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3" r:id="rId2"/>
    <p:sldId id="273" r:id="rId3"/>
    <p:sldId id="274" r:id="rId4"/>
    <p:sldId id="275" r:id="rId5"/>
    <p:sldId id="276" r:id="rId6"/>
    <p:sldId id="277" r:id="rId7"/>
    <p:sldId id="279" r:id="rId8"/>
    <p:sldId id="280" r:id="rId9"/>
    <p:sldId id="281" r:id="rId10"/>
    <p:sldId id="283" r:id="rId11"/>
    <p:sldId id="284" r:id="rId12"/>
    <p:sldId id="285" r:id="rId13"/>
    <p:sldId id="286" r:id="rId14"/>
    <p:sldId id="289" r:id="rId15"/>
    <p:sldId id="290" r:id="rId16"/>
    <p:sldId id="291" r:id="rId17"/>
    <p:sldId id="292" r:id="rId18"/>
    <p:sldId id="282" r:id="rId19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DDDDDD"/>
    <a:srgbClr val="C0C0C0"/>
    <a:srgbClr val="EAEAEA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-3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3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3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80"/>
            <a:ext cx="5389563" cy="444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1172"/>
            <a:ext cx="2919413" cy="493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172"/>
            <a:ext cx="2919412" cy="493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2C9B7CAA-6FD8-4B0C-8391-A658BBCB51D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4621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492C0DB4-7A18-48CD-8235-452AD94C1064}" type="slidenum">
              <a:rPr lang="en-US" altLang="ja-JP" smtClean="0"/>
              <a:pPr eaLnBrk="1" hangingPunct="1"/>
              <a:t>1</a:t>
            </a:fld>
            <a:endParaRPr lang="en-US" altLang="ja-JP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430783-87B0-475F-8DC1-9089449CE67E}" type="slidenum">
              <a:rPr lang="ja-JP" altLang="en-US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66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8163" y="223838"/>
            <a:ext cx="5614987" cy="421005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6165" y="4688460"/>
            <a:ext cx="5512274" cy="486790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846912">
              <a:spcBef>
                <a:spcPct val="0"/>
              </a:spcBef>
            </a:pPr>
            <a:endParaRPr lang="en-US" sz="2600" dirty="0">
              <a:latin typeface="Book Antiqua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0113" y="736600"/>
            <a:ext cx="4935537" cy="37020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dirty="0" smtClean="0">
                <a:latin typeface="Times" charset="0"/>
              </a:rPr>
              <a:t>ワイヤレスセンサーの取り付けは有線に比べ</a:t>
            </a:r>
            <a:r>
              <a:rPr lang="en-US" altLang="ja-JP" dirty="0" smtClean="0">
                <a:latin typeface="Times" charset="0"/>
              </a:rPr>
              <a:t>1/10</a:t>
            </a:r>
            <a:r>
              <a:rPr lang="ja-JP" altLang="en-US" dirty="0" smtClean="0">
                <a:latin typeface="Times" charset="0"/>
              </a:rPr>
              <a:t>のコストで</a:t>
            </a:r>
            <a:r>
              <a:rPr lang="en-US" altLang="ja-JP" dirty="0" smtClean="0">
                <a:latin typeface="Times" charset="0"/>
              </a:rPr>
              <a:t>OK</a:t>
            </a:r>
            <a:r>
              <a:rPr lang="ja-JP" altLang="en-US" dirty="0" smtClean="0">
                <a:latin typeface="Times" charset="0"/>
              </a:rPr>
              <a:t>！</a:t>
            </a:r>
            <a:endParaRPr lang="en-US" dirty="0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0113" y="736600"/>
            <a:ext cx="4935537" cy="37020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6600"/>
            <a:ext cx="4932363" cy="3700463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983" y="4686826"/>
            <a:ext cx="4937805" cy="44421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82" tIns="45741" rIns="91482" bIns="45741"/>
          <a:lstStyle/>
          <a:p>
            <a:pPr eaLnBrk="1" hangingPunct="1"/>
            <a:r>
              <a:rPr lang="ja-JP" altLang="en-US" dirty="0" smtClean="0">
                <a:latin typeface="Times" charset="0"/>
              </a:rPr>
              <a:t>数百のセンサーとコントロールポイントは無線でデータセンター内に配置されています</a:t>
            </a:r>
            <a:endParaRPr lang="en-US" altLang="ja-JP" dirty="0" smtClean="0">
              <a:latin typeface="Times" charset="0"/>
            </a:endParaRPr>
          </a:p>
          <a:p>
            <a:pPr eaLnBrk="1" hangingPunct="1"/>
            <a:r>
              <a:rPr lang="en-US" altLang="ja-JP" dirty="0" smtClean="0">
                <a:latin typeface="Times" charset="0"/>
              </a:rPr>
              <a:t>NTT</a:t>
            </a:r>
            <a:r>
              <a:rPr lang="ja-JP" altLang="en-US" dirty="0" smtClean="0">
                <a:latin typeface="Times" charset="0"/>
              </a:rPr>
              <a:t>は</a:t>
            </a:r>
            <a:r>
              <a:rPr lang="en-US" altLang="ja-JP" dirty="0" smtClean="0">
                <a:latin typeface="Times" charset="0"/>
              </a:rPr>
              <a:t>760</a:t>
            </a:r>
            <a:r>
              <a:rPr lang="ja-JP" altLang="en-US" dirty="0" smtClean="0">
                <a:latin typeface="Times" charset="0"/>
              </a:rPr>
              <a:t>万</a:t>
            </a:r>
            <a:r>
              <a:rPr lang="en-US" altLang="ja-JP" dirty="0" smtClean="0">
                <a:latin typeface="Times" charset="0"/>
              </a:rPr>
              <a:t>kWh</a:t>
            </a:r>
            <a:r>
              <a:rPr lang="ja-JP" altLang="en-US" dirty="0" smtClean="0">
                <a:latin typeface="Times" charset="0"/>
              </a:rPr>
              <a:t>もの電力と、年間</a:t>
            </a:r>
            <a:r>
              <a:rPr lang="en-US" altLang="ja-JP" dirty="0" smtClean="0">
                <a:latin typeface="Times" charset="0"/>
              </a:rPr>
              <a:t>10</a:t>
            </a:r>
            <a:r>
              <a:rPr lang="ja-JP" altLang="en-US" dirty="0" smtClean="0">
                <a:latin typeface="Times" charset="0"/>
              </a:rPr>
              <a:t>ミリオン</a:t>
            </a:r>
            <a:r>
              <a:rPr lang="en-US" altLang="ja-JP" dirty="0" smtClean="0">
                <a:latin typeface="Times" charset="0"/>
              </a:rPr>
              <a:t>lbs</a:t>
            </a:r>
            <a:r>
              <a:rPr lang="ja-JP" altLang="en-US" dirty="0" smtClean="0">
                <a:latin typeface="Times" charset="0"/>
              </a:rPr>
              <a:t>の</a:t>
            </a:r>
            <a:r>
              <a:rPr lang="en-US" altLang="ja-JP" dirty="0" smtClean="0">
                <a:latin typeface="Times" charset="0"/>
              </a:rPr>
              <a:t>Co2</a:t>
            </a:r>
            <a:r>
              <a:rPr lang="ja-JP" altLang="en-US" dirty="0" smtClean="0">
                <a:latin typeface="Times" charset="0"/>
              </a:rPr>
              <a:t>の削減に成功（２つのデータセンターで年間約</a:t>
            </a:r>
            <a:r>
              <a:rPr lang="en-US" altLang="ja-JP" dirty="0" smtClean="0">
                <a:latin typeface="Times" charset="0"/>
              </a:rPr>
              <a:t>1.7</a:t>
            </a:r>
            <a:r>
              <a:rPr lang="ja-JP" altLang="en-US" dirty="0" smtClean="0">
                <a:latin typeface="Times" charset="0"/>
              </a:rPr>
              <a:t>億円）</a:t>
            </a:r>
            <a:endParaRPr lang="en-US" dirty="0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0113" y="736600"/>
            <a:ext cx="4935537" cy="370205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dirty="0" smtClean="0">
                <a:latin typeface="Times" charset="0"/>
              </a:rPr>
              <a:t>メトロポリタン美術館にローパワー</a:t>
            </a:r>
            <a:r>
              <a:rPr lang="en-US" altLang="ja-JP" dirty="0" smtClean="0">
                <a:latin typeface="Times" charset="0"/>
              </a:rPr>
              <a:t>Motes</a:t>
            </a:r>
            <a:r>
              <a:rPr lang="ja-JP" altLang="en-US" dirty="0" smtClean="0">
                <a:latin typeface="Times" charset="0"/>
              </a:rPr>
              <a:t>設置</a:t>
            </a:r>
            <a:endParaRPr lang="en-US" altLang="ja-JP" dirty="0" smtClean="0">
              <a:latin typeface="Times" charset="0"/>
            </a:endParaRPr>
          </a:p>
          <a:p>
            <a:pPr eaLnBrk="1" hangingPunct="1"/>
            <a:r>
              <a:rPr lang="ja-JP" altLang="en-US" dirty="0" smtClean="0">
                <a:latin typeface="Times" charset="0"/>
              </a:rPr>
              <a:t>無線環境センサーネットワークは美術作品の保存に役立ちます</a:t>
            </a:r>
            <a:endParaRPr lang="en-US" dirty="0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979" eaLnBrk="0" hangingPunct="0"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02756" indent="-270291" defTabSz="909979" eaLnBrk="0" hangingPunct="0"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081164" indent="-216233" defTabSz="909979" eaLnBrk="0" hangingPunct="0"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13629" indent="-216233" defTabSz="909979" eaLnBrk="0" hangingPunct="0"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1946095" indent="-216233" defTabSz="909979" eaLnBrk="0" hangingPunct="0"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378560" indent="-216233" defTabSz="909979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811026" indent="-216233" defTabSz="909979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243491" indent="-216233" defTabSz="909979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675957" indent="-216233" defTabSz="909979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66D396E4-1F61-4371-A83E-D9DD64C28356}" type="slidenum">
              <a:rPr lang="en-US" sz="1100">
                <a:solidFill>
                  <a:prstClr val="black"/>
                </a:solidFill>
                <a:latin typeface="Times" charset="0"/>
              </a:rPr>
              <a:pPr/>
              <a:t>15</a:t>
            </a:fld>
            <a:endParaRPr lang="en-US" sz="1100" dirty="0">
              <a:solidFill>
                <a:prstClr val="black"/>
              </a:solidFill>
              <a:latin typeface="Times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dirty="0" smtClean="0">
                <a:latin typeface="Times" charset="0"/>
              </a:rPr>
              <a:t>リアルタイムに駐車スペースの空き状況を知ることができ、支払</a:t>
            </a:r>
            <a:endParaRPr lang="en-US" dirty="0" smtClean="0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ted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34475" cy="376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0" descr="ted_logo_jpn_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25" y="6356350"/>
            <a:ext cx="31940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03288"/>
            <a:ext cx="7772400" cy="1470025"/>
          </a:xfrm>
        </p:spPr>
        <p:txBody>
          <a:bodyPr lIns="91440" rIns="91440"/>
          <a:lstStyle>
            <a:lvl1pPr algn="ctr">
              <a:defRPr sz="3000" b="1"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9313" y="3863975"/>
            <a:ext cx="2308225" cy="2009775"/>
          </a:xfrm>
        </p:spPr>
        <p:txBody>
          <a:bodyPr/>
          <a:lstStyle>
            <a:lvl1pPr marL="0" indent="0" algn="ctr">
              <a:buFontTx/>
              <a:buNone/>
              <a:defRPr sz="1800" b="1"/>
            </a:lvl1pPr>
          </a:lstStyle>
          <a:p>
            <a:pPr lvl="0"/>
            <a:r>
              <a:rPr lang="en-US" altLang="ja-JP" noProof="0" smtClean="0"/>
              <a:t>YYYY</a:t>
            </a:r>
            <a:r>
              <a:rPr lang="ja-JP" altLang="en-US" noProof="0" smtClean="0"/>
              <a:t>年</a:t>
            </a:r>
            <a:r>
              <a:rPr lang="en-US" altLang="ja-JP" noProof="0" smtClean="0"/>
              <a:t>MM</a:t>
            </a:r>
            <a:r>
              <a:rPr lang="ja-JP" altLang="en-US" noProof="0" smtClean="0"/>
              <a:t>月</a:t>
            </a:r>
            <a:r>
              <a:rPr lang="en-US" altLang="ja-JP" noProof="0" smtClean="0"/>
              <a:t>DD</a:t>
            </a:r>
            <a:r>
              <a:rPr lang="ja-JP" altLang="en-US" noProof="0" smtClean="0"/>
              <a:t>日</a:t>
            </a:r>
          </a:p>
          <a:p>
            <a:pPr lvl="0"/>
            <a:endParaRPr lang="ja-JP" altLang="en-US" noProof="0" smtClean="0"/>
          </a:p>
          <a:p>
            <a:pPr lvl="0"/>
            <a:r>
              <a:rPr lang="ja-JP" altLang="en-US" noProof="0" smtClean="0"/>
              <a:t>社名</a:t>
            </a:r>
          </a:p>
          <a:p>
            <a:pPr lvl="0"/>
            <a:r>
              <a:rPr lang="ja-JP" altLang="en-US" noProof="0" smtClean="0"/>
              <a:t>部署名</a:t>
            </a:r>
          </a:p>
          <a:p>
            <a:pPr lvl="0"/>
            <a:r>
              <a:rPr lang="ja-JP" altLang="en-US" noProof="0" smtClean="0"/>
              <a:t>名前</a:t>
            </a:r>
          </a:p>
        </p:txBody>
      </p:sp>
    </p:spTree>
    <p:extLst>
      <p:ext uri="{BB962C8B-B14F-4D97-AF65-F5344CB8AC3E}">
        <p14:creationId xmlns:p14="http://schemas.microsoft.com/office/powerpoint/2010/main" val="304652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20794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15598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3073896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126611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246379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2114099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255869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158313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80870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29388" y="231775"/>
            <a:ext cx="2157412" cy="589438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5563" y="231775"/>
            <a:ext cx="6321425" cy="589438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</p:spTree>
    <p:extLst>
      <p:ext uri="{BB962C8B-B14F-4D97-AF65-F5344CB8AC3E}">
        <p14:creationId xmlns:p14="http://schemas.microsoft.com/office/powerpoint/2010/main" val="314148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9"/>
          <p:cNvGrpSpPr>
            <a:grpSpLocks/>
          </p:cNvGrpSpPr>
          <p:nvPr/>
        </p:nvGrpSpPr>
        <p:grpSpPr bwMode="auto">
          <a:xfrm>
            <a:off x="-1588" y="0"/>
            <a:ext cx="9145588" cy="987425"/>
            <a:chOff x="-1" y="0"/>
            <a:chExt cx="5761" cy="622"/>
          </a:xfrm>
        </p:grpSpPr>
        <p:pic>
          <p:nvPicPr>
            <p:cNvPr id="1032" name="Picture 12" descr="ted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2"/>
              <a:ext cx="5761" cy="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3" name="Line 17"/>
            <p:cNvSpPr>
              <a:spLocks noChangeShapeType="1"/>
            </p:cNvSpPr>
            <p:nvPr userDrawn="1"/>
          </p:nvSpPr>
          <p:spPr bwMode="auto">
            <a:xfrm>
              <a:off x="5758" y="0"/>
              <a:ext cx="0" cy="609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563" y="231775"/>
            <a:ext cx="8229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02363" y="6467475"/>
            <a:ext cx="28956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Auther / BU or Group</a:t>
            </a:r>
            <a:br>
              <a:rPr lang="en-US" altLang="ja-JP"/>
            </a:br>
            <a:r>
              <a:rPr lang="en-US" altLang="ja-JP"/>
              <a:t>Data/Rev</a:t>
            </a:r>
          </a:p>
        </p:txBody>
      </p:sp>
      <p:sp>
        <p:nvSpPr>
          <p:cNvPr id="1030" name="Line 16"/>
          <p:cNvSpPr>
            <a:spLocks noChangeShapeType="1"/>
          </p:cNvSpPr>
          <p:nvPr/>
        </p:nvSpPr>
        <p:spPr bwMode="auto">
          <a:xfrm>
            <a:off x="9144000" y="0"/>
            <a:ext cx="0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1031" name="Picture 21" descr="ted_logo_jpn_f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25" y="6356350"/>
            <a:ext cx="31940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ＭＳ Ｐゴシック" pitchFamily="50" charset="-128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ＭＳ Ｐゴシック" pitchFamily="50" charset="-128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ＭＳ Ｐゴシック" pitchFamily="50" charset="-128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ＭＳ Ｐゴシック" pitchFamily="50" charset="-128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ＭＳ Ｐゴシック" pitchFamily="50" charset="-128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ＭＳ Ｐゴシック" pitchFamily="50" charset="-128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ＭＳ Ｐゴシック" pitchFamily="50" charset="-128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ＭＳ Ｐゴシック" pitchFamily="50" charset="-128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cid:image012.jpg@01CDAE55.EF0C8240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7"/>
          <p:cNvSpPr txBox="1">
            <a:spLocks noChangeArrowheads="1"/>
          </p:cNvSpPr>
          <p:nvPr/>
        </p:nvSpPr>
        <p:spPr bwMode="auto">
          <a:xfrm>
            <a:off x="2152650" y="4183966"/>
            <a:ext cx="480218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400" b="1" dirty="0"/>
              <a:t>東京エレクトロンデバイス</a:t>
            </a:r>
            <a:endParaRPr lang="en-US" altLang="ja-JP" sz="2400" b="1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b="1" dirty="0"/>
              <a:t>リニアテクノロジー社製品</a:t>
            </a:r>
            <a:r>
              <a:rPr lang="ja-JP" altLang="en-US" sz="2400" b="1" dirty="0" smtClean="0"/>
              <a:t>担当</a:t>
            </a:r>
            <a:endParaRPr lang="ja-JP" altLang="en-US" sz="2400" b="1" dirty="0"/>
          </a:p>
        </p:txBody>
      </p:sp>
      <p:sp>
        <p:nvSpPr>
          <p:cNvPr id="5" name="タイトル 4"/>
          <p:cNvSpPr txBox="1">
            <a:spLocks noGrp="1"/>
          </p:cNvSpPr>
          <p:nvPr>
            <p:ph type="ctrTitle"/>
          </p:nvPr>
        </p:nvSpPr>
        <p:spPr>
          <a:xfrm>
            <a:off x="1860539" y="1113329"/>
            <a:ext cx="538641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ja-JP" altLang="en-US" dirty="0">
                <a:latin typeface="HGP創英角ｺﾞｼｯｸUB" pitchFamily="50" charset="-128"/>
                <a:ea typeface="HGP創英角ｺﾞｼｯｸUB" pitchFamily="50" charset="-128"/>
              </a:rPr>
              <a:t>ダスト・ネットワークス＋環境発電</a:t>
            </a:r>
          </a:p>
        </p:txBody>
      </p:sp>
      <p:sp>
        <p:nvSpPr>
          <p:cNvPr id="6" name="タイトル 3"/>
          <p:cNvSpPr txBox="1">
            <a:spLocks/>
          </p:cNvSpPr>
          <p:nvPr/>
        </p:nvSpPr>
        <p:spPr bwMode="auto">
          <a:xfrm>
            <a:off x="1446668" y="1905741"/>
            <a:ext cx="5881775" cy="215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>
              <a:lnSpc>
                <a:spcPts val="5000"/>
              </a:lnSpc>
            </a:pPr>
            <a:r>
              <a:rPr kumimoji="0" lang="ja-JP" altLang="en-US" sz="2800" kern="0" dirty="0" smtClean="0"/>
              <a:t>確実につながる、電池駆動の</a:t>
            </a:r>
            <a:r>
              <a:rPr kumimoji="0" lang="en-US" altLang="ja-JP" sz="2800" kern="0" dirty="0" smtClean="0"/>
              <a:t/>
            </a:r>
            <a:br>
              <a:rPr kumimoji="0" lang="en-US" altLang="ja-JP" sz="2800" kern="0" dirty="0" smtClean="0"/>
            </a:br>
            <a:r>
              <a:rPr kumimoji="0" lang="ja-JP" altLang="en-US" sz="2800" kern="0" dirty="0" smtClean="0"/>
              <a:t>ワイヤレスネットワーク</a:t>
            </a:r>
            <a:endParaRPr kumimoji="0" lang="ja-JP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322042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9250" y="249085"/>
            <a:ext cx="8326438" cy="561975"/>
          </a:xfrm>
        </p:spPr>
        <p:txBody>
          <a:bodyPr/>
          <a:lstStyle/>
          <a:p>
            <a:r>
              <a:rPr lang="ja-JP" altLang="en-US" dirty="0"/>
              <a:t>ダスト・</a:t>
            </a:r>
            <a:r>
              <a:rPr lang="ja-JP" altLang="en-US" dirty="0" smtClean="0"/>
              <a:t>ネットワークスの特長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32908"/>
            <a:ext cx="8229600" cy="4525963"/>
          </a:xfrm>
        </p:spPr>
        <p:txBody>
          <a:bodyPr/>
          <a:lstStyle/>
          <a:p>
            <a:pPr marL="457200" indent="-457200">
              <a:buFont typeface="Wingdings" pitchFamily="2" charset="2"/>
              <a:buChar char="u"/>
            </a:pPr>
            <a:endParaRPr kumimoji="1" lang="en-US" altLang="ja-JP" sz="2400" dirty="0" smtClean="0"/>
          </a:p>
          <a:p>
            <a:pPr marL="457200" indent="-457200">
              <a:buFont typeface="Wingdings" pitchFamily="2" charset="2"/>
              <a:buChar char="u"/>
            </a:pPr>
            <a:r>
              <a:rPr kumimoji="1" lang="ja-JP" altLang="en-US" sz="2400" dirty="0" smtClean="0"/>
              <a:t>１）　９９．９９９％の接続性</a:t>
            </a:r>
            <a:endParaRPr kumimoji="1" lang="en-US" altLang="ja-JP" sz="2400" dirty="0" smtClean="0"/>
          </a:p>
          <a:p>
            <a:pPr marL="1258887" lvl="2" indent="-457200">
              <a:buFont typeface="Wingdings" pitchFamily="2" charset="2"/>
              <a:buChar char="u"/>
            </a:pPr>
            <a:r>
              <a:rPr lang="ja-JP" altLang="en-US" dirty="0" smtClean="0"/>
              <a:t>メッシュ構造</a:t>
            </a:r>
            <a:endParaRPr lang="en-US" altLang="ja-JP" dirty="0" smtClean="0"/>
          </a:p>
          <a:p>
            <a:pPr marL="1258887" lvl="2" indent="-457200">
              <a:buFont typeface="Wingdings" pitchFamily="2" charset="2"/>
              <a:buChar char="u"/>
            </a:pPr>
            <a:r>
              <a:rPr lang="ja-JP" altLang="en-US" dirty="0" smtClean="0"/>
              <a:t>チャネルホッピング</a:t>
            </a:r>
            <a:endParaRPr kumimoji="1" lang="en-US" altLang="ja-JP" dirty="0" smtClean="0"/>
          </a:p>
          <a:p>
            <a:pPr marL="1258887" lvl="2" indent="-457200">
              <a:buFont typeface="Wingdings" pitchFamily="2" charset="2"/>
              <a:buChar char="u"/>
            </a:pPr>
            <a:endParaRPr lang="en-US" altLang="ja-JP" dirty="0"/>
          </a:p>
          <a:p>
            <a:pPr marL="457200" indent="-457200">
              <a:buFont typeface="Wingdings" pitchFamily="2" charset="2"/>
              <a:buChar char="u"/>
            </a:pPr>
            <a:r>
              <a:rPr kumimoji="1" lang="ja-JP" altLang="en-US" sz="2400" dirty="0" smtClean="0"/>
              <a:t>２）超低消費電力</a:t>
            </a:r>
            <a:endParaRPr kumimoji="1" lang="en-US" altLang="ja-JP" sz="2400" dirty="0" smtClean="0"/>
          </a:p>
          <a:p>
            <a:pPr marL="1258887" lvl="2" indent="-457200">
              <a:buFont typeface="Wingdings" pitchFamily="2" charset="2"/>
              <a:buChar char="u"/>
            </a:pPr>
            <a:r>
              <a:rPr lang="ja-JP" altLang="en-US" dirty="0" smtClean="0"/>
              <a:t>正確な時間同期</a:t>
            </a:r>
            <a:endParaRPr lang="en-US" altLang="ja-JP" dirty="0" smtClean="0"/>
          </a:p>
          <a:p>
            <a:pPr marL="1258887" lvl="2" indent="-457200">
              <a:buFont typeface="Wingdings" pitchFamily="2" charset="2"/>
              <a:buChar char="u"/>
            </a:pPr>
            <a:r>
              <a:rPr kumimoji="1" lang="ja-JP" altLang="en-US" dirty="0" smtClean="0"/>
              <a:t>低消費電力の送受信</a:t>
            </a:r>
            <a:r>
              <a:rPr lang="en-US" altLang="ja-JP" dirty="0"/>
              <a:t>	</a:t>
            </a:r>
            <a:r>
              <a:rPr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4" name="右中かっこ 3"/>
          <p:cNvSpPr/>
          <p:nvPr/>
        </p:nvSpPr>
        <p:spPr>
          <a:xfrm>
            <a:off x="4779169" y="1557338"/>
            <a:ext cx="671512" cy="355758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363594" y="2859077"/>
            <a:ext cx="33586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 smtClean="0"/>
              <a:t>プロトコルをハードウェア</a:t>
            </a:r>
            <a:endParaRPr lang="en-US" altLang="ja-JP" sz="2400" dirty="0" smtClean="0"/>
          </a:p>
          <a:p>
            <a:r>
              <a:rPr lang="ja-JP" altLang="en-US" sz="2400" dirty="0" smtClean="0"/>
              <a:t>に組み込み済み</a:t>
            </a:r>
            <a:endParaRPr lang="en-US" altLang="ja-JP" sz="2400" dirty="0"/>
          </a:p>
        </p:txBody>
      </p:sp>
      <p:pic>
        <p:nvPicPr>
          <p:cNvPr id="6" name="Picture 2" descr="http://www.linear-tech.co.jp/assets/images/dust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1214" y="106818"/>
            <a:ext cx="1886460" cy="88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1526629" y="5175230"/>
            <a:ext cx="5976316" cy="954107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ja-JP" altLang="en-US" sz="2800" dirty="0" smtClean="0"/>
              <a:t>５年間以上、電池交換の必要がない</a:t>
            </a:r>
            <a:endParaRPr lang="en-US" altLang="ja-JP" sz="2800" dirty="0" smtClean="0"/>
          </a:p>
          <a:p>
            <a:r>
              <a:rPr lang="ja-JP" altLang="en-US" sz="2800" dirty="0"/>
              <a:t>ワイヤレス</a:t>
            </a:r>
            <a:r>
              <a:rPr lang="ja-JP" altLang="en-US" sz="2800" dirty="0" smtClean="0"/>
              <a:t>ネットワークが、手軽に実現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79425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4089" y="234951"/>
            <a:ext cx="8326438" cy="561975"/>
          </a:xfrm>
        </p:spPr>
        <p:txBody>
          <a:bodyPr/>
          <a:lstStyle/>
          <a:p>
            <a:pPr lvl="0"/>
            <a:r>
              <a:rPr kumimoji="0" lang="en-US" altLang="ja-JP" kern="0" dirty="0">
                <a:latin typeface="Arial" pitchFamily="34" charset="0"/>
                <a:cs typeface="Arial" pitchFamily="34" charset="0"/>
              </a:rPr>
              <a:t>99.999%</a:t>
            </a:r>
            <a:r>
              <a:rPr kumimoji="0" lang="ja-JP" altLang="en-US" kern="0" dirty="0">
                <a:latin typeface="+mj-ea"/>
              </a:rPr>
              <a:t>の</a:t>
            </a:r>
            <a:r>
              <a:rPr kumimoji="0" lang="ja-JP" altLang="en-US" kern="0" dirty="0" smtClean="0">
                <a:latin typeface="+mj-ea"/>
              </a:rPr>
              <a:t>接続性（メッシュ構造）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83240" y="5499528"/>
            <a:ext cx="2962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通信エラー発生</a:t>
            </a:r>
            <a:endParaRPr kumimoji="1" lang="ja-JP" altLang="en-US" sz="28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358313" y="5499528"/>
            <a:ext cx="2962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通信に問題なし</a:t>
            </a:r>
            <a:endParaRPr kumimoji="1" lang="ja-JP" altLang="en-US" sz="2800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1083240" y="1470006"/>
            <a:ext cx="2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他社製品</a:t>
            </a:r>
            <a:endParaRPr kumimoji="1" lang="ja-JP" alt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610" y="2037566"/>
            <a:ext cx="2955529" cy="3046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9354" y="2161170"/>
            <a:ext cx="4098944" cy="268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2240" y="417835"/>
            <a:ext cx="2872675" cy="123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テキスト ボックス 97"/>
          <p:cNvSpPr txBox="1"/>
          <p:nvPr/>
        </p:nvSpPr>
        <p:spPr>
          <a:xfrm>
            <a:off x="6973301" y="594386"/>
            <a:ext cx="1657226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ルーター</a:t>
            </a:r>
            <a:endParaRPr kumimoji="1" lang="ja-JP" altLang="en-US" sz="2400" dirty="0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6952386" y="1033965"/>
            <a:ext cx="1657226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子機</a:t>
            </a:r>
            <a:endParaRPr kumimoji="1" lang="ja-JP" altLang="en-US" sz="2400" dirty="0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4922213" y="1699505"/>
            <a:ext cx="317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 smtClean="0"/>
              <a:t>ダスト・ネットワークス</a:t>
            </a:r>
            <a:endParaRPr kumimoji="1" lang="ja-JP" altLang="en-US" sz="2400" dirty="0"/>
          </a:p>
        </p:txBody>
      </p:sp>
      <p:sp>
        <p:nvSpPr>
          <p:cNvPr id="109" name="laptop"/>
          <p:cNvSpPr>
            <a:spLocks noEditPoints="1" noChangeArrowheads="1"/>
          </p:cNvSpPr>
          <p:nvPr/>
        </p:nvSpPr>
        <p:spPr bwMode="auto">
          <a:xfrm>
            <a:off x="8177485" y="4777817"/>
            <a:ext cx="822424" cy="665641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7396C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</p:txBody>
      </p:sp>
      <p:cxnSp>
        <p:nvCxnSpPr>
          <p:cNvPr id="100" name="直線コネクタ 99"/>
          <p:cNvCxnSpPr/>
          <p:nvPr/>
        </p:nvCxnSpPr>
        <p:spPr>
          <a:xfrm>
            <a:off x="3040083" y="3633849"/>
            <a:ext cx="687367" cy="129375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コネクタ 114"/>
          <p:cNvCxnSpPr>
            <a:endCxn id="109" idx="1"/>
          </p:cNvCxnSpPr>
          <p:nvPr/>
        </p:nvCxnSpPr>
        <p:spPr>
          <a:xfrm>
            <a:off x="7873340" y="4669567"/>
            <a:ext cx="432154" cy="32929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laptop"/>
          <p:cNvSpPr>
            <a:spLocks noEditPoints="1" noChangeArrowheads="1"/>
          </p:cNvSpPr>
          <p:nvPr/>
        </p:nvSpPr>
        <p:spPr bwMode="auto">
          <a:xfrm>
            <a:off x="3636930" y="4777817"/>
            <a:ext cx="822424" cy="665641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7396C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</p:txBody>
      </p:sp>
      <p:grpSp>
        <p:nvGrpSpPr>
          <p:cNvPr id="1051" name="グループ化 1050"/>
          <p:cNvGrpSpPr/>
          <p:nvPr/>
        </p:nvGrpSpPr>
        <p:grpSpPr>
          <a:xfrm>
            <a:off x="721034" y="2152431"/>
            <a:ext cx="1365662" cy="2348317"/>
            <a:chOff x="721034" y="2152431"/>
            <a:chExt cx="1365662" cy="2348317"/>
          </a:xfrm>
        </p:grpSpPr>
        <p:cxnSp>
          <p:nvCxnSpPr>
            <p:cNvPr id="118" name="直線コネクタ 117"/>
            <p:cNvCxnSpPr/>
            <p:nvPr/>
          </p:nvCxnSpPr>
          <p:spPr>
            <a:xfrm>
              <a:off x="1769422" y="2565070"/>
              <a:ext cx="23751" cy="19356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テキスト ボックス 119"/>
            <p:cNvSpPr txBox="1"/>
            <p:nvPr/>
          </p:nvSpPr>
          <p:spPr>
            <a:xfrm>
              <a:off x="721034" y="2152431"/>
              <a:ext cx="1365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dirty="0" smtClean="0">
                  <a:solidFill>
                    <a:srgbClr val="FF0000"/>
                  </a:solidFill>
                </a:rPr>
                <a:t>遮断</a:t>
              </a:r>
              <a:endParaRPr kumimoji="1" lang="ja-JP" alt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52" name="グループ化 1051"/>
          <p:cNvGrpSpPr/>
          <p:nvPr/>
        </p:nvGrpSpPr>
        <p:grpSpPr>
          <a:xfrm>
            <a:off x="1213858" y="2795351"/>
            <a:ext cx="435842" cy="1444720"/>
            <a:chOff x="1213858" y="2795351"/>
            <a:chExt cx="435842" cy="1444720"/>
          </a:xfrm>
        </p:grpSpPr>
        <p:grpSp>
          <p:nvGrpSpPr>
            <p:cNvPr id="1034" name="グループ化 1033"/>
            <p:cNvGrpSpPr/>
            <p:nvPr/>
          </p:nvGrpSpPr>
          <p:grpSpPr>
            <a:xfrm>
              <a:off x="1269688" y="2795351"/>
              <a:ext cx="380012" cy="372925"/>
              <a:chOff x="406088" y="4439277"/>
              <a:chExt cx="380012" cy="372925"/>
            </a:xfrm>
          </p:grpSpPr>
          <p:cxnSp>
            <p:nvCxnSpPr>
              <p:cNvPr id="122" name="直線コネクタ 121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線コネクタ 126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グループ化 138"/>
            <p:cNvGrpSpPr/>
            <p:nvPr/>
          </p:nvGrpSpPr>
          <p:grpSpPr>
            <a:xfrm>
              <a:off x="1213859" y="3346446"/>
              <a:ext cx="380012" cy="372925"/>
              <a:chOff x="406088" y="4439277"/>
              <a:chExt cx="380012" cy="372925"/>
            </a:xfrm>
          </p:grpSpPr>
          <p:cxnSp>
            <p:nvCxnSpPr>
              <p:cNvPr id="140" name="直線コネクタ 139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グループ化 141"/>
            <p:cNvGrpSpPr/>
            <p:nvPr/>
          </p:nvGrpSpPr>
          <p:grpSpPr>
            <a:xfrm>
              <a:off x="1213858" y="3867146"/>
              <a:ext cx="380012" cy="372925"/>
              <a:chOff x="406088" y="4439277"/>
              <a:chExt cx="380012" cy="372925"/>
            </a:xfrm>
          </p:grpSpPr>
          <p:cxnSp>
            <p:nvCxnSpPr>
              <p:cNvPr id="143" name="直線コネクタ 142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直線コネクタ 143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36" name="直線矢印コネクタ 1035"/>
          <p:cNvCxnSpPr/>
          <p:nvPr/>
        </p:nvCxnSpPr>
        <p:spPr>
          <a:xfrm>
            <a:off x="5010150" y="3719371"/>
            <a:ext cx="292100" cy="486315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線矢印コネクタ 146"/>
          <p:cNvCxnSpPr/>
          <p:nvPr/>
        </p:nvCxnSpPr>
        <p:spPr>
          <a:xfrm>
            <a:off x="5734050" y="4464509"/>
            <a:ext cx="558190" cy="0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矢印コネクタ 148"/>
          <p:cNvCxnSpPr/>
          <p:nvPr/>
        </p:nvCxnSpPr>
        <p:spPr>
          <a:xfrm>
            <a:off x="6839450" y="4464509"/>
            <a:ext cx="558190" cy="0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矢印コネクタ 149"/>
          <p:cNvCxnSpPr>
            <a:endCxn id="109" idx="1"/>
          </p:cNvCxnSpPr>
          <p:nvPr/>
        </p:nvCxnSpPr>
        <p:spPr>
          <a:xfrm>
            <a:off x="7873340" y="4669567"/>
            <a:ext cx="432154" cy="329298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矢印コネクタ 151"/>
          <p:cNvCxnSpPr/>
          <p:nvPr/>
        </p:nvCxnSpPr>
        <p:spPr>
          <a:xfrm>
            <a:off x="1649700" y="3532909"/>
            <a:ext cx="356900" cy="0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線矢印コネクタ 154"/>
          <p:cNvCxnSpPr/>
          <p:nvPr/>
        </p:nvCxnSpPr>
        <p:spPr>
          <a:xfrm>
            <a:off x="2262508" y="3532908"/>
            <a:ext cx="467992" cy="1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線矢印コネクタ 158"/>
          <p:cNvCxnSpPr/>
          <p:nvPr/>
        </p:nvCxnSpPr>
        <p:spPr>
          <a:xfrm>
            <a:off x="3052685" y="3684986"/>
            <a:ext cx="724856" cy="1313879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3" name="グループ化 1052"/>
          <p:cNvGrpSpPr/>
          <p:nvPr/>
        </p:nvGrpSpPr>
        <p:grpSpPr>
          <a:xfrm>
            <a:off x="4099234" y="3640209"/>
            <a:ext cx="1479241" cy="1137608"/>
            <a:chOff x="4099234" y="3640209"/>
            <a:chExt cx="1479241" cy="1137608"/>
          </a:xfrm>
        </p:grpSpPr>
        <p:cxnSp>
          <p:nvCxnSpPr>
            <p:cNvPr id="162" name="直線コネクタ 161"/>
            <p:cNvCxnSpPr/>
            <p:nvPr/>
          </p:nvCxnSpPr>
          <p:spPr>
            <a:xfrm flipH="1">
              <a:off x="4733924" y="3640209"/>
              <a:ext cx="844551" cy="55508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テキスト ボックス 164"/>
            <p:cNvSpPr txBox="1"/>
            <p:nvPr/>
          </p:nvSpPr>
          <p:spPr>
            <a:xfrm>
              <a:off x="4099234" y="4131486"/>
              <a:ext cx="1365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dirty="0" smtClean="0">
                  <a:solidFill>
                    <a:srgbClr val="FF0000"/>
                  </a:solidFill>
                </a:rPr>
                <a:t>遮断</a:t>
              </a:r>
              <a:endParaRPr kumimoji="1" lang="ja-JP" altLang="en-US" sz="36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66" name="直線矢印コネクタ 165"/>
          <p:cNvCxnSpPr/>
          <p:nvPr/>
        </p:nvCxnSpPr>
        <p:spPr>
          <a:xfrm>
            <a:off x="5175250" y="3487059"/>
            <a:ext cx="533400" cy="0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線矢印コネクタ 168"/>
          <p:cNvCxnSpPr/>
          <p:nvPr/>
        </p:nvCxnSpPr>
        <p:spPr>
          <a:xfrm flipH="1">
            <a:off x="5578475" y="3719371"/>
            <a:ext cx="238125" cy="486315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67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4162" y="234553"/>
            <a:ext cx="8326438" cy="561975"/>
          </a:xfrm>
        </p:spPr>
        <p:txBody>
          <a:bodyPr/>
          <a:lstStyle/>
          <a:p>
            <a:pPr lvl="0"/>
            <a:r>
              <a:rPr kumimoji="0" lang="en-US" altLang="ja-JP" kern="0" dirty="0">
                <a:latin typeface="Arial" pitchFamily="34" charset="0"/>
                <a:cs typeface="Arial" pitchFamily="34" charset="0"/>
              </a:rPr>
              <a:t>99.999%</a:t>
            </a:r>
            <a:r>
              <a:rPr kumimoji="0" lang="ja-JP" altLang="en-US" kern="0" dirty="0">
                <a:latin typeface="+mj-ea"/>
              </a:rPr>
              <a:t>の</a:t>
            </a:r>
            <a:r>
              <a:rPr kumimoji="0" lang="ja-JP" altLang="en-US" kern="0" dirty="0" smtClean="0">
                <a:latin typeface="+mj-ea"/>
              </a:rPr>
              <a:t>接続性（チャネル・ホッピング）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83240" y="5499528"/>
            <a:ext cx="2962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通信エラー発生</a:t>
            </a:r>
            <a:endParaRPr kumimoji="1" lang="ja-JP" altLang="en-US" sz="28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358313" y="5499528"/>
            <a:ext cx="2962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通信に問題なし</a:t>
            </a:r>
            <a:endParaRPr kumimoji="1" lang="ja-JP" altLang="en-US" sz="2800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1083240" y="1470006"/>
            <a:ext cx="2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他社製品</a:t>
            </a:r>
            <a:endParaRPr kumimoji="1" lang="ja-JP" alt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610" y="2037566"/>
            <a:ext cx="2955529" cy="3046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9354" y="2161170"/>
            <a:ext cx="4098944" cy="268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2240" y="417835"/>
            <a:ext cx="2872675" cy="123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テキスト ボックス 97"/>
          <p:cNvSpPr txBox="1"/>
          <p:nvPr/>
        </p:nvSpPr>
        <p:spPr>
          <a:xfrm>
            <a:off x="6973301" y="594386"/>
            <a:ext cx="1657226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ルーター</a:t>
            </a:r>
            <a:endParaRPr kumimoji="1" lang="ja-JP" altLang="en-US" sz="2400" dirty="0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6952386" y="1033965"/>
            <a:ext cx="1657226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子機</a:t>
            </a:r>
            <a:endParaRPr kumimoji="1" lang="ja-JP" altLang="en-US" sz="2400" dirty="0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4922213" y="1699505"/>
            <a:ext cx="317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 smtClean="0"/>
              <a:t>ダスト・ネットワークス</a:t>
            </a:r>
            <a:endParaRPr kumimoji="1" lang="ja-JP" altLang="en-US" sz="2400" dirty="0"/>
          </a:p>
        </p:txBody>
      </p:sp>
      <p:sp>
        <p:nvSpPr>
          <p:cNvPr id="109" name="laptop"/>
          <p:cNvSpPr>
            <a:spLocks noEditPoints="1" noChangeArrowheads="1"/>
          </p:cNvSpPr>
          <p:nvPr/>
        </p:nvSpPr>
        <p:spPr bwMode="auto">
          <a:xfrm>
            <a:off x="8177485" y="4777817"/>
            <a:ext cx="822424" cy="665641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7396C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</p:txBody>
      </p:sp>
      <p:cxnSp>
        <p:nvCxnSpPr>
          <p:cNvPr id="100" name="直線コネクタ 99"/>
          <p:cNvCxnSpPr/>
          <p:nvPr/>
        </p:nvCxnSpPr>
        <p:spPr>
          <a:xfrm>
            <a:off x="3040083" y="3633849"/>
            <a:ext cx="687367" cy="129375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コネクタ 114"/>
          <p:cNvCxnSpPr>
            <a:endCxn id="109" idx="1"/>
          </p:cNvCxnSpPr>
          <p:nvPr/>
        </p:nvCxnSpPr>
        <p:spPr>
          <a:xfrm>
            <a:off x="7873340" y="4669567"/>
            <a:ext cx="432154" cy="32929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laptop"/>
          <p:cNvSpPr>
            <a:spLocks noEditPoints="1" noChangeArrowheads="1"/>
          </p:cNvSpPr>
          <p:nvPr/>
        </p:nvSpPr>
        <p:spPr bwMode="auto">
          <a:xfrm>
            <a:off x="3636930" y="4777817"/>
            <a:ext cx="822424" cy="665641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7396C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1871050" y="2752856"/>
            <a:ext cx="1265287" cy="1513546"/>
            <a:chOff x="1871050" y="2752856"/>
            <a:chExt cx="1265287" cy="1513546"/>
          </a:xfrm>
        </p:grpSpPr>
        <p:grpSp>
          <p:nvGrpSpPr>
            <p:cNvPr id="52" name="グループ化 51"/>
            <p:cNvGrpSpPr/>
            <p:nvPr/>
          </p:nvGrpSpPr>
          <p:grpSpPr>
            <a:xfrm>
              <a:off x="1871050" y="3314746"/>
              <a:ext cx="380012" cy="372925"/>
              <a:chOff x="406088" y="4439277"/>
              <a:chExt cx="380012" cy="372925"/>
            </a:xfrm>
          </p:grpSpPr>
          <p:cxnSp>
            <p:nvCxnSpPr>
              <p:cNvPr id="53" name="直線コネクタ 52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グループ化 54"/>
            <p:cNvGrpSpPr/>
            <p:nvPr/>
          </p:nvGrpSpPr>
          <p:grpSpPr>
            <a:xfrm>
              <a:off x="2374371" y="2752856"/>
              <a:ext cx="380012" cy="372925"/>
              <a:chOff x="406088" y="4439277"/>
              <a:chExt cx="380012" cy="372925"/>
            </a:xfrm>
          </p:grpSpPr>
          <p:cxnSp>
            <p:nvCxnSpPr>
              <p:cNvPr id="56" name="直線コネクタ 55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グループ化 57"/>
            <p:cNvGrpSpPr/>
            <p:nvPr/>
          </p:nvGrpSpPr>
          <p:grpSpPr>
            <a:xfrm>
              <a:off x="2756325" y="3374437"/>
              <a:ext cx="380012" cy="372925"/>
              <a:chOff x="406088" y="4439277"/>
              <a:chExt cx="380012" cy="372925"/>
            </a:xfrm>
          </p:grpSpPr>
          <p:cxnSp>
            <p:nvCxnSpPr>
              <p:cNvPr id="59" name="直線コネクタ 58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グループ化 60"/>
            <p:cNvGrpSpPr/>
            <p:nvPr/>
          </p:nvGrpSpPr>
          <p:grpSpPr>
            <a:xfrm>
              <a:off x="2371087" y="3893477"/>
              <a:ext cx="380012" cy="372925"/>
              <a:chOff x="406088" y="4439277"/>
              <a:chExt cx="380012" cy="372925"/>
            </a:xfrm>
          </p:grpSpPr>
          <p:cxnSp>
            <p:nvCxnSpPr>
              <p:cNvPr id="62" name="直線コネクタ 61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グループ化 3"/>
          <p:cNvGrpSpPr/>
          <p:nvPr/>
        </p:nvGrpSpPr>
        <p:grpSpPr>
          <a:xfrm>
            <a:off x="1202314" y="2094363"/>
            <a:ext cx="2586504" cy="2853377"/>
            <a:chOff x="1202314" y="2094363"/>
            <a:chExt cx="2586504" cy="2853377"/>
          </a:xfrm>
        </p:grpSpPr>
        <p:grpSp>
          <p:nvGrpSpPr>
            <p:cNvPr id="64" name="グループ化 63"/>
            <p:cNvGrpSpPr/>
            <p:nvPr/>
          </p:nvGrpSpPr>
          <p:grpSpPr>
            <a:xfrm>
              <a:off x="2266662" y="4554675"/>
              <a:ext cx="380012" cy="372925"/>
              <a:chOff x="406088" y="4439277"/>
              <a:chExt cx="380012" cy="372925"/>
            </a:xfrm>
          </p:grpSpPr>
          <p:cxnSp>
            <p:nvCxnSpPr>
              <p:cNvPr id="65" name="直線コネクタ 64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コネクタ 65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グループ化 67"/>
            <p:cNvGrpSpPr/>
            <p:nvPr/>
          </p:nvGrpSpPr>
          <p:grpSpPr>
            <a:xfrm>
              <a:off x="1713060" y="4574815"/>
              <a:ext cx="380012" cy="372925"/>
              <a:chOff x="406088" y="4439277"/>
              <a:chExt cx="380012" cy="372925"/>
            </a:xfrm>
          </p:grpSpPr>
          <p:cxnSp>
            <p:nvCxnSpPr>
              <p:cNvPr id="69" name="直線コネクタ 68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線コネクタ 69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グループ化 70"/>
            <p:cNvGrpSpPr/>
            <p:nvPr/>
          </p:nvGrpSpPr>
          <p:grpSpPr>
            <a:xfrm>
              <a:off x="1202314" y="3859092"/>
              <a:ext cx="380012" cy="372925"/>
              <a:chOff x="406088" y="4439277"/>
              <a:chExt cx="380012" cy="372925"/>
            </a:xfrm>
          </p:grpSpPr>
          <p:cxnSp>
            <p:nvCxnSpPr>
              <p:cNvPr id="72" name="直線コネクタ 71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線コネクタ 72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グループ化 73"/>
            <p:cNvGrpSpPr/>
            <p:nvPr/>
          </p:nvGrpSpPr>
          <p:grpSpPr>
            <a:xfrm>
              <a:off x="1225750" y="3323043"/>
              <a:ext cx="380012" cy="372925"/>
              <a:chOff x="406088" y="4439277"/>
              <a:chExt cx="380012" cy="372925"/>
            </a:xfrm>
          </p:grpSpPr>
          <p:cxnSp>
            <p:nvCxnSpPr>
              <p:cNvPr id="75" name="直線コネクタ 74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線コネクタ 75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グループ化 76"/>
            <p:cNvGrpSpPr/>
            <p:nvPr/>
          </p:nvGrpSpPr>
          <p:grpSpPr>
            <a:xfrm>
              <a:off x="3408806" y="2760966"/>
              <a:ext cx="380012" cy="372925"/>
              <a:chOff x="406088" y="4439277"/>
              <a:chExt cx="380012" cy="372925"/>
            </a:xfrm>
          </p:grpSpPr>
          <p:cxnSp>
            <p:nvCxnSpPr>
              <p:cNvPr id="78" name="直線コネクタ 77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コネクタ 78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グループ化 79"/>
            <p:cNvGrpSpPr/>
            <p:nvPr/>
          </p:nvGrpSpPr>
          <p:grpSpPr>
            <a:xfrm>
              <a:off x="2850077" y="4522236"/>
              <a:ext cx="380012" cy="372925"/>
              <a:chOff x="406088" y="4439277"/>
              <a:chExt cx="380012" cy="372925"/>
            </a:xfrm>
          </p:grpSpPr>
          <p:cxnSp>
            <p:nvCxnSpPr>
              <p:cNvPr id="81" name="直線コネクタ 80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グループ化 82"/>
            <p:cNvGrpSpPr/>
            <p:nvPr/>
          </p:nvGrpSpPr>
          <p:grpSpPr>
            <a:xfrm>
              <a:off x="3375849" y="3903225"/>
              <a:ext cx="380012" cy="372925"/>
              <a:chOff x="406088" y="4439277"/>
              <a:chExt cx="380012" cy="372925"/>
            </a:xfrm>
          </p:grpSpPr>
          <p:cxnSp>
            <p:nvCxnSpPr>
              <p:cNvPr id="84" name="直線コネクタ 83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線コネクタ 84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グループ化 85"/>
            <p:cNvGrpSpPr/>
            <p:nvPr/>
          </p:nvGrpSpPr>
          <p:grpSpPr>
            <a:xfrm>
              <a:off x="3347438" y="3374437"/>
              <a:ext cx="380012" cy="372925"/>
              <a:chOff x="406088" y="4439277"/>
              <a:chExt cx="380012" cy="372925"/>
            </a:xfrm>
          </p:grpSpPr>
          <p:cxnSp>
            <p:nvCxnSpPr>
              <p:cNvPr id="87" name="直線コネクタ 86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線コネクタ 87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グループ化 88"/>
            <p:cNvGrpSpPr/>
            <p:nvPr/>
          </p:nvGrpSpPr>
          <p:grpSpPr>
            <a:xfrm>
              <a:off x="2888734" y="2161170"/>
              <a:ext cx="380012" cy="372925"/>
              <a:chOff x="406088" y="4439277"/>
              <a:chExt cx="380012" cy="372925"/>
            </a:xfrm>
          </p:grpSpPr>
          <p:cxnSp>
            <p:nvCxnSpPr>
              <p:cNvPr id="90" name="直線コネクタ 89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線コネクタ 90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グループ化 91"/>
            <p:cNvGrpSpPr/>
            <p:nvPr/>
          </p:nvGrpSpPr>
          <p:grpSpPr>
            <a:xfrm>
              <a:off x="2298678" y="2094363"/>
              <a:ext cx="380012" cy="372925"/>
              <a:chOff x="406088" y="4439277"/>
              <a:chExt cx="380012" cy="372925"/>
            </a:xfrm>
          </p:grpSpPr>
          <p:cxnSp>
            <p:nvCxnSpPr>
              <p:cNvPr id="93" name="直線コネクタ 92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線コネクタ 93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グループ化 94"/>
            <p:cNvGrpSpPr/>
            <p:nvPr/>
          </p:nvGrpSpPr>
          <p:grpSpPr>
            <a:xfrm>
              <a:off x="1804408" y="2094363"/>
              <a:ext cx="380012" cy="372925"/>
              <a:chOff x="406088" y="4439277"/>
              <a:chExt cx="380012" cy="372925"/>
            </a:xfrm>
          </p:grpSpPr>
          <p:cxnSp>
            <p:nvCxnSpPr>
              <p:cNvPr id="96" name="直線コネクタ 95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線コネクタ 96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グループ化 98"/>
            <p:cNvGrpSpPr/>
            <p:nvPr/>
          </p:nvGrpSpPr>
          <p:grpSpPr>
            <a:xfrm>
              <a:off x="1235459" y="2760966"/>
              <a:ext cx="380012" cy="372925"/>
              <a:chOff x="406088" y="4439277"/>
              <a:chExt cx="380012" cy="372925"/>
            </a:xfrm>
          </p:grpSpPr>
          <p:cxnSp>
            <p:nvCxnSpPr>
              <p:cNvPr id="101" name="直線コネクタ 100"/>
              <p:cNvCxnSpPr/>
              <p:nvPr/>
            </p:nvCxnSpPr>
            <p:spPr>
              <a:xfrm flipH="1">
                <a:off x="406088" y="4439277"/>
                <a:ext cx="380011" cy="338540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/>
              <p:cNvCxnSpPr/>
              <p:nvPr/>
            </p:nvCxnSpPr>
            <p:spPr>
              <a:xfrm flipH="1" flipV="1">
                <a:off x="438104" y="4439277"/>
                <a:ext cx="347996" cy="372925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右矢印 40"/>
          <p:cNvSpPr/>
          <p:nvPr/>
        </p:nvSpPr>
        <p:spPr>
          <a:xfrm rot="19046969">
            <a:off x="485738" y="3084054"/>
            <a:ext cx="4005889" cy="850900"/>
          </a:xfrm>
          <a:prstGeom prst="rightArrow">
            <a:avLst/>
          </a:prstGeom>
          <a:solidFill>
            <a:srgbClr val="FFC0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>
                <a:solidFill>
                  <a:schemeClr val="tx1"/>
                </a:solidFill>
              </a:rPr>
              <a:t>2.4GHz</a:t>
            </a:r>
            <a:endParaRPr kumimoji="1"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105" name="右矢印 104"/>
          <p:cNvSpPr/>
          <p:nvPr/>
        </p:nvSpPr>
        <p:spPr>
          <a:xfrm rot="19046969">
            <a:off x="4554405" y="3172779"/>
            <a:ext cx="4005889" cy="850900"/>
          </a:xfrm>
          <a:prstGeom prst="rightArrow">
            <a:avLst/>
          </a:prstGeom>
          <a:solidFill>
            <a:srgbClr val="FFC0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>
                <a:solidFill>
                  <a:schemeClr val="tx1"/>
                </a:solidFill>
              </a:rPr>
              <a:t>2.4GHz</a:t>
            </a:r>
            <a:endParaRPr kumimoji="1" lang="ja-JP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57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2" descr="cid:image012.jpg@01CDAE55.EF0C824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6906" y="1722976"/>
            <a:ext cx="5954640" cy="403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700212" y="5648325"/>
            <a:ext cx="557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干渉しない周波数帯域を自動選択</a:t>
            </a:r>
            <a:endParaRPr kumimoji="1" lang="ja-JP" altLang="en-US" sz="2800" dirty="0"/>
          </a:p>
        </p:txBody>
      </p:sp>
      <p:sp>
        <p:nvSpPr>
          <p:cNvPr id="7" name="円/楕円 6"/>
          <p:cNvSpPr/>
          <p:nvPr/>
        </p:nvSpPr>
        <p:spPr>
          <a:xfrm>
            <a:off x="2905125" y="1895475"/>
            <a:ext cx="809625" cy="2695575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4486275" y="1962150"/>
            <a:ext cx="809625" cy="2695575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6038850" y="1962150"/>
            <a:ext cx="809625" cy="2695575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1398114" y="1059332"/>
            <a:ext cx="6324600" cy="762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/>
          <a:lstStyle>
            <a:lvl1pPr marL="342900" indent="-3429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marR="0" lvl="0" indent="-342900" defTabSz="914400" eaLnBrk="0" fontAlgn="auto" latinLnBrk="0" hangingPunct="0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>
                <a:srgbClr val="72CEE9"/>
              </a:buClr>
              <a:buSzPct val="75000"/>
              <a:buFont typeface="Wingdings" pitchFamily="2" charset="2"/>
              <a:buChar char=""/>
              <a:tabLst/>
              <a:defRPr/>
            </a:pP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50x50m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のオフィスに</a:t>
            </a: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45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個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の</a:t>
            </a: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Mote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を配置し、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  <a:p>
            <a:pPr marL="342900" marR="0" lvl="0" indent="-342900" defTabSz="914400" eaLnBrk="0" fontAlgn="auto" latinLnBrk="0" hangingPunct="0">
              <a:lnSpc>
                <a:spcPct val="95000"/>
              </a:lnSpc>
              <a:spcBef>
                <a:spcPct val="25000"/>
              </a:spcBef>
              <a:spcAft>
                <a:spcPts val="0"/>
              </a:spcAft>
              <a:buClr>
                <a:srgbClr val="72CEE9"/>
              </a:buClr>
              <a:buSzPct val="75000"/>
              <a:buFont typeface="Wingdings" pitchFamily="2" charset="2"/>
              <a:buChar char=""/>
              <a:tabLst/>
              <a:defRPr/>
            </a:pP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WiFi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干渉がある中で</a:t>
            </a: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1200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万ﾊﾟｹｯﾄの送受信を行った</a:t>
            </a: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349250" y="265549"/>
            <a:ext cx="8326438" cy="561975"/>
          </a:xfrm>
        </p:spPr>
        <p:txBody>
          <a:bodyPr/>
          <a:lstStyle/>
          <a:p>
            <a:pPr lvl="0"/>
            <a:r>
              <a:rPr kumimoji="0" lang="en-US" altLang="ja-JP" kern="0" dirty="0">
                <a:latin typeface="Arial" pitchFamily="34" charset="0"/>
                <a:cs typeface="Arial" pitchFamily="34" charset="0"/>
              </a:rPr>
              <a:t>99.999%</a:t>
            </a:r>
            <a:r>
              <a:rPr kumimoji="0" lang="ja-JP" altLang="en-US" kern="0" dirty="0">
                <a:latin typeface="+mj-ea"/>
              </a:rPr>
              <a:t>の</a:t>
            </a:r>
            <a:r>
              <a:rPr kumimoji="0" lang="ja-JP" altLang="en-US" kern="0" dirty="0" smtClean="0">
                <a:latin typeface="+mj-ea"/>
              </a:rPr>
              <a:t>接続性　（チャネル・ホッピング）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1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9250" y="219055"/>
            <a:ext cx="8326438" cy="561975"/>
          </a:xfrm>
        </p:spPr>
        <p:txBody>
          <a:bodyPr/>
          <a:lstStyle/>
          <a:p>
            <a:pPr lvl="0"/>
            <a:r>
              <a:rPr kumimoji="0" lang="ja-JP" altLang="en-US" kern="0" dirty="0" smtClean="0">
                <a:latin typeface="+mj-ea"/>
              </a:rPr>
              <a:t>低消費電力　（時間同期）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390839" y="5361079"/>
            <a:ext cx="2299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常時起動の為、</a:t>
            </a:r>
            <a:endParaRPr lang="en-US" altLang="ja-JP" sz="2400" dirty="0" smtClean="0"/>
          </a:p>
          <a:p>
            <a:r>
              <a:rPr lang="ja-JP" altLang="en-US" sz="2400" dirty="0" smtClean="0"/>
              <a:t>消費電力大</a:t>
            </a:r>
            <a:endParaRPr kumimoji="1" lang="ja-JP" altLang="en-US" sz="24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233357" y="5361080"/>
            <a:ext cx="3321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通信時のみ起動の為、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消費電力小</a:t>
            </a:r>
            <a:endParaRPr kumimoji="1" lang="ja-JP" altLang="en-US" sz="2400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1083240" y="1470006"/>
            <a:ext cx="2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他社製品</a:t>
            </a:r>
            <a:endParaRPr kumimoji="1" lang="ja-JP" alt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610" y="2037566"/>
            <a:ext cx="2955529" cy="3046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9354" y="2161170"/>
            <a:ext cx="4098944" cy="268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2240" y="417835"/>
            <a:ext cx="2872675" cy="123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テキスト ボックス 97"/>
          <p:cNvSpPr txBox="1"/>
          <p:nvPr/>
        </p:nvSpPr>
        <p:spPr>
          <a:xfrm>
            <a:off x="6973301" y="594386"/>
            <a:ext cx="1657226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ルーター</a:t>
            </a:r>
            <a:endParaRPr kumimoji="1" lang="ja-JP" altLang="en-US" sz="2400" dirty="0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6952386" y="1033965"/>
            <a:ext cx="1657226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子機</a:t>
            </a:r>
            <a:endParaRPr kumimoji="1" lang="ja-JP" altLang="en-US" sz="2400" dirty="0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4922213" y="1699505"/>
            <a:ext cx="317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 smtClean="0"/>
              <a:t>ダスト・ネットワークス</a:t>
            </a:r>
            <a:endParaRPr kumimoji="1" lang="ja-JP" altLang="en-US" sz="2400" dirty="0"/>
          </a:p>
        </p:txBody>
      </p:sp>
      <p:sp>
        <p:nvSpPr>
          <p:cNvPr id="109" name="laptop"/>
          <p:cNvSpPr>
            <a:spLocks noEditPoints="1" noChangeArrowheads="1"/>
          </p:cNvSpPr>
          <p:nvPr/>
        </p:nvSpPr>
        <p:spPr bwMode="auto">
          <a:xfrm>
            <a:off x="8177485" y="4777817"/>
            <a:ext cx="822424" cy="665641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7396C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</p:txBody>
      </p:sp>
      <p:cxnSp>
        <p:nvCxnSpPr>
          <p:cNvPr id="115" name="直線コネクタ 114"/>
          <p:cNvCxnSpPr>
            <a:endCxn id="109" idx="1"/>
          </p:cNvCxnSpPr>
          <p:nvPr/>
        </p:nvCxnSpPr>
        <p:spPr>
          <a:xfrm>
            <a:off x="7873340" y="4669567"/>
            <a:ext cx="432154" cy="32929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laptop"/>
          <p:cNvSpPr>
            <a:spLocks noEditPoints="1" noChangeArrowheads="1"/>
          </p:cNvSpPr>
          <p:nvPr/>
        </p:nvSpPr>
        <p:spPr bwMode="auto">
          <a:xfrm>
            <a:off x="3636930" y="4777817"/>
            <a:ext cx="822424" cy="665641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7396C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1559791" y="2435598"/>
            <a:ext cx="2205148" cy="2563267"/>
            <a:chOff x="1559791" y="2435598"/>
            <a:chExt cx="2205148" cy="2563267"/>
          </a:xfrm>
        </p:grpSpPr>
        <p:cxnSp>
          <p:nvCxnSpPr>
            <p:cNvPr id="39" name="直線矢印コネクタ 38"/>
            <p:cNvCxnSpPr/>
            <p:nvPr/>
          </p:nvCxnSpPr>
          <p:spPr>
            <a:xfrm>
              <a:off x="2619633" y="4209535"/>
              <a:ext cx="370702" cy="435318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矢印コネクタ 40"/>
            <p:cNvCxnSpPr/>
            <p:nvPr/>
          </p:nvCxnSpPr>
          <p:spPr>
            <a:xfrm>
              <a:off x="2529017" y="4226011"/>
              <a:ext cx="0" cy="435318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矢印コネクタ 42"/>
            <p:cNvCxnSpPr/>
            <p:nvPr/>
          </p:nvCxnSpPr>
          <p:spPr>
            <a:xfrm flipH="1">
              <a:off x="2018270" y="4209535"/>
              <a:ext cx="422688" cy="460032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矢印コネクタ 46"/>
            <p:cNvCxnSpPr/>
            <p:nvPr/>
          </p:nvCxnSpPr>
          <p:spPr>
            <a:xfrm flipH="1">
              <a:off x="1559791" y="3560256"/>
              <a:ext cx="422688" cy="460032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2529017" y="2439910"/>
              <a:ext cx="422688" cy="460032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矢印コネクタ 48"/>
            <p:cNvCxnSpPr/>
            <p:nvPr/>
          </p:nvCxnSpPr>
          <p:spPr>
            <a:xfrm flipH="1">
              <a:off x="3017607" y="3041177"/>
              <a:ext cx="422688" cy="460032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矢印コネクタ 49"/>
            <p:cNvCxnSpPr/>
            <p:nvPr/>
          </p:nvCxnSpPr>
          <p:spPr>
            <a:xfrm flipH="1">
              <a:off x="2569925" y="3665838"/>
              <a:ext cx="235059" cy="337364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矢印コネクタ 50"/>
            <p:cNvCxnSpPr/>
            <p:nvPr/>
          </p:nvCxnSpPr>
          <p:spPr>
            <a:xfrm flipH="1">
              <a:off x="2158314" y="3041177"/>
              <a:ext cx="282644" cy="360242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矢印コネクタ 56"/>
            <p:cNvCxnSpPr/>
            <p:nvPr/>
          </p:nvCxnSpPr>
          <p:spPr>
            <a:xfrm>
              <a:off x="3069593" y="3606385"/>
              <a:ext cx="370702" cy="342764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矢印コネクタ 57"/>
            <p:cNvCxnSpPr/>
            <p:nvPr/>
          </p:nvCxnSpPr>
          <p:spPr>
            <a:xfrm>
              <a:off x="2070256" y="2435598"/>
              <a:ext cx="370702" cy="435318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矢印コネクタ 58"/>
            <p:cNvCxnSpPr/>
            <p:nvPr/>
          </p:nvCxnSpPr>
          <p:spPr>
            <a:xfrm>
              <a:off x="1585784" y="3025568"/>
              <a:ext cx="370702" cy="435318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矢印コネクタ 59"/>
            <p:cNvCxnSpPr/>
            <p:nvPr/>
          </p:nvCxnSpPr>
          <p:spPr>
            <a:xfrm>
              <a:off x="2613673" y="3089796"/>
              <a:ext cx="253095" cy="311623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矢印コネクタ 60"/>
            <p:cNvCxnSpPr/>
            <p:nvPr/>
          </p:nvCxnSpPr>
          <p:spPr>
            <a:xfrm>
              <a:off x="2203340" y="3624741"/>
              <a:ext cx="243034" cy="324408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矢印コネクタ 64"/>
            <p:cNvCxnSpPr/>
            <p:nvPr/>
          </p:nvCxnSpPr>
          <p:spPr>
            <a:xfrm>
              <a:off x="2529017" y="2464624"/>
              <a:ext cx="0" cy="406292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矢印コネクタ 67"/>
            <p:cNvCxnSpPr/>
            <p:nvPr/>
          </p:nvCxnSpPr>
          <p:spPr>
            <a:xfrm flipV="1">
              <a:off x="2229614" y="3512835"/>
              <a:ext cx="511292" cy="4978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矢印コネクタ 69"/>
            <p:cNvCxnSpPr/>
            <p:nvPr/>
          </p:nvCxnSpPr>
          <p:spPr>
            <a:xfrm>
              <a:off x="1577718" y="3517813"/>
              <a:ext cx="378768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矢印コネクタ 71"/>
            <p:cNvCxnSpPr/>
            <p:nvPr/>
          </p:nvCxnSpPr>
          <p:spPr>
            <a:xfrm>
              <a:off x="3061527" y="3518069"/>
              <a:ext cx="378768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線矢印コネクタ 72"/>
            <p:cNvCxnSpPr/>
            <p:nvPr/>
          </p:nvCxnSpPr>
          <p:spPr>
            <a:xfrm>
              <a:off x="2529017" y="3124938"/>
              <a:ext cx="0" cy="709582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/>
            <p:cNvCxnSpPr/>
            <p:nvPr/>
          </p:nvCxnSpPr>
          <p:spPr>
            <a:xfrm>
              <a:off x="3040083" y="3633849"/>
              <a:ext cx="687367" cy="129375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矢印コネクタ 76"/>
            <p:cNvCxnSpPr>
              <a:endCxn id="119" idx="1"/>
            </p:cNvCxnSpPr>
            <p:nvPr/>
          </p:nvCxnSpPr>
          <p:spPr>
            <a:xfrm>
              <a:off x="3013488" y="3616861"/>
              <a:ext cx="751451" cy="1382004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グループ化 31"/>
          <p:cNvGrpSpPr/>
          <p:nvPr/>
        </p:nvGrpSpPr>
        <p:grpSpPr>
          <a:xfrm>
            <a:off x="4970833" y="2540857"/>
            <a:ext cx="3323754" cy="2461483"/>
            <a:chOff x="4981740" y="2537382"/>
            <a:chExt cx="3323754" cy="2461483"/>
          </a:xfrm>
        </p:grpSpPr>
        <p:cxnSp>
          <p:nvCxnSpPr>
            <p:cNvPr id="6" name="直線矢印コネクタ 5"/>
            <p:cNvCxnSpPr/>
            <p:nvPr/>
          </p:nvCxnSpPr>
          <p:spPr>
            <a:xfrm>
              <a:off x="4981740" y="3606385"/>
              <a:ext cx="341525" cy="685529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矢印コネクタ 78"/>
            <p:cNvCxnSpPr>
              <a:endCxn id="109" idx="1"/>
            </p:cNvCxnSpPr>
            <p:nvPr/>
          </p:nvCxnSpPr>
          <p:spPr>
            <a:xfrm>
              <a:off x="7830523" y="4644853"/>
              <a:ext cx="474971" cy="354012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矢印コネクタ 84"/>
            <p:cNvCxnSpPr/>
            <p:nvPr/>
          </p:nvCxnSpPr>
          <p:spPr>
            <a:xfrm>
              <a:off x="7326635" y="3501209"/>
              <a:ext cx="800004" cy="0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矢印コネクタ 85"/>
            <p:cNvCxnSpPr/>
            <p:nvPr/>
          </p:nvCxnSpPr>
          <p:spPr>
            <a:xfrm>
              <a:off x="5634681" y="2537382"/>
              <a:ext cx="800004" cy="0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矢印コネクタ 91"/>
            <p:cNvCxnSpPr/>
            <p:nvPr/>
          </p:nvCxnSpPr>
          <p:spPr>
            <a:xfrm>
              <a:off x="6121477" y="3677523"/>
              <a:ext cx="341525" cy="685529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グループ化 30"/>
          <p:cNvGrpSpPr/>
          <p:nvPr/>
        </p:nvGrpSpPr>
        <p:grpSpPr>
          <a:xfrm>
            <a:off x="4946992" y="2539462"/>
            <a:ext cx="3182552" cy="1824931"/>
            <a:chOff x="4951976" y="2504559"/>
            <a:chExt cx="3182552" cy="1824931"/>
          </a:xfrm>
        </p:grpSpPr>
        <p:cxnSp>
          <p:nvCxnSpPr>
            <p:cNvPr id="87" name="直線矢印コネクタ 86"/>
            <p:cNvCxnSpPr/>
            <p:nvPr/>
          </p:nvCxnSpPr>
          <p:spPr>
            <a:xfrm>
              <a:off x="6722076" y="2504559"/>
              <a:ext cx="800004" cy="0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矢印コネクタ 92"/>
            <p:cNvCxnSpPr/>
            <p:nvPr/>
          </p:nvCxnSpPr>
          <p:spPr>
            <a:xfrm flipH="1">
              <a:off x="4951976" y="2684218"/>
              <a:ext cx="401051" cy="654568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矢印コネクタ 98"/>
            <p:cNvCxnSpPr/>
            <p:nvPr/>
          </p:nvCxnSpPr>
          <p:spPr>
            <a:xfrm flipH="1">
              <a:off x="7733477" y="3633849"/>
              <a:ext cx="401051" cy="654568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矢印コネクタ 99"/>
            <p:cNvCxnSpPr/>
            <p:nvPr/>
          </p:nvCxnSpPr>
          <p:spPr>
            <a:xfrm flipH="1">
              <a:off x="6602946" y="3674922"/>
              <a:ext cx="401051" cy="654568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矢印コネクタ 100"/>
            <p:cNvCxnSpPr/>
            <p:nvPr/>
          </p:nvCxnSpPr>
          <p:spPr>
            <a:xfrm flipH="1">
              <a:off x="5506118" y="3648282"/>
              <a:ext cx="401051" cy="654568"/>
            </a:xfrm>
            <a:prstGeom prst="straightConnector1">
              <a:avLst/>
            </a:prstGeom>
            <a:ln w="762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5" name="Picture 3" descr="C:\Users\Toshimitsu Takahashi\AppData\Local\Microsoft\Windows\Temporary Internet Files\Content.IE5\G1S2G85C\MC900431533[1]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500" y="1930337"/>
            <a:ext cx="715595" cy="103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58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3"/>
          <p:cNvSpPr>
            <a:spLocks noChangeArrowheads="1"/>
          </p:cNvSpPr>
          <p:nvPr/>
        </p:nvSpPr>
        <p:spPr bwMode="auto">
          <a:xfrm>
            <a:off x="444374" y="5434012"/>
            <a:ext cx="8382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endParaRPr kumimoji="0" lang="en-US" sz="2800" dirty="0" smtClean="0">
              <a:solidFill>
                <a:srgbClr val="4D4D4D"/>
              </a:solidFill>
              <a:latin typeface="Times New Roman" pitchFamily="18" charset="0"/>
              <a:ea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638" y="1957387"/>
            <a:ext cx="7510336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円/楕円 5"/>
          <p:cNvSpPr/>
          <p:nvPr/>
        </p:nvSpPr>
        <p:spPr bwMode="auto">
          <a:xfrm>
            <a:off x="4393281" y="4291012"/>
            <a:ext cx="582612" cy="838200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kumimoji="0" lang="ja-JP" altLang="en-US" sz="2000" smtClean="0">
              <a:solidFill>
                <a:srgbClr val="4D4D4D"/>
              </a:solidFill>
              <a:ea typeface="ＭＳ Ｐゴシック"/>
            </a:endParaRPr>
          </a:p>
        </p:txBody>
      </p:sp>
      <p:sp>
        <p:nvSpPr>
          <p:cNvPr id="8" name="laptop"/>
          <p:cNvSpPr>
            <a:spLocks noEditPoints="1" noChangeArrowheads="1"/>
          </p:cNvSpPr>
          <p:nvPr/>
        </p:nvSpPr>
        <p:spPr bwMode="auto">
          <a:xfrm>
            <a:off x="1279399" y="1290637"/>
            <a:ext cx="533400" cy="4048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0 h 21600"/>
              <a:gd name="T10" fmla="*/ 2147483647 w 21600"/>
              <a:gd name="T11" fmla="*/ 2147483647 h 21600"/>
              <a:gd name="T12" fmla="*/ 0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7396C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ja-JP" altLang="en-US">
              <a:solidFill>
                <a:srgbClr val="4D4D4D"/>
              </a:solidFill>
              <a:latin typeface="Calibri"/>
              <a:ea typeface="ＭＳ Ｐゴシック"/>
            </a:endParaRPr>
          </a:p>
        </p:txBody>
      </p:sp>
      <p:pic>
        <p:nvPicPr>
          <p:cNvPr id="9" name="Picture 70" descr="Control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499" y="1252537"/>
            <a:ext cx="29051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4" descr="Mote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2499" y="1225550"/>
            <a:ext cx="2635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4" descr="Mote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9574" y="1225550"/>
            <a:ext cx="2635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4" descr="Mote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0299" y="1235075"/>
            <a:ext cx="2635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4" descr="Mote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374" y="1217612"/>
            <a:ext cx="26352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線矢印コネクタ 6"/>
          <p:cNvCxnSpPr>
            <a:cxnSpLocks noChangeShapeType="1"/>
          </p:cNvCxnSpPr>
          <p:nvPr/>
        </p:nvCxnSpPr>
        <p:spPr bwMode="auto">
          <a:xfrm>
            <a:off x="1812799" y="1492250"/>
            <a:ext cx="647700" cy="0"/>
          </a:xfrm>
          <a:prstGeom prst="straightConnector1">
            <a:avLst/>
          </a:prstGeom>
          <a:noFill/>
          <a:ln w="22225" algn="ctr">
            <a:solidFill>
              <a:srgbClr val="4D4D4D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線矢印コネクタ 15"/>
          <p:cNvCxnSpPr>
            <a:cxnSpLocks noChangeShapeType="1"/>
          </p:cNvCxnSpPr>
          <p:nvPr/>
        </p:nvCxnSpPr>
        <p:spPr bwMode="auto">
          <a:xfrm>
            <a:off x="2751012" y="1492250"/>
            <a:ext cx="471487" cy="0"/>
          </a:xfrm>
          <a:prstGeom prst="straightConnector1">
            <a:avLst/>
          </a:prstGeom>
          <a:noFill/>
          <a:ln w="22225" algn="ctr">
            <a:solidFill>
              <a:srgbClr val="4D4D4D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線矢印コネクタ 17"/>
          <p:cNvCxnSpPr>
            <a:cxnSpLocks noChangeShapeType="1"/>
          </p:cNvCxnSpPr>
          <p:nvPr/>
        </p:nvCxnSpPr>
        <p:spPr bwMode="auto">
          <a:xfrm>
            <a:off x="3486024" y="1492250"/>
            <a:ext cx="471488" cy="0"/>
          </a:xfrm>
          <a:prstGeom prst="straightConnector1">
            <a:avLst/>
          </a:prstGeom>
          <a:noFill/>
          <a:ln w="22225" algn="ctr">
            <a:solidFill>
              <a:srgbClr val="4D4D4D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線矢印コネクタ 18"/>
          <p:cNvCxnSpPr>
            <a:cxnSpLocks noChangeShapeType="1"/>
          </p:cNvCxnSpPr>
          <p:nvPr/>
        </p:nvCxnSpPr>
        <p:spPr bwMode="auto">
          <a:xfrm>
            <a:off x="4213099" y="1492250"/>
            <a:ext cx="471488" cy="0"/>
          </a:xfrm>
          <a:prstGeom prst="straightConnector1">
            <a:avLst/>
          </a:prstGeom>
          <a:noFill/>
          <a:ln w="22225" algn="ctr">
            <a:solidFill>
              <a:srgbClr val="4D4D4D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線矢印コネクタ 19"/>
          <p:cNvCxnSpPr>
            <a:cxnSpLocks noChangeShapeType="1"/>
          </p:cNvCxnSpPr>
          <p:nvPr/>
        </p:nvCxnSpPr>
        <p:spPr bwMode="auto">
          <a:xfrm>
            <a:off x="4933824" y="1492250"/>
            <a:ext cx="471488" cy="0"/>
          </a:xfrm>
          <a:prstGeom prst="straightConnector1">
            <a:avLst/>
          </a:prstGeom>
          <a:noFill/>
          <a:ln w="22225" algn="ctr">
            <a:solidFill>
              <a:srgbClr val="4D4D4D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テキスト ボックス 14"/>
          <p:cNvSpPr txBox="1">
            <a:spLocks noChangeArrowheads="1"/>
          </p:cNvSpPr>
          <p:nvPr/>
        </p:nvSpPr>
        <p:spPr bwMode="auto">
          <a:xfrm>
            <a:off x="3070099" y="1695450"/>
            <a:ext cx="6508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1hop</a:t>
            </a:r>
            <a:endParaRPr kumimoji="1" lang="ja-JP" altLang="en-US" sz="1100" b="1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20" name="テキスト ボックス 21"/>
          <p:cNvSpPr txBox="1">
            <a:spLocks noChangeArrowheads="1"/>
          </p:cNvSpPr>
          <p:nvPr/>
        </p:nvSpPr>
        <p:spPr bwMode="auto">
          <a:xfrm>
            <a:off x="3776537" y="1695450"/>
            <a:ext cx="6508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2hop</a:t>
            </a:r>
            <a:endParaRPr kumimoji="1" lang="ja-JP" altLang="en-US" sz="1100" b="1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21" name="テキスト ボックス 22"/>
          <p:cNvSpPr txBox="1">
            <a:spLocks noChangeArrowheads="1"/>
          </p:cNvSpPr>
          <p:nvPr/>
        </p:nvSpPr>
        <p:spPr bwMode="auto">
          <a:xfrm>
            <a:off x="4497262" y="1695450"/>
            <a:ext cx="6524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3hop</a:t>
            </a:r>
            <a:endParaRPr kumimoji="1" lang="ja-JP" altLang="en-US" sz="1100" b="1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22" name="テキスト ボックス 23"/>
          <p:cNvSpPr txBox="1">
            <a:spLocks noChangeArrowheads="1"/>
          </p:cNvSpPr>
          <p:nvPr/>
        </p:nvSpPr>
        <p:spPr bwMode="auto">
          <a:xfrm>
            <a:off x="5202112" y="1695450"/>
            <a:ext cx="6524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4hop</a:t>
            </a:r>
            <a:endParaRPr kumimoji="1" lang="ja-JP" altLang="en-US" sz="1100" b="1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23" name="テキスト ボックス 14"/>
          <p:cNvSpPr txBox="1">
            <a:spLocks noChangeArrowheads="1"/>
          </p:cNvSpPr>
          <p:nvPr/>
        </p:nvSpPr>
        <p:spPr bwMode="auto">
          <a:xfrm>
            <a:off x="2155699" y="1690687"/>
            <a:ext cx="9032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Manager</a:t>
            </a:r>
            <a:endParaRPr kumimoji="1" lang="ja-JP" altLang="en-US" sz="1100" b="1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24" name="タイトル 1"/>
          <p:cNvSpPr txBox="1">
            <a:spLocks/>
          </p:cNvSpPr>
          <p:nvPr/>
        </p:nvSpPr>
        <p:spPr bwMode="auto">
          <a:xfrm>
            <a:off x="444374" y="5586412"/>
            <a:ext cx="832643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/>
            <a:r>
              <a:rPr kumimoji="0" lang="en-US" altLang="ja-JP" smtClean="0">
                <a:latin typeface="Calibri"/>
                <a:ea typeface="ＭＳ Ｐゴシック"/>
              </a:rPr>
              <a:t>20</a:t>
            </a:r>
            <a:r>
              <a:rPr kumimoji="0" lang="ja-JP" altLang="en-US" smtClean="0">
                <a:latin typeface="Calibri"/>
                <a:ea typeface="ＭＳ Ｐゴシック"/>
              </a:rPr>
              <a:t>秒間隔の通信なら、平均</a:t>
            </a:r>
            <a:r>
              <a:rPr kumimoji="0" lang="en-US" altLang="ja-JP" smtClean="0">
                <a:latin typeface="Calibri"/>
                <a:ea typeface="ＭＳ Ｐゴシック"/>
              </a:rPr>
              <a:t>50μA</a:t>
            </a:r>
            <a:r>
              <a:rPr kumimoji="0" lang="ja-JP" altLang="en-US" smtClean="0">
                <a:latin typeface="Calibri"/>
                <a:ea typeface="ＭＳ Ｐゴシック"/>
              </a:rPr>
              <a:t>で動作</a:t>
            </a:r>
            <a:endParaRPr lang="ja-JP" altLang="en-US" dirty="0"/>
          </a:p>
        </p:txBody>
      </p:sp>
      <p:sp>
        <p:nvSpPr>
          <p:cNvPr id="26" name="タイトル 1"/>
          <p:cNvSpPr>
            <a:spLocks noGrp="1"/>
          </p:cNvSpPr>
          <p:nvPr>
            <p:ph type="title"/>
          </p:nvPr>
        </p:nvSpPr>
        <p:spPr>
          <a:xfrm>
            <a:off x="349250" y="219055"/>
            <a:ext cx="8326438" cy="561975"/>
          </a:xfrm>
        </p:spPr>
        <p:txBody>
          <a:bodyPr/>
          <a:lstStyle/>
          <a:p>
            <a:pPr lvl="0"/>
            <a:r>
              <a:rPr kumimoji="0" lang="ja-JP" altLang="en-US" kern="0" dirty="0" smtClean="0">
                <a:latin typeface="+mj-ea"/>
              </a:rPr>
              <a:t>低消費電力 </a:t>
            </a:r>
            <a:r>
              <a:rPr kumimoji="0" lang="en-US" altLang="ja-JP" kern="0" dirty="0" smtClean="0">
                <a:latin typeface="+mj-ea"/>
              </a:rPr>
              <a:t>(</a:t>
            </a:r>
            <a:r>
              <a:rPr kumimoji="0" lang="ja-JP" altLang="en-US" kern="0" dirty="0" smtClean="0">
                <a:latin typeface="+mj-ea"/>
              </a:rPr>
              <a:t>平均電流）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134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0077" y="1193851"/>
            <a:ext cx="5480050" cy="497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線コネクタ 5"/>
          <p:cNvCxnSpPr>
            <a:cxnSpLocks noChangeShapeType="1"/>
          </p:cNvCxnSpPr>
          <p:nvPr/>
        </p:nvCxnSpPr>
        <p:spPr bwMode="auto">
          <a:xfrm flipV="1">
            <a:off x="5445927" y="3682025"/>
            <a:ext cx="0" cy="1939606"/>
          </a:xfrm>
          <a:prstGeom prst="line">
            <a:avLst/>
          </a:prstGeom>
          <a:noFill/>
          <a:ln w="7620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線コネクタ 8"/>
          <p:cNvCxnSpPr>
            <a:cxnSpLocks noChangeShapeType="1"/>
          </p:cNvCxnSpPr>
          <p:nvPr/>
        </p:nvCxnSpPr>
        <p:spPr bwMode="auto">
          <a:xfrm flipH="1">
            <a:off x="5423441" y="3682025"/>
            <a:ext cx="2156086" cy="0"/>
          </a:xfrm>
          <a:prstGeom prst="line">
            <a:avLst/>
          </a:prstGeom>
          <a:noFill/>
          <a:ln w="76200" algn="ctr">
            <a:solidFill>
              <a:srgbClr val="00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2" descr="http://biz.maxell.com/images_products/9/pb0004/ja/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293" y="1256713"/>
            <a:ext cx="2211434" cy="162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020" y="2976541"/>
            <a:ext cx="2113409" cy="304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タイトル 1"/>
          <p:cNvSpPr txBox="1">
            <a:spLocks/>
          </p:cNvSpPr>
          <p:nvPr/>
        </p:nvSpPr>
        <p:spPr bwMode="auto">
          <a:xfrm>
            <a:off x="3090078" y="2610007"/>
            <a:ext cx="5480050" cy="561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/>
            <a:r>
              <a:rPr kumimoji="0" lang="ja-JP" altLang="en-US" dirty="0" smtClean="0">
                <a:latin typeface="Calibri"/>
                <a:ea typeface="ＭＳ Ｐゴシック"/>
              </a:rPr>
              <a:t>約</a:t>
            </a:r>
            <a:r>
              <a:rPr kumimoji="0" lang="en-US" altLang="ja-JP" dirty="0" smtClean="0">
                <a:latin typeface="Calibri"/>
                <a:ea typeface="ＭＳ Ｐゴシック"/>
              </a:rPr>
              <a:t>7</a:t>
            </a:r>
            <a:r>
              <a:rPr kumimoji="0" lang="ja-JP" altLang="en-US" dirty="0" smtClean="0">
                <a:latin typeface="Calibri"/>
                <a:ea typeface="ＭＳ Ｐゴシック"/>
              </a:rPr>
              <a:t>年、電池交換の必要なし</a:t>
            </a:r>
            <a:endParaRPr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349250" y="234553"/>
            <a:ext cx="8326438" cy="561975"/>
          </a:xfrm>
        </p:spPr>
        <p:txBody>
          <a:bodyPr/>
          <a:lstStyle/>
          <a:p>
            <a:pPr lvl="0"/>
            <a:r>
              <a:rPr kumimoji="0" lang="ja-JP" altLang="en-US" kern="0" dirty="0" smtClean="0">
                <a:latin typeface="+mj-ea"/>
              </a:rPr>
              <a:t>低消費電力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441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9250" y="250051"/>
            <a:ext cx="8326438" cy="561975"/>
          </a:xfrm>
        </p:spPr>
        <p:txBody>
          <a:bodyPr/>
          <a:lstStyle/>
          <a:p>
            <a:r>
              <a:rPr kumimoji="1" lang="ja-JP" altLang="en-US" dirty="0" smtClean="0"/>
              <a:t>製品ラインナップ</a:t>
            </a:r>
            <a:endParaRPr kumimoji="1" lang="ja-JP" altLang="en-US" dirty="0"/>
          </a:p>
        </p:txBody>
      </p:sp>
      <p:pic>
        <p:nvPicPr>
          <p:cNvPr id="4" name="Picture 2" descr="LTP5901_LTP5902-WHM - angle-final_72dp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463" y="3786063"/>
            <a:ext cx="2298700" cy="125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LTP5901_LTP5902-WHM - angle-final_72dp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5763" y="1395288"/>
            <a:ext cx="2298700" cy="125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TP5901_LTP5902-WHM - angle-final_72dp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6688" y="3786063"/>
            <a:ext cx="2298700" cy="125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1200_2_nobackg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149226"/>
            <a:ext cx="3267075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LTP5900-WHM - angle3-final_72dpi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4938" y="1946151"/>
            <a:ext cx="1354137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57163" y="1142876"/>
            <a:ext cx="8804275" cy="231775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ja-JP" altLang="en-US">
              <a:solidFill>
                <a:srgbClr val="4D4D4D"/>
              </a:solidFill>
              <a:latin typeface="Calibri"/>
              <a:ea typeface="ＭＳ Ｐゴシック"/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168275" y="3589213"/>
            <a:ext cx="8804275" cy="23018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ja-JP" altLang="en-US">
              <a:solidFill>
                <a:srgbClr val="4D4D4D"/>
              </a:solidFill>
              <a:latin typeface="Calibri"/>
              <a:ea typeface="ＭＳ Ｐゴシック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882900" y="1249363"/>
            <a:ext cx="3890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4E5A"/>
                </a:solidFill>
                <a:effectLst/>
                <a:uLnTx/>
                <a:uFillTx/>
              </a:rPr>
              <a:t>SmartMesh</a:t>
            </a:r>
            <a:r>
              <a:rPr kumimoji="0" lang="en-US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4E5A"/>
                </a:solidFill>
                <a:effectLst/>
                <a:uLnTx/>
                <a:uFillTx/>
              </a:rPr>
              <a:t> </a:t>
            </a:r>
            <a:r>
              <a:rPr kumimoji="0" lang="en-US" altLang="ja-JP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4E5A"/>
                </a:solidFill>
                <a:effectLst/>
                <a:uLnTx/>
                <a:uFillTx/>
              </a:rPr>
              <a:t>WirelessHART</a:t>
            </a:r>
            <a:endParaRPr kumimoji="0" lang="en-US" altLang="ja-JP" sz="1600" b="1" i="0" u="none" strike="noStrike" kern="0" cap="none" spc="0" normalizeH="0" baseline="0" noProof="0" dirty="0" smtClean="0">
              <a:ln>
                <a:noFill/>
              </a:ln>
              <a:solidFill>
                <a:srgbClr val="004E5A"/>
              </a:solidFill>
              <a:effectLst/>
              <a:uLnTx/>
              <a:uFillTx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947988" y="3570163"/>
            <a:ext cx="33607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0" cap="none" spc="0" normalizeH="0" baseline="0" noProof="0" smtClean="0">
                <a:ln>
                  <a:noFill/>
                </a:ln>
                <a:solidFill>
                  <a:srgbClr val="004E5A"/>
                </a:solidFill>
                <a:effectLst/>
                <a:uLnTx/>
                <a:uFillTx/>
              </a:rPr>
              <a:t>SmartMesh IP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7169150" y="4960813"/>
            <a:ext cx="2079625" cy="66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LTC5800-IPM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Mote-on-Chip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(QFN</a:t>
            </a: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Arial" charset="0"/>
              </a:rPr>
              <a:t>)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253038" y="5011613"/>
            <a:ext cx="2232025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Arial" charset="0"/>
              </a:rPr>
              <a:t>LTP5901-IPM (chip antenna)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Arial" charset="0"/>
              </a:rPr>
              <a:t>LTP5902-IPM (MMCX)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Mote Modules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(PCBA</a:t>
            </a: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Arial" charset="0"/>
              </a:rPr>
              <a:t>)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8138" y="3867026"/>
            <a:ext cx="58578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259013" y="4576638"/>
            <a:ext cx="2079625" cy="66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LTC5800-IPR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Manager-on-Chip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(QFN</a:t>
            </a: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Arial" charset="0"/>
              </a:rPr>
              <a:t>)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323850" y="5008438"/>
            <a:ext cx="2336800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Arial" charset="0"/>
              </a:rPr>
              <a:t>LTP5901-IPR (chip antenna)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Arial" charset="0"/>
              </a:rPr>
              <a:t>LTP5902-IPR (MMCX)</a:t>
            </a:r>
            <a:endParaRPr kumimoji="0" lang="en-US" altLang="ja-JP" sz="1200" b="1" i="0" u="none" strike="noStrike" kern="0" cap="none" spc="0" normalizeH="0" baseline="0" noProof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</a:endParaRP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Embedded Managers</a:t>
            </a:r>
          </a:p>
          <a:p>
            <a:pPr marL="0" marR="0" lvl="0" indent="0" algn="ctr" defTabSz="914400" eaLnBrk="0" fontAlgn="auto" latinLnBrk="0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rPr>
              <a:t>(PCBA</a:t>
            </a:r>
            <a:r>
              <a:rPr kumimoji="0" lang="en-US" altLang="ja-JP" sz="1200" b="0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Arial" charset="0"/>
              </a:rPr>
              <a:t>)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75" y="3911476"/>
            <a:ext cx="585788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3732213" y="2876426"/>
            <a:ext cx="1612900" cy="58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 b="1">
                <a:solidFill>
                  <a:srgbClr val="4D4D4D"/>
                </a:solidFill>
                <a:cs typeface="Arial" charset="0"/>
              </a:rPr>
              <a:t>LTP5900-WHM</a:t>
            </a:r>
          </a:p>
          <a:p>
            <a:pPr algn="ctr" eaLnBrk="0" fontAlgn="auto" hangingPunct="0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>
                <a:solidFill>
                  <a:srgbClr val="4D4D4D"/>
                </a:solidFill>
                <a:cs typeface="Arial" charset="0"/>
              </a:rPr>
              <a:t>22-Pin Mote Module</a:t>
            </a:r>
          </a:p>
          <a:p>
            <a:pPr algn="ctr" eaLnBrk="0" fontAlgn="auto" hangingPunct="0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>
                <a:solidFill>
                  <a:srgbClr val="4D4D4D"/>
                </a:solidFill>
                <a:cs typeface="Arial" charset="0"/>
              </a:rPr>
              <a:t>(PCBA)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7254875" y="2250951"/>
            <a:ext cx="2079625" cy="58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 b="1">
                <a:solidFill>
                  <a:srgbClr val="4D4D4D"/>
                </a:solidFill>
                <a:cs typeface="Arial" charset="0"/>
              </a:rPr>
              <a:t>LTC5800-WHM</a:t>
            </a:r>
          </a:p>
          <a:p>
            <a:pPr algn="ctr" eaLnBrk="0" fontAlgn="auto" hangingPunct="0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>
                <a:solidFill>
                  <a:srgbClr val="4D4D4D"/>
                </a:solidFill>
                <a:cs typeface="Arial" charset="0"/>
              </a:rPr>
              <a:t>Mote-on-Chip</a:t>
            </a:r>
          </a:p>
          <a:p>
            <a:pPr algn="ctr" eaLnBrk="0" fontAlgn="auto" hangingPunct="0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>
                <a:solidFill>
                  <a:srgbClr val="4D4D4D"/>
                </a:solidFill>
                <a:cs typeface="Arial" charset="0"/>
              </a:rPr>
              <a:t>(QFN)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1220788" y="2822451"/>
            <a:ext cx="2079625" cy="58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 b="1">
                <a:solidFill>
                  <a:srgbClr val="4D4D4D"/>
                </a:solidFill>
                <a:cs typeface="Arial" charset="0"/>
              </a:rPr>
              <a:t>LTP5903-WHR</a:t>
            </a:r>
          </a:p>
          <a:p>
            <a:pPr algn="ctr" eaLnBrk="0" fontAlgn="auto" hangingPunct="0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>
                <a:solidFill>
                  <a:srgbClr val="4D4D4D"/>
                </a:solidFill>
                <a:cs typeface="Arial" charset="0"/>
              </a:rPr>
              <a:t>Embedded Manager </a:t>
            </a:r>
          </a:p>
          <a:p>
            <a:pPr algn="ctr" eaLnBrk="0" fontAlgn="auto" hangingPunct="0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>
                <a:solidFill>
                  <a:srgbClr val="4D4D4D"/>
                </a:solidFill>
                <a:cs typeface="Arial" charset="0"/>
              </a:rPr>
              <a:t>(PCBA)</a:t>
            </a: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5280025" y="2590676"/>
            <a:ext cx="235267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auto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 b="1">
                <a:solidFill>
                  <a:srgbClr val="4D4D4D"/>
                </a:solidFill>
                <a:cs typeface="Arial" charset="0"/>
              </a:rPr>
              <a:t>LTP5901-WHM (chip antenna)</a:t>
            </a:r>
          </a:p>
          <a:p>
            <a:pPr algn="ctr" eaLnBrk="0" fontAlgn="auto" hangingPunct="0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 b="1">
                <a:solidFill>
                  <a:srgbClr val="4D4D4D"/>
                </a:solidFill>
                <a:cs typeface="Arial" charset="0"/>
              </a:rPr>
              <a:t>LTP5902-WHM (MMCX)</a:t>
            </a:r>
          </a:p>
          <a:p>
            <a:pPr algn="ctr" eaLnBrk="0" fontAlgn="auto" hangingPunct="0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>
                <a:solidFill>
                  <a:srgbClr val="4D4D4D"/>
                </a:solidFill>
                <a:cs typeface="Arial" charset="0"/>
              </a:rPr>
              <a:t>Mote Modules</a:t>
            </a:r>
          </a:p>
          <a:p>
            <a:pPr algn="ctr" eaLnBrk="0" fontAlgn="auto" hangingPunct="0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</a:pPr>
            <a:r>
              <a:rPr kumimoji="0" lang="en-US" altLang="ja-JP" sz="1200">
                <a:solidFill>
                  <a:srgbClr val="4D4D4D"/>
                </a:solidFill>
                <a:cs typeface="Arial" charset="0"/>
              </a:rPr>
              <a:t>(PCBA)</a:t>
            </a:r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6238" y="1495301"/>
            <a:ext cx="58578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280988" y="5932363"/>
            <a:ext cx="33607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1" kern="0" noProof="0" dirty="0">
                <a:solidFill>
                  <a:srgbClr val="004E5A"/>
                </a:solidFill>
              </a:rPr>
              <a:t>マネージャ</a:t>
            </a:r>
            <a:endParaRPr kumimoji="0" lang="en-US" altLang="ja-JP" sz="1600" b="1" i="1" u="none" strike="noStrike" kern="0" cap="none" spc="0" normalizeH="0" baseline="0" noProof="0" dirty="0" smtClean="0">
              <a:ln>
                <a:noFill/>
              </a:ln>
              <a:solidFill>
                <a:srgbClr val="004E5A"/>
              </a:solidFill>
              <a:effectLst/>
              <a:uLnTx/>
              <a:uFillTx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5195888" y="5922838"/>
            <a:ext cx="33607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1" kern="0" dirty="0">
                <a:solidFill>
                  <a:srgbClr val="004E5A"/>
                </a:solidFill>
              </a:rPr>
              <a:t>モート</a:t>
            </a:r>
            <a:endParaRPr kumimoji="0" lang="en-US" altLang="ja-JP" sz="1600" b="1" i="1" u="none" strike="noStrike" kern="0" cap="none" spc="0" normalizeH="0" baseline="0" noProof="0" dirty="0" smtClean="0">
              <a:ln>
                <a:noFill/>
              </a:ln>
              <a:solidFill>
                <a:srgbClr val="004E5A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0918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9500" y="1169988"/>
            <a:ext cx="2595563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5800" y="1168400"/>
            <a:ext cx="2603500" cy="3128963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52475" y="274638"/>
            <a:ext cx="7675563" cy="477837"/>
          </a:xfrm>
        </p:spPr>
        <p:txBody>
          <a:bodyPr anchor="t"/>
          <a:lstStyle/>
          <a:p>
            <a:pPr eaLnBrk="1" hangingPunct="1"/>
            <a:r>
              <a:rPr lang="ja-JP" altLang="en-US" sz="2800" dirty="0" smtClean="0"/>
              <a:t>ワイヤレスセンサーネットワークの市場</a:t>
            </a:r>
            <a:endParaRPr lang="en-US" sz="2800" dirty="0" smtClean="0"/>
          </a:p>
        </p:txBody>
      </p:sp>
      <p:sp>
        <p:nvSpPr>
          <p:cNvPr id="165893" name="Rectangle 5"/>
          <p:cNvSpPr>
            <a:spLocks noChangeArrowheads="1"/>
          </p:cNvSpPr>
          <p:nvPr/>
        </p:nvSpPr>
        <p:spPr bwMode="auto">
          <a:xfrm>
            <a:off x="3084513" y="4719638"/>
            <a:ext cx="275590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7800" indent="-1778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buFont typeface="Wingdings" pitchFamily="2" charset="2"/>
              <a:buChar char="§"/>
              <a:defRPr/>
            </a:pPr>
            <a:r>
              <a:rPr kumimoji="0" lang="ja-JP" altLang="en-US" dirty="0" smtClean="0">
                <a:solidFill>
                  <a:srgbClr val="4D4D4D"/>
                </a:solidFill>
                <a:latin typeface="ＭＳ Ｐゴシック"/>
              </a:rPr>
              <a:t>エネルギー管理</a:t>
            </a:r>
            <a:endParaRPr kumimoji="0" lang="en-US" altLang="en-US" dirty="0">
              <a:solidFill>
                <a:srgbClr val="4D4D4D"/>
              </a:solidFill>
              <a:latin typeface="ＭＳ Ｐゴシック"/>
            </a:endParaRPr>
          </a:p>
          <a:p>
            <a:pPr marL="177800" indent="-1778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buFont typeface="Wingdings" pitchFamily="2" charset="2"/>
              <a:buChar char="§"/>
              <a:defRPr/>
            </a:pPr>
            <a:r>
              <a:rPr kumimoji="0" lang="ja-JP" altLang="en-US" dirty="0" smtClean="0">
                <a:solidFill>
                  <a:srgbClr val="4D4D4D"/>
                </a:solidFill>
                <a:latin typeface="ＭＳ Ｐゴシック"/>
              </a:rPr>
              <a:t>データ・センター</a:t>
            </a:r>
            <a:endParaRPr kumimoji="0" lang="en-US" altLang="ja-JP" dirty="0" smtClean="0">
              <a:solidFill>
                <a:srgbClr val="4D4D4D"/>
              </a:solidFill>
              <a:latin typeface="ＭＳ Ｐゴシック"/>
            </a:endParaRPr>
          </a:p>
          <a:p>
            <a:pPr marL="177800" indent="-1778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buFont typeface="Wingdings" pitchFamily="2" charset="2"/>
              <a:buChar char="§"/>
              <a:defRPr/>
            </a:pPr>
            <a:r>
              <a:rPr kumimoji="0" lang="ja-JP" altLang="en-US" dirty="0" smtClean="0">
                <a:solidFill>
                  <a:srgbClr val="4D4D4D"/>
                </a:solidFill>
                <a:latin typeface="ＭＳ Ｐゴシック"/>
              </a:rPr>
              <a:t>メガソーラ・システム</a:t>
            </a:r>
            <a:endParaRPr kumimoji="0" lang="en-US" altLang="ja-JP" dirty="0" smtClean="0">
              <a:solidFill>
                <a:srgbClr val="4D4D4D"/>
              </a:solidFill>
              <a:latin typeface="ＭＳ Ｐゴシック"/>
            </a:endParaRPr>
          </a:p>
          <a:p>
            <a:pPr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defRPr/>
            </a:pPr>
            <a:r>
              <a:rPr kumimoji="0" lang="ja-JP" altLang="en-US" sz="1400" dirty="0" smtClean="0">
                <a:solidFill>
                  <a:srgbClr val="4D4D4D"/>
                </a:solidFill>
              </a:rPr>
              <a:t>　　</a:t>
            </a:r>
            <a:endParaRPr kumimoji="0" lang="en-US" sz="1400" dirty="0">
              <a:solidFill>
                <a:srgbClr val="4D4D4D"/>
              </a:solidFill>
            </a:endParaRPr>
          </a:p>
          <a:p>
            <a:pPr marL="342900" indent="-3429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buFont typeface="Wingdings" pitchFamily="2" charset="2"/>
              <a:buChar char="§"/>
              <a:defRPr/>
            </a:pPr>
            <a:endParaRPr kumimoji="0" lang="en-US" sz="1200" dirty="0">
              <a:solidFill>
                <a:srgbClr val="4D4D4D"/>
              </a:solidFill>
            </a:endParaRPr>
          </a:p>
        </p:txBody>
      </p:sp>
      <p:sp>
        <p:nvSpPr>
          <p:cNvPr id="165894" name="Rectangle 6"/>
          <p:cNvSpPr>
            <a:spLocks noChangeArrowheads="1"/>
          </p:cNvSpPr>
          <p:nvPr/>
        </p:nvSpPr>
        <p:spPr bwMode="auto">
          <a:xfrm>
            <a:off x="6083300" y="4716463"/>
            <a:ext cx="294163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buFont typeface="Wingdings" pitchFamily="2" charset="2"/>
              <a:buChar char="§"/>
              <a:defRPr/>
            </a:pPr>
            <a:r>
              <a:rPr kumimoji="0" lang="ja-JP" altLang="en-US" dirty="0" smtClean="0">
                <a:solidFill>
                  <a:srgbClr val="4D4D4D"/>
                </a:solidFill>
                <a:latin typeface="ＭＳ Ｐゴシック"/>
              </a:rPr>
              <a:t>都市インフラ</a:t>
            </a:r>
            <a:endParaRPr kumimoji="0" lang="en-US" altLang="ja-JP" dirty="0" smtClean="0">
              <a:solidFill>
                <a:srgbClr val="4D4D4D"/>
              </a:solidFill>
              <a:latin typeface="ＭＳ Ｐゴシック"/>
            </a:endParaRPr>
          </a:p>
          <a:p>
            <a:pPr marL="342900" indent="-3429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buFont typeface="Wingdings" pitchFamily="2" charset="2"/>
              <a:buChar char="§"/>
              <a:defRPr/>
            </a:pPr>
            <a:r>
              <a:rPr kumimoji="0" lang="ja-JP" altLang="en-US" dirty="0" smtClean="0">
                <a:solidFill>
                  <a:srgbClr val="4D4D4D"/>
                </a:solidFill>
                <a:latin typeface="ＭＳ Ｐゴシック"/>
              </a:rPr>
              <a:t>輸送関連</a:t>
            </a:r>
            <a:endParaRPr kumimoji="0" lang="en-US" dirty="0">
              <a:solidFill>
                <a:srgbClr val="4D4D4D"/>
              </a:solidFill>
              <a:latin typeface="ＭＳ Ｐゴシック"/>
            </a:endParaRPr>
          </a:p>
        </p:txBody>
      </p:sp>
      <p:sp>
        <p:nvSpPr>
          <p:cNvPr id="165895" name="Text Box 7"/>
          <p:cNvSpPr txBox="1">
            <a:spLocks noChangeArrowheads="1"/>
          </p:cNvSpPr>
          <p:nvPr/>
        </p:nvSpPr>
        <p:spPr bwMode="auto">
          <a:xfrm>
            <a:off x="6159500" y="4286250"/>
            <a:ext cx="259556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000" b="1" dirty="0">
                <a:solidFill>
                  <a:srgbClr val="008CAF"/>
                </a:solidFill>
              </a:rPr>
              <a:t>社会</a:t>
            </a:r>
            <a:r>
              <a:rPr kumimoji="0" lang="ja-JP" altLang="en-US" sz="2000" b="1" dirty="0" smtClean="0">
                <a:solidFill>
                  <a:srgbClr val="008CAF"/>
                </a:solidFill>
              </a:rPr>
              <a:t>インフラ</a:t>
            </a:r>
            <a:endParaRPr kumimoji="0" lang="en-US" sz="2000" b="1" dirty="0">
              <a:solidFill>
                <a:srgbClr val="008CAF"/>
              </a:solidFill>
            </a:endParaRPr>
          </a:p>
        </p:txBody>
      </p:sp>
      <p:pic>
        <p:nvPicPr>
          <p:cNvPr id="5128" name="Picture 8" descr="Ragpowerhou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" y="1143000"/>
            <a:ext cx="2570163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Rectangle 13"/>
          <p:cNvSpPr>
            <a:spLocks noChangeArrowheads="1"/>
          </p:cNvSpPr>
          <p:nvPr/>
        </p:nvSpPr>
        <p:spPr bwMode="auto">
          <a:xfrm>
            <a:off x="5638800" y="5673724"/>
            <a:ext cx="343693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</a:pPr>
            <a:r>
              <a:rPr kumimoji="0" lang="ja-JP" altLang="en-US" sz="2000" dirty="0" smtClean="0">
                <a:solidFill>
                  <a:srgbClr val="4D4D4D"/>
                </a:solidFill>
              </a:rPr>
              <a:t>その他、多数</a:t>
            </a:r>
            <a:r>
              <a:rPr kumimoji="0" lang="en-US" altLang="ja-JP" sz="2000" dirty="0" smtClean="0">
                <a:solidFill>
                  <a:srgbClr val="4D4D4D"/>
                </a:solidFill>
              </a:rPr>
              <a:t>…</a:t>
            </a:r>
          </a:p>
          <a:p>
            <a:pPr marL="342900" indent="-3429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</a:pPr>
            <a:endParaRPr kumimoji="0" lang="en-US" sz="2000" dirty="0">
              <a:solidFill>
                <a:srgbClr val="003745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109538" y="4713288"/>
            <a:ext cx="2740025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7800" indent="-1778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buFont typeface="Wingdings" pitchFamily="2" charset="2"/>
              <a:buChar char="§"/>
              <a:defRPr/>
            </a:pPr>
            <a:r>
              <a:rPr kumimoji="0" lang="ja-JP" altLang="en-US" dirty="0" smtClean="0">
                <a:solidFill>
                  <a:srgbClr val="4D4D4D"/>
                </a:solidFill>
                <a:latin typeface="ＭＳ Ｐゴシック"/>
              </a:rPr>
              <a:t>機器の状態・状況を管理</a:t>
            </a:r>
            <a:endParaRPr kumimoji="0" lang="en-US" altLang="ja-JP" dirty="0" smtClean="0">
              <a:solidFill>
                <a:srgbClr val="4D4D4D"/>
              </a:solidFill>
              <a:latin typeface="ＭＳ Ｐゴシック"/>
            </a:endParaRPr>
          </a:p>
          <a:p>
            <a:pPr marL="177800" indent="-177800" eaLnBrk="0" fontAlgn="base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>
                <a:srgbClr val="003745">
                  <a:lumMod val="90000"/>
                  <a:lumOff val="10000"/>
                </a:srgbClr>
              </a:buClr>
              <a:buFont typeface="Wingdings" pitchFamily="2" charset="2"/>
              <a:buChar char="§"/>
              <a:defRPr/>
            </a:pPr>
            <a:r>
              <a:rPr kumimoji="0" lang="ja-JP" altLang="en-US" dirty="0" smtClean="0">
                <a:solidFill>
                  <a:srgbClr val="4D4D4D"/>
                </a:solidFill>
                <a:latin typeface="ＭＳ Ｐゴシック"/>
              </a:rPr>
              <a:t>工程の監視・制御</a:t>
            </a:r>
            <a:endParaRPr kumimoji="0" lang="en-US" altLang="en-US" dirty="0">
              <a:solidFill>
                <a:srgbClr val="4D4D4D"/>
              </a:solidFill>
              <a:latin typeface="ＭＳ Ｐゴシック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241675" y="4279900"/>
            <a:ext cx="257651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000" b="1" dirty="0" smtClean="0">
                <a:solidFill>
                  <a:srgbClr val="008CAF"/>
                </a:solidFill>
              </a:rPr>
              <a:t>エネルギー</a:t>
            </a:r>
            <a:r>
              <a:rPr kumimoji="0" lang="en-US" altLang="ja-JP" sz="2000" b="1" dirty="0" smtClean="0">
                <a:solidFill>
                  <a:srgbClr val="008CAF"/>
                </a:solidFill>
              </a:rPr>
              <a:t>	</a:t>
            </a:r>
            <a:endParaRPr kumimoji="0" lang="en-US" sz="2000" b="1" dirty="0">
              <a:solidFill>
                <a:srgbClr val="008CAF"/>
              </a:solidFill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79400" y="4286250"/>
            <a:ext cx="2565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000" b="1" dirty="0" smtClean="0">
                <a:solidFill>
                  <a:srgbClr val="008CAF"/>
                </a:solidFill>
              </a:rPr>
              <a:t>プロセス制御</a:t>
            </a:r>
            <a:endParaRPr kumimoji="0" lang="en-US" sz="2000" b="1" dirty="0">
              <a:solidFill>
                <a:srgbClr val="008CAF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B88C6B9-6C7A-472F-AEC2-4FC8F5996DA3}" type="slidenum">
              <a:rPr kumimoji="0" lang="en-US" sz="1200" b="1">
                <a:solidFill>
                  <a:srgbClr val="4D4D4D">
                    <a:lumMod val="65000"/>
                    <a:lumOff val="35000"/>
                  </a:srgbClr>
                </a:solidFill>
                <a:latin typeface="Arial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kumimoji="0" lang="en-US" sz="1200" b="1" dirty="0">
              <a:solidFill>
                <a:srgbClr val="4D4D4D">
                  <a:lumMod val="65000"/>
                  <a:lumOff val="3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384736"/>
      </p:ext>
    </p:extLst>
  </p:cSld>
  <p:clrMapOvr>
    <a:masterClrMapping/>
  </p:clrMapOvr>
  <p:transition advClick="0" advTm="1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1525" y="271463"/>
            <a:ext cx="7675563" cy="479425"/>
          </a:xfrm>
        </p:spPr>
        <p:txBody>
          <a:bodyPr anchor="t"/>
          <a:lstStyle/>
          <a:p>
            <a:pPr eaLnBrk="1" hangingPunct="1"/>
            <a:r>
              <a:rPr lang="ja-JP" altLang="en-US" sz="2800" dirty="0" smtClean="0"/>
              <a:t>プロセス制御</a:t>
            </a:r>
            <a:endParaRPr lang="en-US" sz="2800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3A897AF-FD4F-46B1-85BB-9BE3625246AF}" type="slidenum">
              <a:rPr kumimoji="0" lang="en-US" sz="1200" b="1">
                <a:solidFill>
                  <a:srgbClr val="4D4D4D">
                    <a:lumMod val="65000"/>
                    <a:lumOff val="35000"/>
                  </a:srgbClr>
                </a:solidFill>
                <a:latin typeface="Arial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kumimoji="0" lang="en-US" sz="1200" b="1" dirty="0">
              <a:solidFill>
                <a:srgbClr val="4D4D4D">
                  <a:lumMod val="65000"/>
                  <a:lumOff val="35000"/>
                </a:srgbClr>
              </a:solidFill>
              <a:latin typeface="Arial" charset="0"/>
            </a:endParaRPr>
          </a:p>
        </p:txBody>
      </p:sp>
      <p:sp>
        <p:nvSpPr>
          <p:cNvPr id="12292" name="AutoShape 7"/>
          <p:cNvSpPr>
            <a:spLocks noChangeArrowheads="1"/>
          </p:cNvSpPr>
          <p:nvPr/>
        </p:nvSpPr>
        <p:spPr bwMode="auto">
          <a:xfrm>
            <a:off x="514350" y="4568825"/>
            <a:ext cx="8001000" cy="1905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000" dirty="0">
              <a:solidFill>
                <a:srgbClr val="4D4D4D"/>
              </a:solidFill>
              <a:latin typeface="Arial" pitchFamily="34" charset="0"/>
            </a:endParaRP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685802" y="3150225"/>
            <a:ext cx="7381874" cy="994569"/>
          </a:xfrm>
        </p:spPr>
        <p:txBody>
          <a:bodyPr/>
          <a:lstStyle/>
          <a:p>
            <a:pPr eaLnBrk="1" hangingPunct="1"/>
            <a:r>
              <a:rPr lang="ja-JP" altLang="en-US" sz="2200" dirty="0" smtClean="0">
                <a:solidFill>
                  <a:schemeClr val="tx1"/>
                </a:solidFill>
                <a:latin typeface="+mn-ea"/>
              </a:rPr>
              <a:t>ワイヤレス・センサの設置コストは</a:t>
            </a:r>
            <a:r>
              <a:rPr lang="ja-JP" altLang="en-US" sz="2200" dirty="0">
                <a:solidFill>
                  <a:schemeClr val="tx1"/>
                </a:solidFill>
                <a:latin typeface="+mn-ea"/>
              </a:rPr>
              <a:t>有線に</a:t>
            </a:r>
            <a:r>
              <a:rPr lang="ja-JP" altLang="en-US" sz="2200" dirty="0" smtClean="0">
                <a:solidFill>
                  <a:schemeClr val="tx1"/>
                </a:solidFill>
                <a:latin typeface="+mn-ea"/>
              </a:rPr>
              <a:t>比べて</a:t>
            </a:r>
            <a:r>
              <a:rPr lang="en-US" altLang="ja-JP" sz="2200" dirty="0" smtClean="0">
                <a:solidFill>
                  <a:schemeClr val="tx1"/>
                </a:solidFill>
                <a:latin typeface="+mn-ea"/>
              </a:rPr>
              <a:t>1/10</a:t>
            </a:r>
            <a:r>
              <a:rPr lang="ja-JP" altLang="en-US" sz="2200" dirty="0">
                <a:solidFill>
                  <a:schemeClr val="tx1"/>
                </a:solidFill>
                <a:latin typeface="+mn-ea"/>
              </a:rPr>
              <a:t>！</a:t>
            </a:r>
            <a:endParaRPr lang="en-US" altLang="ja-JP" sz="2200" dirty="0">
              <a:solidFill>
                <a:schemeClr val="tx1"/>
              </a:solidFill>
              <a:latin typeface="+mn-ea"/>
            </a:endParaRPr>
          </a:p>
          <a:p>
            <a:pPr marL="230188" indent="-230188" eaLnBrk="1" hangingPunct="1"/>
            <a:r>
              <a:rPr lang="ja-JP" altLang="en-US" sz="2200" dirty="0" smtClean="0">
                <a:solidFill>
                  <a:schemeClr val="tx1"/>
                </a:solidFill>
                <a:latin typeface="+mn-ea"/>
              </a:rPr>
              <a:t>主な監視対象</a:t>
            </a:r>
            <a:r>
              <a:rPr lang="en-US" sz="22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ja-JP" altLang="en-US" sz="2200" dirty="0" smtClean="0">
                <a:solidFill>
                  <a:schemeClr val="tx1"/>
                </a:solidFill>
                <a:latin typeface="+mn-ea"/>
              </a:rPr>
              <a:t>温度</a:t>
            </a:r>
            <a:r>
              <a:rPr lang="en-US" sz="2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ja-JP" altLang="en-US" sz="2200" dirty="0" smtClean="0">
                <a:solidFill>
                  <a:schemeClr val="tx1"/>
                </a:solidFill>
                <a:latin typeface="+mn-ea"/>
              </a:rPr>
              <a:t>圧力</a:t>
            </a:r>
            <a:r>
              <a:rPr lang="en-US" sz="2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ja-JP" altLang="en-US" sz="2200" dirty="0" smtClean="0">
                <a:solidFill>
                  <a:schemeClr val="tx1"/>
                </a:solidFill>
                <a:latin typeface="+mn-ea"/>
              </a:rPr>
              <a:t>湿度</a:t>
            </a:r>
            <a:r>
              <a:rPr lang="en-US" sz="2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ja-JP" altLang="en-US" sz="2200" dirty="0" smtClean="0">
                <a:solidFill>
                  <a:schemeClr val="tx1"/>
                </a:solidFill>
                <a:latin typeface="+mn-ea"/>
              </a:rPr>
              <a:t>パイプの腐食など</a:t>
            </a:r>
            <a:endParaRPr lang="en-US" sz="2200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3056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4359276"/>
            <a:ext cx="1955435" cy="162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4371767"/>
            <a:ext cx="17430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794038">
            <a:off x="858214" y="4273551"/>
            <a:ext cx="1105093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6602" y="6219627"/>
            <a:ext cx="2996470" cy="37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0515631"/>
      </p:ext>
    </p:extLst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1525" y="271463"/>
            <a:ext cx="7675563" cy="479425"/>
          </a:xfrm>
        </p:spPr>
        <p:txBody>
          <a:bodyPr anchor="t"/>
          <a:lstStyle/>
          <a:p>
            <a:pPr eaLnBrk="1" hangingPunct="1"/>
            <a:r>
              <a:rPr lang="ja-JP" altLang="en-US" sz="2800" dirty="0" smtClean="0"/>
              <a:t>鉄道車両</a:t>
            </a:r>
            <a:endParaRPr lang="en-US" sz="2800" dirty="0" smtClean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3A897AF-FD4F-46B1-85BB-9BE3625246AF}" type="slidenum">
              <a:rPr kumimoji="0" lang="en-US" sz="1200" b="1">
                <a:solidFill>
                  <a:srgbClr val="4D4D4D">
                    <a:lumMod val="65000"/>
                    <a:lumOff val="35000"/>
                  </a:srgbClr>
                </a:solidFill>
                <a:latin typeface="Arial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kumimoji="0" lang="en-US" sz="1200" b="1" dirty="0">
              <a:solidFill>
                <a:srgbClr val="4D4D4D">
                  <a:lumMod val="65000"/>
                  <a:lumOff val="35000"/>
                </a:srgbClr>
              </a:solidFill>
              <a:latin typeface="Arial" charset="0"/>
            </a:endParaRPr>
          </a:p>
        </p:txBody>
      </p:sp>
      <p:sp>
        <p:nvSpPr>
          <p:cNvPr id="12292" name="AutoShape 7"/>
          <p:cNvSpPr>
            <a:spLocks noChangeArrowheads="1"/>
          </p:cNvSpPr>
          <p:nvPr/>
        </p:nvSpPr>
        <p:spPr bwMode="auto">
          <a:xfrm>
            <a:off x="514350" y="4568825"/>
            <a:ext cx="8001000" cy="1905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000" dirty="0">
              <a:solidFill>
                <a:srgbClr val="4D4D4D"/>
              </a:solidFill>
              <a:latin typeface="Arial" pitchFamily="34" charset="0"/>
            </a:endParaRP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784225" y="1268413"/>
            <a:ext cx="3854450" cy="2592387"/>
          </a:xfrm>
        </p:spPr>
        <p:txBody>
          <a:bodyPr/>
          <a:lstStyle/>
          <a:p>
            <a:pPr marL="230188" indent="-230188" eaLnBrk="1" hangingPunct="1">
              <a:buFont typeface="Wingdings" pitchFamily="2" charset="2"/>
              <a:buNone/>
            </a:pPr>
            <a:r>
              <a:rPr lang="ja-JP" altLang="en-US" sz="2400" dirty="0" smtClean="0">
                <a:solidFill>
                  <a:schemeClr val="tx1"/>
                </a:solidFill>
              </a:rPr>
              <a:t>輸送関連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marL="230188" indent="-230188" eaLnBrk="1" hangingPunct="1"/>
            <a:r>
              <a:rPr lang="ja-JP" altLang="en-US" sz="2400" dirty="0" smtClean="0">
                <a:solidFill>
                  <a:schemeClr val="tx1"/>
                </a:solidFill>
              </a:rPr>
              <a:t>貨物列車の遠隔監視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pPr marL="230188" indent="-230188" eaLnBrk="1" hangingPunct="1"/>
            <a:r>
              <a:rPr lang="ja-JP" altLang="en-US" sz="2400" dirty="0" smtClean="0">
                <a:solidFill>
                  <a:schemeClr val="tx1"/>
                </a:solidFill>
              </a:rPr>
              <a:t>車輌ごとに複数のセンサ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pPr marL="230188" indent="-230188" eaLnBrk="1" hangingPunct="1"/>
            <a:r>
              <a:rPr lang="ja-JP" altLang="en-US" sz="2400" dirty="0" smtClean="0">
                <a:solidFill>
                  <a:schemeClr val="tx1"/>
                </a:solidFill>
              </a:rPr>
              <a:t>堅牢な無線ソリューション</a:t>
            </a:r>
            <a:endParaRPr lang="en-US" altLang="en-US" sz="2400" dirty="0" smtClean="0">
              <a:solidFill>
                <a:schemeClr val="tx1"/>
              </a:solidFill>
            </a:endParaRPr>
          </a:p>
        </p:txBody>
      </p:sp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0413" y="4108450"/>
            <a:ext cx="3584575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0588" y="1352550"/>
            <a:ext cx="4125912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21977"/>
      </p:ext>
    </p:extLst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461963" y="215900"/>
            <a:ext cx="8450262" cy="479425"/>
          </a:xfrm>
        </p:spPr>
        <p:txBody>
          <a:bodyPr lIns="92075" tIns="46038" rIns="92075" bIns="46038" anchor="t"/>
          <a:lstStyle/>
          <a:p>
            <a:r>
              <a:rPr lang="ja-JP" altLang="en-US" sz="2800" dirty="0" smtClean="0"/>
              <a:t>データセンター</a:t>
            </a:r>
            <a:endParaRPr lang="en-US" sz="2800" dirty="0" smtClean="0"/>
          </a:p>
        </p:txBody>
      </p:sp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477838" y="1174750"/>
            <a:ext cx="87503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SzPct val="70000"/>
              <a:buFont typeface="Wingdings" pitchFamily="2" charset="2"/>
              <a:buChar char="n"/>
            </a:pPr>
            <a:r>
              <a:rPr kumimoji="0" lang="ja-JP" altLang="en-US" sz="2400" dirty="0">
                <a:solidFill>
                  <a:srgbClr val="4D4D4D"/>
                </a:solidFill>
                <a:latin typeface="ＭＳ Ｐゴシック"/>
              </a:rPr>
              <a:t>数百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の温度センサをデータセンター内</a:t>
            </a:r>
            <a:r>
              <a:rPr kumimoji="0" lang="ja-JP" altLang="en-US" sz="2400" dirty="0">
                <a:solidFill>
                  <a:srgbClr val="4D4D4D"/>
                </a:solidFill>
                <a:latin typeface="ＭＳ Ｐゴシック"/>
              </a:rPr>
              <a:t>に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配置</a:t>
            </a:r>
            <a:endParaRPr kumimoji="0" lang="en-US" altLang="ja-JP" sz="2400" dirty="0">
              <a:solidFill>
                <a:srgbClr val="4D4D4D"/>
              </a:solidFill>
              <a:latin typeface="ＭＳ Ｐゴシック"/>
            </a:endParaRPr>
          </a:p>
          <a:p>
            <a:pPr marL="342900" indent="-342900" fontAlgn="base">
              <a:spcBef>
                <a:spcPts val="1200"/>
              </a:spcBef>
              <a:spcAft>
                <a:spcPct val="0"/>
              </a:spcAft>
              <a:buClr>
                <a:srgbClr val="215968"/>
              </a:buClr>
              <a:buSzPct val="70000"/>
              <a:buFont typeface="Wingdings" pitchFamily="2" charset="2"/>
              <a:buChar char="n"/>
            </a:pPr>
            <a:r>
              <a:rPr kumimoji="0" lang="en-US" altLang="ja-JP" sz="2400" dirty="0" smtClean="0">
                <a:solidFill>
                  <a:srgbClr val="4D4D4D"/>
                </a:solidFill>
                <a:latin typeface="ＭＳ Ｐゴシック"/>
              </a:rPr>
              <a:t>NTT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データは年間、</a:t>
            </a:r>
            <a:r>
              <a:rPr kumimoji="0" lang="en-US" altLang="ja-JP" sz="2400" dirty="0" smtClean="0">
                <a:solidFill>
                  <a:srgbClr val="4D4D4D"/>
                </a:solidFill>
                <a:latin typeface="ＭＳ Ｐゴシック"/>
              </a:rPr>
              <a:t>760</a:t>
            </a:r>
            <a:r>
              <a:rPr kumimoji="0" lang="ja-JP" altLang="en-US" sz="2400" dirty="0">
                <a:solidFill>
                  <a:srgbClr val="4D4D4D"/>
                </a:solidFill>
                <a:latin typeface="ＭＳ Ｐゴシック"/>
              </a:rPr>
              <a:t>万</a:t>
            </a:r>
            <a:r>
              <a:rPr kumimoji="0" lang="en-US" altLang="ja-JP" sz="2400" dirty="0" smtClean="0">
                <a:solidFill>
                  <a:srgbClr val="4D4D4D"/>
                </a:solidFill>
                <a:latin typeface="ＭＳ Ｐゴシック"/>
              </a:rPr>
              <a:t>kWh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の</a:t>
            </a:r>
            <a:r>
              <a:rPr kumimoji="0" lang="ja-JP" altLang="en-US" sz="2400" dirty="0">
                <a:solidFill>
                  <a:srgbClr val="4D4D4D"/>
                </a:solidFill>
                <a:latin typeface="ＭＳ Ｐゴシック"/>
              </a:rPr>
              <a:t>電力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と</a:t>
            </a:r>
            <a:r>
              <a:rPr kumimoji="0" lang="en-US" altLang="ja-JP" sz="2400" dirty="0" smtClean="0">
                <a:solidFill>
                  <a:srgbClr val="4D4D4D"/>
                </a:solidFill>
                <a:latin typeface="ＭＳ Ｐゴシック"/>
              </a:rPr>
              <a:t>4,540t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の</a:t>
            </a:r>
            <a:r>
              <a:rPr kumimoji="0" lang="en-US" altLang="ja-JP" sz="2400" dirty="0" smtClean="0">
                <a:solidFill>
                  <a:srgbClr val="4D4D4D"/>
                </a:solidFill>
                <a:latin typeface="ＭＳ Ｐゴシック"/>
              </a:rPr>
              <a:t>CO</a:t>
            </a:r>
            <a:r>
              <a:rPr kumimoji="0" lang="en-US" altLang="ja-JP" sz="2000" dirty="0" smtClean="0">
                <a:solidFill>
                  <a:srgbClr val="4D4D4D"/>
                </a:solidFill>
                <a:latin typeface="ＭＳ Ｐゴシック"/>
              </a:rPr>
              <a:t>2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の削減</a:t>
            </a:r>
            <a:endParaRPr kumimoji="0" lang="en-US" altLang="ja-JP" sz="2400" dirty="0" smtClean="0">
              <a:solidFill>
                <a:srgbClr val="4D4D4D"/>
              </a:solidFill>
              <a:latin typeface="ＭＳ Ｐゴシック"/>
            </a:endParaRPr>
          </a:p>
          <a:p>
            <a:pPr fontAlgn="base">
              <a:spcBef>
                <a:spcPts val="1200"/>
              </a:spcBef>
              <a:spcAft>
                <a:spcPct val="0"/>
              </a:spcAft>
              <a:buClr>
                <a:srgbClr val="215968"/>
              </a:buClr>
              <a:buSzPct val="70000"/>
            </a:pPr>
            <a:r>
              <a:rPr kumimoji="0" lang="ja-JP" altLang="en-US" sz="2400" dirty="0">
                <a:solidFill>
                  <a:srgbClr val="4D4D4D"/>
                </a:solidFill>
                <a:latin typeface="ＭＳ Ｐゴシック"/>
              </a:rPr>
              <a:t>　　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（２ヶ所の</a:t>
            </a:r>
            <a:r>
              <a:rPr kumimoji="0" lang="ja-JP" altLang="en-US" sz="2400" dirty="0">
                <a:solidFill>
                  <a:srgbClr val="4D4D4D"/>
                </a:solidFill>
                <a:latin typeface="ＭＳ Ｐゴシック"/>
              </a:rPr>
              <a:t>データセンターで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年間</a:t>
            </a:r>
            <a:r>
              <a:rPr kumimoji="0" lang="en-US" altLang="ja-JP" sz="2400" dirty="0" smtClean="0">
                <a:solidFill>
                  <a:srgbClr val="4D4D4D"/>
                </a:solidFill>
                <a:latin typeface="ＭＳ Ｐゴシック"/>
              </a:rPr>
              <a:t>1.7</a:t>
            </a:r>
            <a:r>
              <a:rPr kumimoji="0" lang="ja-JP" altLang="en-US" sz="2400" dirty="0">
                <a:solidFill>
                  <a:srgbClr val="4D4D4D"/>
                </a:solidFill>
                <a:latin typeface="ＭＳ Ｐゴシック"/>
              </a:rPr>
              <a:t>億</a:t>
            </a:r>
            <a:r>
              <a:rPr kumimoji="0" lang="ja-JP" altLang="en-US" sz="2400" dirty="0" smtClean="0">
                <a:solidFill>
                  <a:srgbClr val="4D4D4D"/>
                </a:solidFill>
                <a:latin typeface="ＭＳ Ｐゴシック"/>
              </a:rPr>
              <a:t>円のコスト削減）</a:t>
            </a:r>
            <a:endParaRPr kumimoji="0" lang="en-US" altLang="ja-JP" sz="2400" dirty="0">
              <a:solidFill>
                <a:srgbClr val="4D4D4D"/>
              </a:solidFill>
              <a:latin typeface="ＭＳ Ｐゴシック"/>
            </a:endParaRPr>
          </a:p>
          <a:p>
            <a:pPr marL="342900" indent="-342900" fontAlgn="base">
              <a:spcBef>
                <a:spcPts val="1200"/>
              </a:spcBef>
              <a:spcAft>
                <a:spcPct val="0"/>
              </a:spcAft>
              <a:buClr>
                <a:srgbClr val="215968"/>
              </a:buClr>
              <a:buSzPct val="70000"/>
              <a:buFont typeface="Wingdings" pitchFamily="2" charset="2"/>
              <a:buChar char="n"/>
            </a:pPr>
            <a:endParaRPr kumimoji="0" lang="en-US" sz="2400" dirty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163" y="2855913"/>
            <a:ext cx="4251325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89"/>
          <a:stretch>
            <a:fillRect/>
          </a:stretch>
        </p:blipFill>
        <p:spPr bwMode="auto">
          <a:xfrm>
            <a:off x="4845050" y="2897188"/>
            <a:ext cx="3956050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5003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1525" y="271463"/>
            <a:ext cx="7675563" cy="479425"/>
          </a:xfrm>
        </p:spPr>
        <p:txBody>
          <a:bodyPr anchor="t"/>
          <a:lstStyle/>
          <a:p>
            <a:pPr eaLnBrk="1" hangingPunct="1"/>
            <a:r>
              <a:rPr lang="ja-JP" altLang="en-US" sz="2800" dirty="0" smtClean="0">
                <a:latin typeface="+mn-ea"/>
                <a:ea typeface="+mn-ea"/>
              </a:rPr>
              <a:t>ビル</a:t>
            </a:r>
            <a:r>
              <a:rPr lang="en-US" altLang="ja-JP" sz="2800" dirty="0" smtClean="0">
                <a:latin typeface="+mn-ea"/>
                <a:ea typeface="+mn-ea"/>
              </a:rPr>
              <a:t>•</a:t>
            </a:r>
            <a:r>
              <a:rPr lang="ja-JP" altLang="en-US" sz="2800" dirty="0" smtClean="0">
                <a:latin typeface="+mn-ea"/>
                <a:ea typeface="+mn-ea"/>
              </a:rPr>
              <a:t>環境モニター</a:t>
            </a:r>
            <a:endParaRPr lang="en-US" sz="2800" dirty="0" smtClean="0">
              <a:latin typeface="+mn-ea"/>
              <a:ea typeface="+mn-ea"/>
            </a:endParaRPr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D3135D0-2C4B-48F8-B543-01A5976A2CBC}" type="slidenum">
              <a:rPr kumimoji="0" lang="en-US" sz="1200" b="1">
                <a:solidFill>
                  <a:srgbClr val="4D4D4D">
                    <a:lumMod val="65000"/>
                    <a:lumOff val="35000"/>
                  </a:srgbClr>
                </a:solidFill>
                <a:latin typeface="Arial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kumimoji="0" lang="en-US" sz="1200" b="1" dirty="0">
              <a:solidFill>
                <a:srgbClr val="4D4D4D">
                  <a:lumMod val="65000"/>
                  <a:lumOff val="35000"/>
                </a:srgbClr>
              </a:solidFill>
              <a:latin typeface="Arial" charset="0"/>
            </a:endParaRPr>
          </a:p>
        </p:txBody>
      </p:sp>
      <p:sp>
        <p:nvSpPr>
          <p:cNvPr id="14340" name="AutoShape 7"/>
          <p:cNvSpPr>
            <a:spLocks noChangeArrowheads="1"/>
          </p:cNvSpPr>
          <p:nvPr/>
        </p:nvSpPr>
        <p:spPr bwMode="auto">
          <a:xfrm>
            <a:off x="514350" y="4568825"/>
            <a:ext cx="8001000" cy="1905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000" dirty="0">
              <a:solidFill>
                <a:srgbClr val="4D4D4D"/>
              </a:solidFill>
              <a:latin typeface="Arial" pitchFamily="34" charset="0"/>
            </a:endParaRPr>
          </a:p>
        </p:txBody>
      </p:sp>
      <p:grpSp>
        <p:nvGrpSpPr>
          <p:cNvPr id="14341" name="Group 17"/>
          <p:cNvGrpSpPr>
            <a:grpSpLocks/>
          </p:cNvGrpSpPr>
          <p:nvPr/>
        </p:nvGrpSpPr>
        <p:grpSpPr bwMode="auto">
          <a:xfrm>
            <a:off x="719138" y="1122363"/>
            <a:ext cx="8170862" cy="4986337"/>
            <a:chOff x="719138" y="1122800"/>
            <a:chExt cx="8170862" cy="4985900"/>
          </a:xfrm>
        </p:grpSpPr>
        <p:sp>
          <p:nvSpPr>
            <p:cNvPr id="14343" name="Text Placeholder 2"/>
            <p:cNvSpPr txBox="1">
              <a:spLocks/>
            </p:cNvSpPr>
            <p:nvPr/>
          </p:nvSpPr>
          <p:spPr bwMode="auto">
            <a:xfrm>
              <a:off x="719138" y="1891083"/>
              <a:ext cx="3382962" cy="3442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defTabSz="4572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defTabSz="4572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SzPct val="60000"/>
                <a:buFont typeface="Wingdings" pitchFamily="2" charset="2"/>
                <a:buChar char="n"/>
              </a:pPr>
              <a:r>
                <a:rPr kumimoji="0" lang="ja-JP" altLang="en-US" sz="2000" dirty="0">
                  <a:solidFill>
                    <a:srgbClr val="4D4D4D"/>
                  </a:solidFill>
                  <a:latin typeface="Times" charset="0"/>
                </a:rPr>
                <a:t>メトロポリタン美術館</a:t>
              </a:r>
              <a:r>
                <a:rPr kumimoji="0" lang="ja-JP" altLang="en-US" sz="2000" dirty="0" smtClean="0">
                  <a:solidFill>
                    <a:srgbClr val="4D4D4D"/>
                  </a:solidFill>
                  <a:latin typeface="Times" charset="0"/>
                </a:rPr>
                <a:t>に　　低消費電力</a:t>
              </a:r>
              <a:r>
                <a:rPr kumimoji="0" lang="en-US" altLang="ja-JP" sz="2000" dirty="0" smtClean="0">
                  <a:solidFill>
                    <a:srgbClr val="4D4D4D"/>
                  </a:solidFill>
                  <a:latin typeface="Times" charset="0"/>
                </a:rPr>
                <a:t>WSN</a:t>
              </a:r>
              <a:r>
                <a:rPr kumimoji="0" lang="ja-JP" altLang="en-US" sz="2000" dirty="0" smtClean="0">
                  <a:solidFill>
                    <a:srgbClr val="4D4D4D"/>
                  </a:solidFill>
                  <a:latin typeface="Times" charset="0"/>
                </a:rPr>
                <a:t>を設置</a:t>
              </a:r>
              <a:endParaRPr kumimoji="0" lang="en-US" altLang="ja-JP" sz="2000" dirty="0" smtClean="0">
                <a:solidFill>
                  <a:srgbClr val="4D4D4D"/>
                </a:solidFill>
                <a:latin typeface="Times" charset="0"/>
              </a:endParaRPr>
            </a:p>
            <a:p>
              <a:pPr eaLnBrk="1" hangingPunct="1">
                <a:buSzPct val="60000"/>
                <a:buFont typeface="Wingdings" pitchFamily="2" charset="2"/>
                <a:buChar char="n"/>
              </a:pPr>
              <a:endParaRPr kumimoji="0" lang="en-US" altLang="ja-JP" sz="2000" dirty="0">
                <a:solidFill>
                  <a:srgbClr val="4D4D4D"/>
                </a:solidFill>
                <a:latin typeface="Times" charset="0"/>
              </a:endParaRPr>
            </a:p>
            <a:p>
              <a:pPr eaLnBrk="1" hangingPunct="1">
                <a:buSzPct val="60000"/>
                <a:buFont typeface="Wingdings" pitchFamily="2" charset="2"/>
                <a:buChar char="n"/>
              </a:pPr>
              <a:r>
                <a:rPr kumimoji="0" lang="ja-JP" altLang="en-US" sz="2000" dirty="0" smtClean="0">
                  <a:solidFill>
                    <a:srgbClr val="4D4D4D"/>
                  </a:solidFill>
                  <a:latin typeface="Times" charset="0"/>
                </a:rPr>
                <a:t>美術</a:t>
              </a:r>
              <a:r>
                <a:rPr kumimoji="0" lang="ja-JP" altLang="en-US" sz="2000" dirty="0">
                  <a:solidFill>
                    <a:srgbClr val="4D4D4D"/>
                  </a:solidFill>
                  <a:latin typeface="Times" charset="0"/>
                </a:rPr>
                <a:t>作品</a:t>
              </a:r>
              <a:r>
                <a:rPr kumimoji="0" lang="ja-JP" altLang="en-US" sz="2000" dirty="0" smtClean="0">
                  <a:solidFill>
                    <a:srgbClr val="4D4D4D"/>
                  </a:solidFill>
                  <a:latin typeface="Times" charset="0"/>
                </a:rPr>
                <a:t>の長期保存</a:t>
              </a:r>
              <a:endParaRPr kumimoji="0" lang="en-US" sz="2000" dirty="0">
                <a:solidFill>
                  <a:srgbClr val="004E5A">
                    <a:lumMod val="90000"/>
                    <a:lumOff val="10000"/>
                  </a:srgbClr>
                </a:solidFill>
                <a:ea typeface="Verdana" pitchFamily="34" charset="0"/>
                <a:cs typeface="Calibri" pitchFamily="34" charset="0"/>
              </a:endParaRPr>
            </a:p>
          </p:txBody>
        </p:sp>
        <p:pic>
          <p:nvPicPr>
            <p:cNvPr id="14344" name="Picture 25" descr="Met photo 3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7700" y="1122800"/>
              <a:ext cx="4432300" cy="2949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Picture 26" descr="IBM_Mote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801" y="4178300"/>
              <a:ext cx="1619835" cy="1536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6" name="Picture 27" descr="IBM_Mote_open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133" y="4292600"/>
              <a:ext cx="2624667" cy="181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2" name="TextBox 16"/>
          <p:cNvSpPr txBox="1">
            <a:spLocks noChangeArrowheads="1"/>
          </p:cNvSpPr>
          <p:nvPr/>
        </p:nvSpPr>
        <p:spPr bwMode="auto">
          <a:xfrm>
            <a:off x="762000" y="1244600"/>
            <a:ext cx="3721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B4B5B"/>
              </a:buClr>
              <a:buFont typeface="Wingdings" pitchFamily="2" charset="2"/>
              <a:buNone/>
            </a:pPr>
            <a:r>
              <a:rPr kumimoji="0" lang="ja-JP" altLang="en-US" dirty="0" smtClean="0">
                <a:solidFill>
                  <a:srgbClr val="4D4D4D"/>
                </a:solidFill>
                <a:latin typeface="Times" charset="0"/>
              </a:rPr>
              <a:t>スマート・ビルディング</a:t>
            </a:r>
            <a:endParaRPr kumimoji="0" lang="en-US" altLang="en-US" dirty="0">
              <a:solidFill>
                <a:srgbClr val="4D4D4D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31374"/>
      </p:ext>
    </p:extLst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771525" y="271463"/>
            <a:ext cx="7675563" cy="479425"/>
          </a:xfrm>
        </p:spPr>
        <p:txBody>
          <a:bodyPr anchor="t"/>
          <a:lstStyle/>
          <a:p>
            <a:pPr eaLnBrk="1" hangingPunct="1"/>
            <a:r>
              <a:rPr lang="ja-JP" altLang="en-US" sz="2800" dirty="0" smtClean="0"/>
              <a:t>スマートシティー</a:t>
            </a:r>
            <a:endParaRPr lang="en-US" sz="2800" dirty="0" smtClean="0"/>
          </a:p>
        </p:txBody>
      </p:sp>
      <p:sp>
        <p:nvSpPr>
          <p:cNvPr id="15363" name="Text Placeholder 14"/>
          <p:cNvSpPr>
            <a:spLocks noGrp="1"/>
          </p:cNvSpPr>
          <p:nvPr>
            <p:ph type="body" sz="quarter" idx="4294967295"/>
          </p:nvPr>
        </p:nvSpPr>
        <p:spPr>
          <a:xfrm>
            <a:off x="744538" y="1141413"/>
            <a:ext cx="7675562" cy="4573587"/>
          </a:xfrm>
        </p:spPr>
        <p:txBody>
          <a:bodyPr/>
          <a:lstStyle/>
          <a:p>
            <a:pPr marL="0" indent="0" eaLnBrk="1" hangingPunct="1">
              <a:buClr>
                <a:srgbClr val="215968"/>
              </a:buClr>
            </a:pPr>
            <a:endParaRPr lang="en-US" sz="2100" dirty="0" smtClean="0">
              <a:solidFill>
                <a:schemeClr val="tx1"/>
              </a:solidFill>
            </a:endParaRPr>
          </a:p>
        </p:txBody>
      </p:sp>
      <p:sp>
        <p:nvSpPr>
          <p:cNvPr id="19458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057DA6-8AFC-4C40-9CA6-4F6CA78BE42C}" type="slidenum">
              <a:rPr kumimoji="0" lang="en-US" sz="1200" b="1">
                <a:solidFill>
                  <a:srgbClr val="4D4D4D">
                    <a:lumMod val="65000"/>
                    <a:lumOff val="35000"/>
                  </a:srgbClr>
                </a:solidFill>
                <a:latin typeface="Arial" charset="0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kumimoji="0" lang="en-US" sz="1200" b="1" dirty="0">
              <a:solidFill>
                <a:srgbClr val="4D4D4D">
                  <a:lumMod val="65000"/>
                  <a:lumOff val="35000"/>
                </a:srgbClr>
              </a:solidFill>
              <a:latin typeface="Arial" charset="0"/>
            </a:endParaRPr>
          </a:p>
        </p:txBody>
      </p:sp>
      <p:pic>
        <p:nvPicPr>
          <p:cNvPr id="15365" name="Picture 21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93763"/>
            <a:ext cx="914400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 Box 20"/>
          <p:cNvSpPr txBox="1">
            <a:spLocks noChangeArrowheads="1"/>
          </p:cNvSpPr>
          <p:nvPr/>
        </p:nvSpPr>
        <p:spPr bwMode="auto">
          <a:xfrm>
            <a:off x="4914900" y="914400"/>
            <a:ext cx="4076700" cy="1905000"/>
          </a:xfrm>
          <a:prstGeom prst="rect">
            <a:avLst/>
          </a:prstGeom>
          <a:solidFill>
            <a:schemeClr val="bg2">
              <a:lumMod val="10000"/>
              <a:alpha val="2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4572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Wingdings" pitchFamily="2" charset="2"/>
              <a:buChar char="§"/>
              <a:defRPr/>
            </a:pPr>
            <a:r>
              <a:rPr kumimoji="0" lang="ja-JP" altLang="en-US" sz="2000" b="1" dirty="0">
                <a:solidFill>
                  <a:srgbClr val="FFFFFF"/>
                </a:solidFill>
                <a:effectLst>
                  <a:outerShdw blurRad="50800" dist="38100">
                    <a:srgbClr val="000000">
                      <a:alpha val="43000"/>
                    </a:srgbClr>
                  </a:outerShdw>
                </a:effectLst>
                <a:ea typeface="Verdana" pitchFamily="34" charset="0"/>
                <a:cs typeface="Calibri"/>
              </a:rPr>
              <a:t>道路</a:t>
            </a:r>
            <a:r>
              <a:rPr kumimoji="0" lang="ja-JP" altLang="en-US" sz="2000" b="1" dirty="0" smtClean="0">
                <a:solidFill>
                  <a:srgbClr val="FFFFFF"/>
                </a:solidFill>
                <a:effectLst>
                  <a:outerShdw blurRad="50800" dist="38100">
                    <a:srgbClr val="000000">
                      <a:alpha val="43000"/>
                    </a:srgbClr>
                  </a:outerShdw>
                </a:effectLst>
                <a:ea typeface="Verdana" pitchFamily="34" charset="0"/>
                <a:cs typeface="Calibri"/>
              </a:rPr>
              <a:t>に設置された無線センサとパーキング・</a:t>
            </a:r>
            <a:r>
              <a:rPr kumimoji="0" lang="ja-JP" altLang="en-US" sz="2000" b="1" dirty="0" smtClean="0">
                <a:solidFill>
                  <a:srgbClr val="FFFFFF"/>
                </a:solidFill>
                <a:effectLst>
                  <a:outerShdw blurRad="50800" dist="38100" dir="60000">
                    <a:srgbClr val="000000">
                      <a:alpha val="43000"/>
                    </a:srgbClr>
                  </a:outerShdw>
                </a:effectLst>
                <a:ea typeface="Verdana" pitchFamily="34" charset="0"/>
                <a:cs typeface="Calibri"/>
              </a:rPr>
              <a:t>メータ</a:t>
            </a:r>
            <a:endParaRPr kumimoji="0" lang="en-US" sz="2000" b="1" dirty="0">
              <a:solidFill>
                <a:srgbClr val="FFFFFF"/>
              </a:solidFill>
              <a:effectLst>
                <a:outerShdw blurRad="50800" dist="38100" dir="60000">
                  <a:srgbClr val="000000">
                    <a:alpha val="43000"/>
                  </a:srgbClr>
                </a:outerShdw>
              </a:effectLst>
              <a:ea typeface="Verdana" pitchFamily="34" charset="0"/>
              <a:cs typeface="Calibri"/>
            </a:endParaRPr>
          </a:p>
          <a:p>
            <a:pPr marL="342900" indent="-342900" defTabSz="4572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Wingdings" pitchFamily="2" charset="2"/>
              <a:buChar char="§"/>
              <a:defRPr/>
            </a:pPr>
            <a:r>
              <a:rPr kumimoji="0" lang="ja-JP" altLang="en-US" sz="2000" b="1" dirty="0" smtClean="0">
                <a:solidFill>
                  <a:srgbClr val="FFFFFF"/>
                </a:solidFill>
                <a:effectLst>
                  <a:outerShdw blurRad="50800" dist="38100">
                    <a:srgbClr val="000000">
                      <a:alpha val="43000"/>
                    </a:srgbClr>
                  </a:outerShdw>
                </a:effectLst>
                <a:ea typeface="Verdana" pitchFamily="34" charset="0"/>
                <a:cs typeface="Calibri"/>
              </a:rPr>
              <a:t>リアルタイムでの駐車場の　</a:t>
            </a:r>
            <a:endParaRPr kumimoji="0" lang="en-US" altLang="ja-JP" sz="2000" b="1" dirty="0" smtClean="0">
              <a:solidFill>
                <a:srgbClr val="FFFFFF"/>
              </a:solidFill>
              <a:effectLst>
                <a:outerShdw blurRad="50800" dist="38100">
                  <a:srgbClr val="000000">
                    <a:alpha val="43000"/>
                  </a:srgbClr>
                </a:outerShdw>
              </a:effectLst>
              <a:ea typeface="Verdana" pitchFamily="34" charset="0"/>
              <a:cs typeface="Calibri"/>
            </a:endParaRPr>
          </a:p>
          <a:p>
            <a:pPr marL="342900" indent="-342900" defTabSz="4572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defRPr/>
            </a:pPr>
            <a:r>
              <a:rPr kumimoji="0" lang="en-US" altLang="ja-JP" sz="2000" b="1" dirty="0" smtClean="0">
                <a:solidFill>
                  <a:srgbClr val="FFFFFF"/>
                </a:solidFill>
                <a:effectLst>
                  <a:outerShdw blurRad="50800" dist="38100">
                    <a:srgbClr val="000000">
                      <a:alpha val="43000"/>
                    </a:srgbClr>
                  </a:outerShdw>
                </a:effectLst>
                <a:ea typeface="Verdana" pitchFamily="34" charset="0"/>
                <a:cs typeface="Calibri"/>
              </a:rPr>
              <a:t>      </a:t>
            </a:r>
            <a:r>
              <a:rPr kumimoji="0" lang="ja-JP" altLang="en-US" sz="2000" b="1" dirty="0" smtClean="0">
                <a:solidFill>
                  <a:srgbClr val="FFFFFF"/>
                </a:solidFill>
                <a:effectLst>
                  <a:outerShdw blurRad="50800" dist="38100">
                    <a:srgbClr val="000000">
                      <a:alpha val="43000"/>
                    </a:srgbClr>
                  </a:outerShdw>
                </a:effectLst>
                <a:ea typeface="Verdana" pitchFamily="34" charset="0"/>
                <a:cs typeface="Calibri"/>
              </a:rPr>
              <a:t>空車情報の収集と課金</a:t>
            </a:r>
            <a:endParaRPr kumimoji="0" lang="en-US" sz="2000" b="1" dirty="0">
              <a:solidFill>
                <a:srgbClr val="FFFFFF"/>
              </a:solidFill>
              <a:effectLst>
                <a:outerShdw blurRad="50800" dist="38100">
                  <a:srgbClr val="000000">
                    <a:alpha val="43000"/>
                  </a:srgbClr>
                </a:outerShdw>
              </a:effectLst>
              <a:ea typeface="Verdana" pitchFamily="34" charset="0"/>
              <a:cs typeface="Calibri"/>
            </a:endParaRPr>
          </a:p>
        </p:txBody>
      </p:sp>
      <p:grpSp>
        <p:nvGrpSpPr>
          <p:cNvPr id="15367" name="Group 16"/>
          <p:cNvGrpSpPr>
            <a:grpSpLocks/>
          </p:cNvGrpSpPr>
          <p:nvPr/>
        </p:nvGrpSpPr>
        <p:grpSpPr bwMode="auto">
          <a:xfrm>
            <a:off x="349250" y="3276600"/>
            <a:ext cx="1962150" cy="2451100"/>
            <a:chOff x="349250" y="3276600"/>
            <a:chExt cx="1962150" cy="2451100"/>
          </a:xfrm>
        </p:grpSpPr>
        <p:grpSp>
          <p:nvGrpSpPr>
            <p:cNvPr id="15369" name="Group 15"/>
            <p:cNvGrpSpPr>
              <a:grpSpLocks/>
            </p:cNvGrpSpPr>
            <p:nvPr/>
          </p:nvGrpSpPr>
          <p:grpSpPr bwMode="auto">
            <a:xfrm>
              <a:off x="349250" y="3295650"/>
              <a:ext cx="1962150" cy="2390775"/>
              <a:chOff x="7092950" y="3308350"/>
              <a:chExt cx="1962150" cy="2390775"/>
            </a:xfrm>
          </p:grpSpPr>
          <p:pic>
            <p:nvPicPr>
              <p:cNvPr id="15371" name="Picture 22"/>
              <p:cNvPicPr preferRelativeResize="0"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72325" y="3308350"/>
                <a:ext cx="1792288" cy="2390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5" name="Text Box 11"/>
              <p:cNvSpPr txBox="1">
                <a:spLocks noChangeArrowheads="1"/>
              </p:cNvSpPr>
              <p:nvPr/>
            </p:nvSpPr>
            <p:spPr bwMode="auto">
              <a:xfrm>
                <a:off x="7092950" y="4406900"/>
                <a:ext cx="1962150" cy="304800"/>
              </a:xfrm>
              <a:prstGeom prst="rect">
                <a:avLst/>
              </a:prstGeom>
              <a:noFill/>
              <a:ln w="63500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ja-JP" altLang="en-US" sz="1400" b="1" dirty="0" smtClean="0">
                    <a:solidFill>
                      <a:srgbClr val="FFFFFF"/>
                    </a:solidFill>
                    <a:effectLst>
                      <a:outerShdw blurRad="50800" dist="38100" dir="60000">
                        <a:srgbClr val="000000">
                          <a:alpha val="43000"/>
                        </a:srgbClr>
                      </a:outerShdw>
                    </a:effectLst>
                  </a:rPr>
                  <a:t>無線センサ・ノード</a:t>
                </a:r>
                <a:endParaRPr kumimoji="0" lang="en-US" sz="1400" b="1" dirty="0">
                  <a:solidFill>
                    <a:srgbClr val="FFFFFF"/>
                  </a:solidFill>
                  <a:effectLst>
                    <a:outerShdw blurRad="50800" dist="38100" dir="60000">
                      <a:srgbClr val="000000">
                        <a:alpha val="43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5370" name="Rectangle 24"/>
            <p:cNvSpPr>
              <a:spLocks noChangeArrowheads="1"/>
            </p:cNvSpPr>
            <p:nvPr/>
          </p:nvSpPr>
          <p:spPr bwMode="auto">
            <a:xfrm>
              <a:off x="393700" y="3276600"/>
              <a:ext cx="1816100" cy="2451100"/>
            </a:xfrm>
            <a:prstGeom prst="rect">
              <a:avLst/>
            </a:prstGeom>
            <a:noFill/>
            <a:ln w="76200" algn="ctr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sz="2000" dirty="0">
                <a:solidFill>
                  <a:srgbClr val="4D4D4D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422252"/>
      </p:ext>
    </p:extLst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000" dirty="0" err="1" smtClean="0"/>
              <a:t>Streetline</a:t>
            </a:r>
            <a:r>
              <a:rPr kumimoji="1" lang="ja-JP" altLang="en-US" sz="2000" dirty="0" smtClean="0"/>
              <a:t>社の駐車場検索システム</a:t>
            </a:r>
            <a:endParaRPr kumimoji="1" lang="en-US" altLang="ja-JP" sz="2000" dirty="0" smtClean="0"/>
          </a:p>
          <a:p>
            <a:pPr lvl="1"/>
            <a:r>
              <a:rPr kumimoji="1" lang="en-US" altLang="ja-JP" sz="1800" dirty="0" smtClean="0"/>
              <a:t>San</a:t>
            </a:r>
            <a:r>
              <a:rPr kumimoji="1" lang="ja-JP" altLang="en-US" sz="1800" dirty="0" smtClean="0"/>
              <a:t> </a:t>
            </a:r>
            <a:r>
              <a:rPr kumimoji="1" lang="en-US" altLang="ja-JP" sz="1800" dirty="0" smtClean="0"/>
              <a:t>Francisco</a:t>
            </a:r>
            <a:r>
              <a:rPr kumimoji="1" lang="ja-JP" altLang="en-US" sz="1800" dirty="0"/>
              <a:t> </a:t>
            </a:r>
            <a:r>
              <a:rPr kumimoji="1" lang="en-US" altLang="ja-JP" sz="1800" dirty="0" smtClean="0"/>
              <a:t>/</a:t>
            </a:r>
            <a:r>
              <a:rPr kumimoji="1" lang="ja-JP" altLang="en-US" sz="1800" dirty="0" smtClean="0"/>
              <a:t> </a:t>
            </a:r>
            <a:r>
              <a:rPr kumimoji="1" lang="en-US" altLang="ja-JP" sz="1800" dirty="0" smtClean="0"/>
              <a:t>Sausalito</a:t>
            </a:r>
          </a:p>
          <a:p>
            <a:pPr lvl="1"/>
            <a:r>
              <a:rPr kumimoji="1" lang="ja-JP" altLang="en-US" sz="1800" dirty="0" smtClean="0"/>
              <a:t>地面に埋め込まれたセンサーの情報を、</a:t>
            </a:r>
            <a:r>
              <a:rPr kumimoji="1" lang="en-US" altLang="ja-JP" sz="1800" dirty="0" smtClean="0"/>
              <a:t/>
            </a:r>
            <a:br>
              <a:rPr kumimoji="1" lang="en-US" altLang="ja-JP" sz="1800" dirty="0" smtClean="0"/>
            </a:br>
            <a:r>
              <a:rPr kumimoji="1" lang="en-US" altLang="ja-JP" sz="1800" dirty="0" smtClean="0"/>
              <a:t>Dust</a:t>
            </a:r>
            <a:r>
              <a:rPr kumimoji="1" lang="ja-JP" altLang="en-US" sz="1800" dirty="0" smtClean="0"/>
              <a:t> </a:t>
            </a:r>
            <a:r>
              <a:rPr kumimoji="1" lang="en-US" altLang="ja-JP" sz="1800" dirty="0" smtClean="0"/>
              <a:t>Networks</a:t>
            </a:r>
            <a:r>
              <a:rPr kumimoji="1" lang="ja-JP" altLang="en-US" sz="1800" dirty="0" smtClean="0"/>
              <a:t>のメッシュネットワーク技術で集める</a:t>
            </a:r>
            <a:r>
              <a:rPr kumimoji="1" lang="en-US" altLang="ja-JP" sz="1800" dirty="0" smtClean="0"/>
              <a:t/>
            </a:r>
            <a:br>
              <a:rPr kumimoji="1" lang="en-US" altLang="ja-JP" sz="1800" dirty="0" smtClean="0"/>
            </a:br>
            <a:endParaRPr kumimoji="1" lang="en-US" altLang="ja-JP" sz="1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364255"/>
            <a:ext cx="2434053" cy="1848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3428999"/>
            <a:ext cx="2434053" cy="2674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5" y="2924944"/>
            <a:ext cx="5886735" cy="317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771525" y="271463"/>
            <a:ext cx="7675563" cy="479425"/>
          </a:xfrm>
        </p:spPr>
        <p:txBody>
          <a:bodyPr anchor="t"/>
          <a:lstStyle/>
          <a:p>
            <a:pPr eaLnBrk="1" hangingPunct="1"/>
            <a:r>
              <a:rPr lang="ja-JP" altLang="en-US" sz="2800" dirty="0" smtClean="0"/>
              <a:t>スマートシティー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81873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2388" y="5634038"/>
            <a:ext cx="410368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3" name="Picture 3" descr="parkerscreen-2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" y="2457450"/>
            <a:ext cx="15716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2209800"/>
            <a:ext cx="69532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400" dirty="0" smtClean="0"/>
              <a:t>ワイヤレスセンサーとパーキングメーター</a:t>
            </a:r>
            <a:endParaRPr lang="en-US" altLang="ja-JP" sz="2400" dirty="0" smtClean="0"/>
          </a:p>
          <a:p>
            <a:r>
              <a:rPr lang="ja-JP" altLang="en-US" sz="2400" dirty="0" smtClean="0"/>
              <a:t>リアルタイムに駐車スペースの空き状況と課金状況を取集</a:t>
            </a:r>
            <a:endParaRPr lang="en-US" altLang="ja-JP" sz="2400" dirty="0" smtClean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771525" y="271463"/>
            <a:ext cx="7675563" cy="479425"/>
          </a:xfrm>
        </p:spPr>
        <p:txBody>
          <a:bodyPr anchor="t"/>
          <a:lstStyle/>
          <a:p>
            <a:pPr eaLnBrk="1" hangingPunct="1"/>
            <a:r>
              <a:rPr lang="ja-JP" altLang="en-US" sz="2800" dirty="0" smtClean="0"/>
              <a:t>スマートシティー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43470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9250" y="250051"/>
            <a:ext cx="8326438" cy="561975"/>
          </a:xfrm>
        </p:spPr>
        <p:txBody>
          <a:bodyPr/>
          <a:lstStyle/>
          <a:p>
            <a:r>
              <a:rPr lang="ja-JP" altLang="en-US" dirty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90704"/>
            <a:ext cx="8229600" cy="4525963"/>
          </a:xfrm>
        </p:spPr>
        <p:txBody>
          <a:bodyPr/>
          <a:lstStyle/>
          <a:p>
            <a:pPr marL="457200" indent="-457200">
              <a:buFont typeface="Wingdings" pitchFamily="2" charset="2"/>
              <a:buChar char="u"/>
            </a:pPr>
            <a:endParaRPr kumimoji="1" lang="en-US" altLang="ja-JP" sz="2400" dirty="0" smtClean="0"/>
          </a:p>
          <a:p>
            <a:pPr marL="457200" indent="-457200">
              <a:buFont typeface="Wingdings" pitchFamily="2" charset="2"/>
              <a:buChar char="u"/>
            </a:pPr>
            <a:r>
              <a:rPr kumimoji="1" lang="ja-JP" altLang="en-US" sz="2400" dirty="0" smtClean="0"/>
              <a:t>１）　９９．９９９％の接続性</a:t>
            </a:r>
            <a:endParaRPr kumimoji="1" lang="en-US" altLang="ja-JP" sz="2400" dirty="0" smtClean="0"/>
          </a:p>
          <a:p>
            <a:pPr marL="1258887" lvl="2" indent="-457200">
              <a:buFont typeface="Wingdings" pitchFamily="2" charset="2"/>
              <a:buChar char="u"/>
            </a:pPr>
            <a:r>
              <a:rPr lang="ja-JP" altLang="en-US" dirty="0" smtClean="0"/>
              <a:t>メッシュ構造</a:t>
            </a:r>
            <a:endParaRPr lang="en-US" altLang="ja-JP" dirty="0" smtClean="0"/>
          </a:p>
          <a:p>
            <a:pPr marL="1258887" lvl="2" indent="-457200">
              <a:buFont typeface="Wingdings" pitchFamily="2" charset="2"/>
              <a:buChar char="u"/>
            </a:pPr>
            <a:r>
              <a:rPr lang="ja-JP" altLang="en-US" dirty="0" smtClean="0"/>
              <a:t>チャネルホッピング</a:t>
            </a:r>
            <a:endParaRPr kumimoji="1" lang="en-US" altLang="ja-JP" dirty="0" smtClean="0"/>
          </a:p>
          <a:p>
            <a:pPr marL="1258887" lvl="2" indent="-457200">
              <a:buFont typeface="Wingdings" pitchFamily="2" charset="2"/>
              <a:buChar char="u"/>
            </a:pPr>
            <a:endParaRPr lang="en-US" altLang="ja-JP" dirty="0"/>
          </a:p>
          <a:p>
            <a:pPr marL="457200" indent="-457200">
              <a:buFont typeface="Wingdings" pitchFamily="2" charset="2"/>
              <a:buChar char="u"/>
            </a:pPr>
            <a:r>
              <a:rPr kumimoji="1" lang="ja-JP" altLang="en-US" sz="2400" dirty="0" smtClean="0"/>
              <a:t>２）超低消費電力</a:t>
            </a:r>
            <a:endParaRPr kumimoji="1" lang="en-US" altLang="ja-JP" sz="2400" dirty="0" smtClean="0"/>
          </a:p>
          <a:p>
            <a:pPr marL="1258887" lvl="2" indent="-457200">
              <a:buFont typeface="Wingdings" pitchFamily="2" charset="2"/>
              <a:buChar char="u"/>
            </a:pPr>
            <a:r>
              <a:rPr lang="ja-JP" altLang="en-US" dirty="0" smtClean="0"/>
              <a:t>正確な時間同期</a:t>
            </a:r>
            <a:endParaRPr lang="en-US" altLang="ja-JP" dirty="0" smtClean="0"/>
          </a:p>
          <a:p>
            <a:pPr marL="1258887" lvl="2" indent="-457200">
              <a:buFont typeface="Wingdings" pitchFamily="2" charset="2"/>
              <a:buChar char="u"/>
            </a:pPr>
            <a:r>
              <a:rPr kumimoji="1" lang="ja-JP" altLang="en-US" dirty="0" smtClean="0"/>
              <a:t>低消費電力の送受信</a:t>
            </a:r>
            <a:r>
              <a:rPr lang="en-US" altLang="ja-JP" dirty="0"/>
              <a:t>	</a:t>
            </a:r>
            <a:r>
              <a:rPr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4" name="右中かっこ 3"/>
          <p:cNvSpPr/>
          <p:nvPr/>
        </p:nvSpPr>
        <p:spPr>
          <a:xfrm>
            <a:off x="4779169" y="1557338"/>
            <a:ext cx="671512" cy="355758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363594" y="2859077"/>
            <a:ext cx="33586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 smtClean="0"/>
              <a:t>プロトコルをハードウェア</a:t>
            </a:r>
            <a:endParaRPr lang="en-US" altLang="ja-JP" sz="2400" dirty="0" smtClean="0"/>
          </a:p>
          <a:p>
            <a:r>
              <a:rPr lang="ja-JP" altLang="en-US" sz="2400" dirty="0" smtClean="0"/>
              <a:t>に組み込み済み</a:t>
            </a:r>
            <a:endParaRPr lang="en-US" altLang="ja-JP" sz="2400" dirty="0"/>
          </a:p>
        </p:txBody>
      </p:sp>
      <p:sp>
        <p:nvSpPr>
          <p:cNvPr id="7" name="正方形/長方形 6"/>
          <p:cNvSpPr/>
          <p:nvPr/>
        </p:nvSpPr>
        <p:spPr>
          <a:xfrm>
            <a:off x="1526629" y="5175230"/>
            <a:ext cx="5641288" cy="954107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ja-JP" altLang="en-US" sz="2800" dirty="0" smtClean="0"/>
              <a:t>５年間以上、電池交換の必要がない</a:t>
            </a:r>
            <a:endParaRPr lang="en-US" altLang="ja-JP" sz="2800" dirty="0" smtClean="0"/>
          </a:p>
          <a:p>
            <a:r>
              <a:rPr lang="ja-JP" altLang="en-US" sz="2800" dirty="0" smtClean="0"/>
              <a:t>無線ネットワークが、手軽に実現</a:t>
            </a:r>
            <a:endParaRPr lang="en-US" altLang="ja-JP" sz="2800" dirty="0"/>
          </a:p>
        </p:txBody>
      </p:sp>
      <p:pic>
        <p:nvPicPr>
          <p:cNvPr id="8" name="Picture 2" descr="http://www.linear-tech.co.jp/assets/images/dust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1214" y="106818"/>
            <a:ext cx="1886460" cy="88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4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D_J">
  <a:themeElements>
    <a:clrScheme name="TED_J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D_J">
      <a:majorFont>
        <a:latin typeface="ＭＳ Ｐゴシック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D_J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D_J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D_J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D_J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D_J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D_J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D_J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D_J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D_J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D_J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D_J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D_J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1356</TotalTime>
  <Words>560</Words>
  <Application>Microsoft Office PowerPoint</Application>
  <PresentationFormat>画面に合わせる (4:3)</PresentationFormat>
  <Paragraphs>158</Paragraphs>
  <Slides>18</Slides>
  <Notes>8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19" baseType="lpstr">
      <vt:lpstr>TED_J</vt:lpstr>
      <vt:lpstr>ダスト・ネットワークス＋環境発電</vt:lpstr>
      <vt:lpstr>ダスト・ネットワークスの特長</vt:lpstr>
      <vt:lpstr>99.999%の接続性（メッシュ構造）</vt:lpstr>
      <vt:lpstr>99.999%の接続性（チャネル・ホッピング）</vt:lpstr>
      <vt:lpstr>99.999%の接続性　（チャネル・ホッピング）</vt:lpstr>
      <vt:lpstr>低消費電力　（時間同期）</vt:lpstr>
      <vt:lpstr>低消費電力 (平均電流）</vt:lpstr>
      <vt:lpstr>低消費電力</vt:lpstr>
      <vt:lpstr>製品ラインナップ</vt:lpstr>
      <vt:lpstr>ワイヤレスセンサーネットワークの市場</vt:lpstr>
      <vt:lpstr>プロセス制御</vt:lpstr>
      <vt:lpstr>鉄道車両</vt:lpstr>
      <vt:lpstr>データセンター</vt:lpstr>
      <vt:lpstr>ビル•環境モニター</vt:lpstr>
      <vt:lpstr>スマートシティー</vt:lpstr>
      <vt:lpstr>スマートシティー</vt:lpstr>
      <vt:lpstr>スマートシティー</vt:lpstr>
      <vt:lpstr>まとめ</vt:lpstr>
    </vt:vector>
  </TitlesOfParts>
  <Company>東京エレクトロン デバイス株式会社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TED HAD Hori Kuniharu</dc:creator>
  <cp:lastModifiedBy>高木 由美子</cp:lastModifiedBy>
  <cp:revision>53</cp:revision>
  <cp:lastPrinted>2013-06-18T04:09:11Z</cp:lastPrinted>
  <dcterms:created xsi:type="dcterms:W3CDTF">2008-02-08T10:47:28Z</dcterms:created>
  <dcterms:modified xsi:type="dcterms:W3CDTF">2014-07-03T06:13:40Z</dcterms:modified>
</cp:coreProperties>
</file>