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87" r:id="rId1"/>
    <p:sldMasterId id="2147484695" r:id="rId2"/>
  </p:sldMasterIdLst>
  <p:notesMasterIdLst>
    <p:notesMasterId r:id="rId14"/>
  </p:notesMasterIdLst>
  <p:handoutMasterIdLst>
    <p:handoutMasterId r:id="rId15"/>
  </p:handoutMasterIdLst>
  <p:sldIdLst>
    <p:sldId id="473" r:id="rId3"/>
    <p:sldId id="610" r:id="rId4"/>
    <p:sldId id="652" r:id="rId5"/>
    <p:sldId id="662" r:id="rId6"/>
    <p:sldId id="661" r:id="rId7"/>
    <p:sldId id="655" r:id="rId8"/>
    <p:sldId id="657" r:id="rId9"/>
    <p:sldId id="656" r:id="rId10"/>
    <p:sldId id="611" r:id="rId11"/>
    <p:sldId id="659" r:id="rId12"/>
    <p:sldId id="665" r:id="rId13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0033CC"/>
    <a:srgbClr val="008000"/>
    <a:srgbClr val="009900"/>
    <a:srgbClr val="800000"/>
    <a:srgbClr val="3366FF"/>
    <a:srgbClr val="990033"/>
    <a:srgbClr val="0000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9" autoAdjust="0"/>
    <p:restoredTop sz="94790" autoAdjust="0"/>
  </p:normalViewPr>
  <p:slideViewPr>
    <p:cSldViewPr>
      <p:cViewPr varScale="1">
        <p:scale>
          <a:sx n="63" d="100"/>
          <a:sy n="63" d="100"/>
        </p:scale>
        <p:origin x="-37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102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B386E-2185-4A16-80C1-158A180A0BE9}" type="datetimeFigureOut">
              <a:rPr kumimoji="1" lang="ja-JP" altLang="en-US" smtClean="0"/>
              <a:pPr/>
              <a:t>2014/7/3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11C0B-8157-4C29-92EB-103629CE11D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996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571"/>
          </a:xfrm>
          <a:prstGeom prst="rect">
            <a:avLst/>
          </a:prstGeom>
        </p:spPr>
        <p:txBody>
          <a:bodyPr vert="horz" lIns="95678" tIns="47838" rIns="95678" bIns="4783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571"/>
          </a:xfrm>
          <a:prstGeom prst="rect">
            <a:avLst/>
          </a:prstGeom>
        </p:spPr>
        <p:txBody>
          <a:bodyPr vert="horz" lIns="95678" tIns="47838" rIns="95678" bIns="4783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92375C-C4D3-4FFF-B5B4-BDBE97EA9FF8}" type="datetimeFigureOut">
              <a:rPr lang="en-US"/>
              <a:pPr>
                <a:defRPr/>
              </a:pPr>
              <a:t>7/3/2014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8" tIns="47838" rIns="95678" bIns="4783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384"/>
            <a:ext cx="5445760" cy="4472306"/>
          </a:xfrm>
          <a:prstGeom prst="rect">
            <a:avLst/>
          </a:prstGeom>
        </p:spPr>
        <p:txBody>
          <a:bodyPr vert="horz" lIns="95678" tIns="47838" rIns="95678" bIns="4783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787" cy="496570"/>
          </a:xfrm>
          <a:prstGeom prst="rect">
            <a:avLst/>
          </a:prstGeom>
        </p:spPr>
        <p:txBody>
          <a:bodyPr vert="horz" lIns="95678" tIns="47838" rIns="95678" bIns="4783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1182"/>
            <a:ext cx="2949787" cy="496570"/>
          </a:xfrm>
          <a:prstGeom prst="rect">
            <a:avLst/>
          </a:prstGeom>
        </p:spPr>
        <p:txBody>
          <a:bodyPr vert="horz" lIns="95678" tIns="47838" rIns="95678" bIns="4783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FA3F30-1E99-44FC-AA7E-EF1BA109C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29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633397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691499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5700" cy="3725863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4224225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833868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72050" cy="3729038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88240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A9584-6AD8-4C7F-8105-1FDD6C73F7FE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073F9-73E4-4E80-A2A5-2D1D7C964B08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19200"/>
            <a:ext cx="4143375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675" y="1219200"/>
            <a:ext cx="4144963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DBF72-A594-4C93-A41C-239457D3D7ED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B3E4A-9D24-4DED-993C-BB3A58BB88F2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9560E-4583-42BD-B607-2B2B907DFE53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233313" y="6471313"/>
            <a:ext cx="1676400" cy="45720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sz="4400" u="sng" kern="1200">
                <a:solidFill>
                  <a:srgbClr val="800000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r">
              <a:defRPr/>
            </a:pPr>
            <a:fld id="{AC1AC438-D3BE-4C20-A64B-9E5BB750C49A}" type="slidenum">
              <a:rPr lang="en-US" altLang="ja-JP" sz="1050" u="none" smtClean="0">
                <a:solidFill>
                  <a:schemeClr val="tx1"/>
                </a:solidFill>
              </a:rPr>
              <a:pPr algn="r">
                <a:defRPr/>
              </a:pPr>
              <a:t>‹#›</a:t>
            </a:fld>
            <a:endParaRPr lang="en-US" altLang="ja-JP" sz="2400" u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6019800"/>
            <a:ext cx="20574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" y="4876800"/>
            <a:ext cx="8305800" cy="5334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486400"/>
            <a:ext cx="4992688" cy="7620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C0000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491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69E5A-EA55-4CF4-8A4D-990359887161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0F684-3D38-4ECE-85A9-74745387B781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1950"/>
            <a:ext cx="15748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40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rgbClr val="27673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A3BC1-CD33-4432-B31B-16277A444E60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6810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17411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219200"/>
            <a:ext cx="844073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 bwMode="auto">
          <a:xfrm>
            <a:off x="381000" y="6553200"/>
            <a:ext cx="25908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000">
                <a:solidFill>
                  <a:srgbClr val="000000"/>
                </a:solidFill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 bwMode="auto">
          <a:xfrm>
            <a:off x="8153400" y="6556375"/>
            <a:ext cx="838200" cy="3016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000" b="1">
                <a:solidFill>
                  <a:srgbClr val="000000"/>
                </a:solidFill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F16E26F1-C4F5-40FC-B1B0-68A28DCF7D21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0" r:id="rId1"/>
    <p:sldLayoutId id="2147484841" r:id="rId2"/>
    <p:sldLayoutId id="2147484842" r:id="rId3"/>
    <p:sldLayoutId id="2147484843" r:id="rId4"/>
    <p:sldLayoutId id="2147484844" r:id="rId5"/>
    <p:sldLayoutId id="2147484850" r:id="rId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74625" indent="-174625" algn="l" rtl="0" eaLnBrk="0" fontAlgn="base" hangingPunct="0">
        <a:spcBef>
          <a:spcPct val="40000"/>
        </a:spcBef>
        <a:spcAft>
          <a:spcPct val="0"/>
        </a:spcAft>
        <a:buChar char="•"/>
        <a:defRPr sz="2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520700" indent="-231775" algn="l" rtl="0" eaLnBrk="0" fontAlgn="base" hangingPunct="0">
        <a:spcBef>
          <a:spcPct val="15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2pPr>
      <a:lvl3pPr marL="803275" indent="-16827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Arial" pitchFamily="34" charset="0"/>
        </a:defRPr>
      </a:lvl3pPr>
      <a:lvl4pPr marL="1089025" indent="-1714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pitchFamily="34" charset="0"/>
        </a:defRPr>
      </a:lvl4pPr>
      <a:lvl5pPr marL="1320800" indent="-11747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Arial" pitchFamily="34" charset="0"/>
        </a:defRPr>
      </a:lvl5pPr>
      <a:lvl6pPr marL="17780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2352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26924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1496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6810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19459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219200"/>
            <a:ext cx="844073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 bwMode="auto">
          <a:xfrm>
            <a:off x="381000" y="6553200"/>
            <a:ext cx="25908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000">
                <a:solidFill>
                  <a:srgbClr val="000000"/>
                </a:solidFill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 bwMode="auto">
          <a:xfrm>
            <a:off x="8153400" y="6556375"/>
            <a:ext cx="838200" cy="3016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000" b="1">
                <a:solidFill>
                  <a:srgbClr val="000000"/>
                </a:solidFill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C814BC79-03FB-44E2-B583-40847C886A92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6" r:id="rId1"/>
    <p:sldLayoutId id="2147484847" r:id="rId2"/>
    <p:sldLayoutId id="2147484848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74625" indent="-174625" algn="l" rtl="0" eaLnBrk="0" fontAlgn="base" hangingPunct="0">
        <a:spcBef>
          <a:spcPct val="40000"/>
        </a:spcBef>
        <a:spcAft>
          <a:spcPct val="0"/>
        </a:spcAft>
        <a:buChar char="•"/>
        <a:defRPr sz="2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520700" indent="-231775" algn="l" rtl="0" eaLnBrk="0" fontAlgn="base" hangingPunct="0">
        <a:spcBef>
          <a:spcPct val="15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2pPr>
      <a:lvl3pPr marL="803275" indent="-16827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Arial" pitchFamily="34" charset="0"/>
        </a:defRPr>
      </a:lvl3pPr>
      <a:lvl4pPr marL="1089025" indent="-1714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pitchFamily="34" charset="0"/>
        </a:defRPr>
      </a:lvl4pPr>
      <a:lvl5pPr marL="1320800" indent="-11747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Arial" pitchFamily="34" charset="0"/>
        </a:defRPr>
      </a:lvl5pPr>
      <a:lvl6pPr marL="17780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2352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26924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149600" indent="-117475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oleObject" Target="../embeddings/oleObject1.bin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oleObject" Target="../embeddings/Microsoft_Excel_97-2003_Worksheet1.xls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emf"/><Relationship Id="rId10" Type="http://schemas.openxmlformats.org/officeDocument/2006/relationships/image" Target="../media/image37.png"/><Relationship Id="rId4" Type="http://schemas.openxmlformats.org/officeDocument/2006/relationships/oleObject" Target="../embeddings/Microsoft_Excel_97-2003_Worksheet2.xls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6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3.png"/><Relationship Id="rId12" Type="http://schemas.openxmlformats.org/officeDocument/2006/relationships/hyperlink" Target="http://ord.yahoo.co.jp/o/image/SIG=124bd1tn7/EXP=1314187935;_ylc=X3IDMgRmc3QDMARpZHgDMARvaWQDQU5kOUdjUmhUSDM2dkFBQ201ZEJCUHU0eDBIMmdQYVVfMW11OWU1cE05THFPaW82LW9xUUs2LVZyUWFaWEEEcAM0NEtxNDRPODQ0S3Y0NE9lSU9XM3BlUzluT2FwbnctLQRwb3MDMjUEc2VjA3NodwRzbGsDcmk-/*-http:/www.ko-sakukikai.com/mc/okuma/MCR-BII.jpg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jpeg"/><Relationship Id="rId11" Type="http://schemas.openxmlformats.org/officeDocument/2006/relationships/image" Target="../media/image39.png"/><Relationship Id="rId5" Type="http://schemas.openxmlformats.org/officeDocument/2006/relationships/image" Target="../media/image42.emf"/><Relationship Id="rId15" Type="http://schemas.openxmlformats.org/officeDocument/2006/relationships/image" Target="../media/image48.jpeg"/><Relationship Id="rId10" Type="http://schemas.openxmlformats.org/officeDocument/2006/relationships/image" Target="../media/image45.png"/><Relationship Id="rId4" Type="http://schemas.openxmlformats.org/officeDocument/2006/relationships/oleObject" Target="../embeddings/Microsoft_Excel_97-2003_Worksheet3.xls"/><Relationship Id="rId9" Type="http://schemas.openxmlformats.org/officeDocument/2006/relationships/image" Target="../media/image37.png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6.png"/><Relationship Id="rId11" Type="http://schemas.openxmlformats.org/officeDocument/2006/relationships/image" Target="../media/image53.emf"/><Relationship Id="rId5" Type="http://schemas.openxmlformats.org/officeDocument/2006/relationships/image" Target="../media/image55.jpeg"/><Relationship Id="rId10" Type="http://schemas.openxmlformats.org/officeDocument/2006/relationships/oleObject" Target="../embeddings/Microsoft_Word_97_-_2003_Document4.doc"/><Relationship Id="rId4" Type="http://schemas.openxmlformats.org/officeDocument/2006/relationships/image" Target="../media/image54.png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b="1" dirty="0" smtClean="0">
                <a:solidFill>
                  <a:schemeClr val="tx1"/>
                </a:solidFill>
              </a:rPr>
              <a:t>リニアテクノロジー株式会社</a:t>
            </a:r>
            <a:endParaRPr kumimoji="1" lang="en-US" altLang="ja-JP" b="1" dirty="0" smtClean="0">
              <a:solidFill>
                <a:schemeClr val="tx1"/>
              </a:solidFill>
            </a:endParaRPr>
          </a:p>
          <a:p>
            <a:r>
              <a:rPr kumimoji="1" lang="en-US" altLang="ja-JP" b="1" dirty="0" smtClean="0">
                <a:solidFill>
                  <a:schemeClr val="tx1"/>
                </a:solidFill>
              </a:rPr>
              <a:t>      </a:t>
            </a:r>
            <a:r>
              <a:rPr kumimoji="1" lang="ja-JP" altLang="en-US" b="1" dirty="0" smtClean="0">
                <a:solidFill>
                  <a:schemeClr val="tx1"/>
                </a:solidFill>
              </a:rPr>
              <a:t>　　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1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1219200"/>
            <a:ext cx="8153400" cy="455613"/>
          </a:xfrm>
        </p:spPr>
        <p:txBody>
          <a:bodyPr/>
          <a:lstStyle/>
          <a:p>
            <a:pPr eaLnBrk="1" hangingPunct="1"/>
            <a:r>
              <a:rPr lang="ja-JP" altLang="en-US" smtClean="0">
                <a:latin typeface="Arial" charset="0"/>
              </a:rPr>
              <a:t>高性能アナログ</a:t>
            </a:r>
            <a:r>
              <a:rPr lang="en-US" altLang="ja-JP" smtClean="0">
                <a:latin typeface="Arial" charset="0"/>
              </a:rPr>
              <a:t>IC</a:t>
            </a:r>
            <a:r>
              <a:rPr lang="ja-JP" altLang="en-US" smtClean="0">
                <a:latin typeface="Arial" charset="0"/>
              </a:rPr>
              <a:t>業界のリーダー</a:t>
            </a:r>
          </a:p>
        </p:txBody>
      </p:sp>
      <p:sp>
        <p:nvSpPr>
          <p:cNvPr id="6147" name="Arc 15"/>
          <p:cNvSpPr>
            <a:spLocks/>
          </p:cNvSpPr>
          <p:nvPr/>
        </p:nvSpPr>
        <p:spPr bwMode="auto">
          <a:xfrm>
            <a:off x="458788" y="2149475"/>
            <a:ext cx="2698750" cy="3692525"/>
          </a:xfrm>
          <a:custGeom>
            <a:avLst/>
            <a:gdLst>
              <a:gd name="T0" fmla="*/ 2147483647 w 21600"/>
              <a:gd name="T1" fmla="*/ 0 h 31828"/>
              <a:gd name="T2" fmla="*/ 2147483647 w 21600"/>
              <a:gd name="T3" fmla="*/ 2147483647 h 31828"/>
              <a:gd name="T4" fmla="*/ 0 w 21600"/>
              <a:gd name="T5" fmla="*/ 2147483647 h 31828"/>
              <a:gd name="T6" fmla="*/ 0 60000 65536"/>
              <a:gd name="T7" fmla="*/ 0 60000 65536"/>
              <a:gd name="T8" fmla="*/ 0 60000 65536"/>
              <a:gd name="T9" fmla="*/ 0 w 21600"/>
              <a:gd name="T10" fmla="*/ 0 h 31828"/>
              <a:gd name="T11" fmla="*/ 21600 w 21600"/>
              <a:gd name="T12" fmla="*/ 31828 h 31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828" fill="none" extrusionOk="0">
                <a:moveTo>
                  <a:pt x="14580" y="0"/>
                </a:moveTo>
                <a:cubicBezTo>
                  <a:pt x="19053" y="4091"/>
                  <a:pt x="21600" y="9874"/>
                  <a:pt x="21600" y="15936"/>
                </a:cubicBezTo>
                <a:cubicBezTo>
                  <a:pt x="21600" y="21974"/>
                  <a:pt x="19071" y="27738"/>
                  <a:pt x="14628" y="31827"/>
                </a:cubicBezTo>
              </a:path>
              <a:path w="21600" h="31828" stroke="0" extrusionOk="0">
                <a:moveTo>
                  <a:pt x="14580" y="0"/>
                </a:moveTo>
                <a:cubicBezTo>
                  <a:pt x="19053" y="4091"/>
                  <a:pt x="21600" y="9874"/>
                  <a:pt x="21600" y="15936"/>
                </a:cubicBezTo>
                <a:cubicBezTo>
                  <a:pt x="21600" y="21974"/>
                  <a:pt x="19071" y="27738"/>
                  <a:pt x="14628" y="31827"/>
                </a:cubicBezTo>
                <a:lnTo>
                  <a:pt x="0" y="15936"/>
                </a:lnTo>
                <a:lnTo>
                  <a:pt x="14580" y="0"/>
                </a:lnTo>
                <a:close/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48" name="Oval 16"/>
          <p:cNvSpPr>
            <a:spLocks noChangeArrowheads="1"/>
          </p:cNvSpPr>
          <p:nvPr/>
        </p:nvSpPr>
        <p:spPr bwMode="auto">
          <a:xfrm>
            <a:off x="2230438" y="2101850"/>
            <a:ext cx="206375" cy="206375"/>
          </a:xfrm>
          <a:prstGeom prst="ellipse">
            <a:avLst/>
          </a:prstGeom>
          <a:solidFill>
            <a:schemeClr val="tx1"/>
          </a:solidFill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49" name="Oval 17"/>
          <p:cNvSpPr>
            <a:spLocks noChangeArrowheads="1"/>
          </p:cNvSpPr>
          <p:nvPr/>
        </p:nvSpPr>
        <p:spPr bwMode="auto">
          <a:xfrm>
            <a:off x="2230438" y="5727700"/>
            <a:ext cx="206375" cy="206375"/>
          </a:xfrm>
          <a:prstGeom prst="ellipse">
            <a:avLst/>
          </a:prstGeom>
          <a:solidFill>
            <a:schemeClr val="tx1"/>
          </a:solidFill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50" name="Oval 18"/>
          <p:cNvSpPr>
            <a:spLocks noChangeArrowheads="1"/>
          </p:cNvSpPr>
          <p:nvPr/>
        </p:nvSpPr>
        <p:spPr bwMode="auto">
          <a:xfrm>
            <a:off x="2873375" y="4821238"/>
            <a:ext cx="206375" cy="206375"/>
          </a:xfrm>
          <a:prstGeom prst="ellipse">
            <a:avLst/>
          </a:prstGeom>
          <a:solidFill>
            <a:schemeClr val="tx1"/>
          </a:solidFill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51" name="Oval 19"/>
          <p:cNvSpPr>
            <a:spLocks noChangeArrowheads="1"/>
          </p:cNvSpPr>
          <p:nvPr/>
        </p:nvSpPr>
        <p:spPr bwMode="auto">
          <a:xfrm>
            <a:off x="2873375" y="3008313"/>
            <a:ext cx="206375" cy="206375"/>
          </a:xfrm>
          <a:prstGeom prst="ellipse">
            <a:avLst/>
          </a:prstGeom>
          <a:solidFill>
            <a:schemeClr val="tx1"/>
          </a:solidFill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52" name="Oval 20"/>
          <p:cNvSpPr>
            <a:spLocks noChangeArrowheads="1"/>
          </p:cNvSpPr>
          <p:nvPr/>
        </p:nvSpPr>
        <p:spPr bwMode="auto">
          <a:xfrm>
            <a:off x="3055938" y="3914775"/>
            <a:ext cx="206375" cy="206375"/>
          </a:xfrm>
          <a:prstGeom prst="ellipse">
            <a:avLst/>
          </a:prstGeom>
          <a:solidFill>
            <a:schemeClr val="tx1"/>
          </a:solidFill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53" name="Text Box 21"/>
          <p:cNvSpPr txBox="1">
            <a:spLocks noChangeArrowheads="1"/>
          </p:cNvSpPr>
          <p:nvPr/>
        </p:nvSpPr>
        <p:spPr bwMode="auto">
          <a:xfrm>
            <a:off x="1536700" y="2044700"/>
            <a:ext cx="635000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ja-JP" sz="1600">
                <a:solidFill>
                  <a:srgbClr val="5B768B"/>
                </a:solidFill>
              </a:rPr>
              <a:t>1981</a:t>
            </a:r>
          </a:p>
        </p:txBody>
      </p:sp>
      <p:sp>
        <p:nvSpPr>
          <p:cNvPr id="6154" name="Text Box 22"/>
          <p:cNvSpPr txBox="1">
            <a:spLocks noChangeArrowheads="1"/>
          </p:cNvSpPr>
          <p:nvPr/>
        </p:nvSpPr>
        <p:spPr bwMode="auto">
          <a:xfrm>
            <a:off x="1531781" y="5665788"/>
            <a:ext cx="639919" cy="33855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ja-JP" sz="1600" dirty="0" smtClean="0">
                <a:solidFill>
                  <a:srgbClr val="5B768B"/>
                </a:solidFill>
              </a:rPr>
              <a:t>2013</a:t>
            </a:r>
            <a:endParaRPr lang="en-US" altLang="ja-JP" sz="1600" dirty="0">
              <a:solidFill>
                <a:srgbClr val="5B768B"/>
              </a:solidFill>
            </a:endParaRPr>
          </a:p>
        </p:txBody>
      </p:sp>
      <p:sp>
        <p:nvSpPr>
          <p:cNvPr id="6155" name="Text Box 23"/>
          <p:cNvSpPr txBox="1">
            <a:spLocks noChangeArrowheads="1"/>
          </p:cNvSpPr>
          <p:nvPr/>
        </p:nvSpPr>
        <p:spPr bwMode="auto">
          <a:xfrm>
            <a:off x="2176463" y="2949575"/>
            <a:ext cx="635000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ja-JP" sz="1600">
                <a:solidFill>
                  <a:srgbClr val="5B768B"/>
                </a:solidFill>
              </a:rPr>
              <a:t>1986</a:t>
            </a:r>
          </a:p>
        </p:txBody>
      </p:sp>
      <p:sp>
        <p:nvSpPr>
          <p:cNvPr id="6156" name="Text Box 24"/>
          <p:cNvSpPr txBox="1">
            <a:spLocks noChangeArrowheads="1"/>
          </p:cNvSpPr>
          <p:nvPr/>
        </p:nvSpPr>
        <p:spPr bwMode="auto">
          <a:xfrm>
            <a:off x="2176463" y="4759325"/>
            <a:ext cx="635000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ja-JP" sz="1600">
                <a:solidFill>
                  <a:srgbClr val="5B768B"/>
                </a:solidFill>
              </a:rPr>
              <a:t>2005</a:t>
            </a:r>
          </a:p>
        </p:txBody>
      </p:sp>
      <p:sp>
        <p:nvSpPr>
          <p:cNvPr id="6157" name="Text Box 25"/>
          <p:cNvSpPr txBox="1">
            <a:spLocks noChangeArrowheads="1"/>
          </p:cNvSpPr>
          <p:nvPr/>
        </p:nvSpPr>
        <p:spPr bwMode="auto">
          <a:xfrm>
            <a:off x="2366963" y="3854450"/>
            <a:ext cx="635000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ja-JP" sz="1600">
                <a:solidFill>
                  <a:srgbClr val="5B768B"/>
                </a:solidFill>
              </a:rPr>
              <a:t>2000</a:t>
            </a:r>
          </a:p>
        </p:txBody>
      </p:sp>
      <p:pic>
        <p:nvPicPr>
          <p:cNvPr id="6158" name="Picture 26" descr="LTC Logo 2 Colo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713" y="3662363"/>
            <a:ext cx="13652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Line 27"/>
          <p:cNvSpPr>
            <a:spLocks noChangeShapeType="1"/>
          </p:cNvSpPr>
          <p:nvPr/>
        </p:nvSpPr>
        <p:spPr bwMode="auto">
          <a:xfrm>
            <a:off x="2562225" y="2201863"/>
            <a:ext cx="2727325" cy="0"/>
          </a:xfrm>
          <a:prstGeom prst="line">
            <a:avLst/>
          </a:prstGeom>
          <a:noFill/>
          <a:ln w="28575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60" name="Line 28"/>
          <p:cNvSpPr>
            <a:spLocks noChangeShapeType="1"/>
          </p:cNvSpPr>
          <p:nvPr/>
        </p:nvSpPr>
        <p:spPr bwMode="auto">
          <a:xfrm>
            <a:off x="2562225" y="5837238"/>
            <a:ext cx="2727325" cy="0"/>
          </a:xfrm>
          <a:prstGeom prst="line">
            <a:avLst/>
          </a:prstGeom>
          <a:noFill/>
          <a:ln w="28575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61" name="Line 29"/>
          <p:cNvSpPr>
            <a:spLocks noChangeShapeType="1"/>
          </p:cNvSpPr>
          <p:nvPr/>
        </p:nvSpPr>
        <p:spPr bwMode="auto">
          <a:xfrm>
            <a:off x="3187700" y="4929188"/>
            <a:ext cx="2101850" cy="0"/>
          </a:xfrm>
          <a:prstGeom prst="line">
            <a:avLst/>
          </a:prstGeom>
          <a:noFill/>
          <a:ln w="28575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62" name="Line 30"/>
          <p:cNvSpPr>
            <a:spLocks noChangeShapeType="1"/>
          </p:cNvSpPr>
          <p:nvPr/>
        </p:nvSpPr>
        <p:spPr bwMode="auto">
          <a:xfrm>
            <a:off x="3362325" y="4016375"/>
            <a:ext cx="1927225" cy="0"/>
          </a:xfrm>
          <a:prstGeom prst="line">
            <a:avLst/>
          </a:prstGeom>
          <a:noFill/>
          <a:ln w="28575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63" name="Line 31"/>
          <p:cNvSpPr>
            <a:spLocks noChangeShapeType="1"/>
          </p:cNvSpPr>
          <p:nvPr/>
        </p:nvSpPr>
        <p:spPr bwMode="auto">
          <a:xfrm>
            <a:off x="3171825" y="3113088"/>
            <a:ext cx="2117725" cy="0"/>
          </a:xfrm>
          <a:prstGeom prst="line">
            <a:avLst/>
          </a:prstGeom>
          <a:noFill/>
          <a:ln w="28575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64" name="Text Box 32"/>
          <p:cNvSpPr txBox="1">
            <a:spLocks noChangeArrowheads="1"/>
          </p:cNvSpPr>
          <p:nvPr/>
        </p:nvSpPr>
        <p:spPr bwMode="auto">
          <a:xfrm>
            <a:off x="5353050" y="1930400"/>
            <a:ext cx="3313113" cy="5461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"/>
              </a:spcBef>
            </a:pPr>
            <a:r>
              <a:rPr lang="ja-JP" altLang="en-US" sz="1600" dirty="0"/>
              <a:t>高性能アナログ</a:t>
            </a:r>
            <a:r>
              <a:rPr lang="en-US" altLang="ja-JP" sz="1600" dirty="0"/>
              <a:t>IC</a:t>
            </a:r>
            <a:r>
              <a:rPr lang="ja-JP" altLang="en-US" sz="1600" dirty="0"/>
              <a:t>のみに特化した</a:t>
            </a:r>
          </a:p>
          <a:p>
            <a:pPr algn="l">
              <a:spcBef>
                <a:spcPct val="5000"/>
              </a:spcBef>
            </a:pPr>
            <a:r>
              <a:rPr lang="ja-JP" altLang="en-US" sz="1600" dirty="0"/>
              <a:t>半導体メーカとして創業</a:t>
            </a:r>
            <a:endParaRPr lang="en-US" altLang="ja-JP" sz="1600" dirty="0"/>
          </a:p>
        </p:txBody>
      </p:sp>
      <p:sp>
        <p:nvSpPr>
          <p:cNvPr id="6165" name="Text Box 33"/>
          <p:cNvSpPr txBox="1">
            <a:spLocks noChangeArrowheads="1"/>
          </p:cNvSpPr>
          <p:nvPr/>
        </p:nvSpPr>
        <p:spPr bwMode="auto">
          <a:xfrm>
            <a:off x="5353050" y="2949575"/>
            <a:ext cx="3011488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"/>
              </a:spcBef>
            </a:pPr>
            <a:r>
              <a:rPr lang="en-US" altLang="ja-JP" sz="1600"/>
              <a:t>NASDAQ</a:t>
            </a:r>
            <a:r>
              <a:rPr lang="ja-JP" altLang="en-US" sz="1600"/>
              <a:t>上場 </a:t>
            </a:r>
            <a:r>
              <a:rPr lang="en-US" altLang="ja-JP" sz="1600"/>
              <a:t>(LLTC)</a:t>
            </a:r>
          </a:p>
        </p:txBody>
      </p:sp>
      <p:sp>
        <p:nvSpPr>
          <p:cNvPr id="6166" name="Text Box 34"/>
          <p:cNvSpPr txBox="1">
            <a:spLocks noChangeArrowheads="1"/>
          </p:cNvSpPr>
          <p:nvPr/>
        </p:nvSpPr>
        <p:spPr bwMode="auto">
          <a:xfrm>
            <a:off x="5353050" y="3860800"/>
            <a:ext cx="2117725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"/>
              </a:spcBef>
            </a:pPr>
            <a:r>
              <a:rPr lang="en-US" altLang="ja-JP" sz="1600"/>
              <a:t>S&amp;P 500</a:t>
            </a:r>
            <a:r>
              <a:rPr lang="ja-JP" altLang="en-US" sz="1600"/>
              <a:t>に選定される</a:t>
            </a:r>
          </a:p>
        </p:txBody>
      </p:sp>
      <p:sp>
        <p:nvSpPr>
          <p:cNvPr id="6167" name="Text Box 35"/>
          <p:cNvSpPr txBox="1">
            <a:spLocks noChangeArrowheads="1"/>
          </p:cNvSpPr>
          <p:nvPr/>
        </p:nvSpPr>
        <p:spPr bwMode="auto">
          <a:xfrm>
            <a:off x="5353050" y="4662488"/>
            <a:ext cx="3165475" cy="5461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"/>
              </a:spcBef>
            </a:pPr>
            <a:r>
              <a:rPr lang="ja-JP" altLang="en-US" sz="1600"/>
              <a:t>売り上げ高</a:t>
            </a:r>
            <a:r>
              <a:rPr lang="en-US" altLang="ja-JP" sz="1600"/>
              <a:t>$1B</a:t>
            </a:r>
            <a:r>
              <a:rPr lang="ja-JP" altLang="en-US" sz="1600"/>
              <a:t>（</a:t>
            </a:r>
            <a:r>
              <a:rPr lang="en-US" altLang="ja-JP" sz="1600"/>
              <a:t>\</a:t>
            </a:r>
            <a:r>
              <a:rPr lang="ja-JP" altLang="en-US" sz="1600"/>
              <a:t>１１５０億）を突破</a:t>
            </a:r>
          </a:p>
          <a:p>
            <a:pPr algn="l">
              <a:spcBef>
                <a:spcPct val="5000"/>
              </a:spcBef>
            </a:pPr>
            <a:r>
              <a:rPr lang="ja-JP" altLang="en-US" sz="1600"/>
              <a:t>時価総額</a:t>
            </a:r>
            <a:r>
              <a:rPr lang="en-US" altLang="ja-JP" sz="1600"/>
              <a:t>$11B</a:t>
            </a:r>
            <a:r>
              <a:rPr lang="ja-JP" altLang="en-US" sz="1600"/>
              <a:t>（￥</a:t>
            </a:r>
            <a:r>
              <a:rPr lang="en-US" altLang="ja-JP" sz="1600"/>
              <a:t>1</a:t>
            </a:r>
            <a:r>
              <a:rPr lang="ja-JP" altLang="en-US" sz="1600"/>
              <a:t>兆</a:t>
            </a:r>
            <a:r>
              <a:rPr lang="en-US" altLang="ja-JP" sz="1600"/>
              <a:t>2000</a:t>
            </a:r>
            <a:r>
              <a:rPr lang="ja-JP" altLang="en-US" sz="1600"/>
              <a:t>億）</a:t>
            </a:r>
          </a:p>
        </p:txBody>
      </p:sp>
      <p:sp>
        <p:nvSpPr>
          <p:cNvPr id="6168" name="Text Box 36"/>
          <p:cNvSpPr txBox="1">
            <a:spLocks noChangeArrowheads="1"/>
          </p:cNvSpPr>
          <p:nvPr/>
        </p:nvSpPr>
        <p:spPr bwMode="auto">
          <a:xfrm>
            <a:off x="5353050" y="5697538"/>
            <a:ext cx="2533066" cy="33855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"/>
              </a:spcBef>
            </a:pPr>
            <a:r>
              <a:rPr lang="ja-JP" altLang="en-US" sz="1600" dirty="0"/>
              <a:t>世界に約</a:t>
            </a:r>
            <a:r>
              <a:rPr lang="en-US" altLang="ja-JP" sz="1600" dirty="0" smtClean="0"/>
              <a:t>4,300</a:t>
            </a:r>
            <a:r>
              <a:rPr lang="ja-JP" altLang="en-US" sz="1600" dirty="0"/>
              <a:t>名の従業員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381000" y="228600"/>
            <a:ext cx="6810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j-cs"/>
              </a:rPr>
              <a:t>会社沿革</a:t>
            </a:r>
            <a:endParaRPr kumimoji="0" lang="ja-JP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ＭＳ Ｐゴシック" pitchFamily="50" charset="-128"/>
              <a:cs typeface="+mj-cs"/>
            </a:endParaRPr>
          </a:p>
        </p:txBody>
      </p:sp>
      <p:sp>
        <p:nvSpPr>
          <p:cNvPr id="2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53400" y="6556375"/>
            <a:ext cx="838200" cy="301625"/>
          </a:xfrm>
          <a:noFill/>
        </p:spPr>
        <p:txBody>
          <a:bodyPr/>
          <a:lstStyle/>
          <a:p>
            <a:fld id="{3CB5BED7-410A-489F-AF7E-2595376E7E52}" type="slidenum">
              <a:rPr lang="en-US" altLang="ja-JP" smtClean="0">
                <a:ea typeface="ＭＳ Ｐゴシック" pitchFamily="50" charset="-128"/>
              </a:rPr>
              <a:pPr/>
              <a:t>2</a:t>
            </a:fld>
            <a:endParaRPr lang="en-US" altLang="ja-JP" sz="1200" dirty="0" smtClean="0"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375" y="330723"/>
            <a:ext cx="628808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3200" b="1" dirty="0" smtClean="0">
                <a:solidFill>
                  <a:srgbClr val="000000"/>
                </a:solidFill>
                <a:latin typeface="Calibri" pitchFamily="34" charset="0"/>
                <a:ea typeface="+mn-ea"/>
              </a:rPr>
              <a:t>弊社の注力分野</a:t>
            </a:r>
            <a:endParaRPr kumimoji="0" lang="en-US" sz="3200" b="1" dirty="0">
              <a:solidFill>
                <a:srgbClr val="000000"/>
              </a:solidFill>
              <a:latin typeface="Calibri" pitchFamily="34" charset="0"/>
              <a:ea typeface="+mn-ea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1752600"/>
            <a:ext cx="5181600" cy="4495800"/>
            <a:chOff x="0" y="1981200"/>
            <a:chExt cx="5181600" cy="4495800"/>
          </a:xfrm>
        </p:grpSpPr>
        <p:graphicFrame>
          <p:nvGraphicFramePr>
            <p:cNvPr id="53292" name="Chart 3"/>
            <p:cNvGraphicFramePr>
              <a:graphicFrameLocks/>
            </p:cNvGraphicFramePr>
            <p:nvPr/>
          </p:nvGraphicFramePr>
          <p:xfrm>
            <a:off x="0" y="1981200"/>
            <a:ext cx="5181600" cy="449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919" r:id="rId4" imgW="5182049" imgH="4493141" progId="Excel.Sheet.8">
                    <p:embed/>
                  </p:oleObj>
                </mc:Choice>
                <mc:Fallback>
                  <p:oleObj r:id="rId4" imgW="5182049" imgH="4493141" progId="Excel.Sheet.8">
                    <p:embed/>
                    <p:pic>
                      <p:nvPicPr>
                        <p:cNvPr id="0" name="Picture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981200"/>
                          <a:ext cx="5181600" cy="449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" name="TextBox 5"/>
            <p:cNvSpPr txBox="1">
              <a:spLocks noChangeArrowheads="1"/>
            </p:cNvSpPr>
            <p:nvPr/>
          </p:nvSpPr>
          <p:spPr bwMode="auto">
            <a:xfrm>
              <a:off x="1219200" y="4033838"/>
              <a:ext cx="2344738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kumimoji="0" lang="en-US" sz="2400" b="1">
                  <a:solidFill>
                    <a:srgbClr val="FFFFFF"/>
                  </a:solidFill>
                  <a:latin typeface="Helvetica 55 Roman" charset="0"/>
                  <a:ea typeface="+mn-ea"/>
                  <a:cs typeface="Arial" pitchFamily="34" charset="0"/>
                </a:rPr>
                <a:t>DIGITAL – 85%</a:t>
              </a:r>
            </a:p>
          </p:txBody>
        </p:sp>
        <p:sp>
          <p:nvSpPr>
            <p:cNvPr id="75" name="TextBox 6"/>
            <p:cNvSpPr txBox="1">
              <a:spLocks noChangeArrowheads="1"/>
            </p:cNvSpPr>
            <p:nvPr/>
          </p:nvSpPr>
          <p:spPr bwMode="auto">
            <a:xfrm>
              <a:off x="2797175" y="2895600"/>
              <a:ext cx="1185863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kumimoji="0" lang="en-US" sz="1600" b="1">
                  <a:solidFill>
                    <a:srgbClr val="FFFFFF"/>
                  </a:solidFill>
                  <a:latin typeface="Helvetica 55 Roman" charset="0"/>
                  <a:ea typeface="+mn-ea"/>
                  <a:cs typeface="Arial" pitchFamily="34" charset="0"/>
                </a:rPr>
                <a:t>ANALOG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kumimoji="0" lang="en-US" sz="1600" b="1">
                  <a:solidFill>
                    <a:srgbClr val="FFFFFF"/>
                  </a:solidFill>
                  <a:latin typeface="Helvetica 55 Roman" charset="0"/>
                  <a:ea typeface="+mn-ea"/>
                  <a:cs typeface="Arial" pitchFamily="34" charset="0"/>
                </a:rPr>
                <a:t>15%</a:t>
              </a:r>
            </a:p>
          </p:txBody>
        </p:sp>
      </p:grpSp>
      <p:sp>
        <p:nvSpPr>
          <p:cNvPr id="76" name="Rectangle 75"/>
          <p:cNvSpPr/>
          <p:nvPr/>
        </p:nvSpPr>
        <p:spPr>
          <a:xfrm>
            <a:off x="6172200" y="2209800"/>
            <a:ext cx="1066800" cy="3505200"/>
          </a:xfrm>
          <a:prstGeom prst="rect">
            <a:avLst/>
          </a:prstGeom>
          <a:gradFill flip="none" rotWithShape="1">
            <a:gsLst>
              <a:gs pos="31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kumimoji="0" lang="en-US" sz="1600" dirty="0">
              <a:solidFill>
                <a:srgbClr val="FFFFFF"/>
              </a:solidFill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18225" y="1651000"/>
            <a:ext cx="1220788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600" b="1" dirty="0">
                <a:solidFill>
                  <a:srgbClr val="000000"/>
                </a:solidFill>
                <a:latin typeface="Helvetica 55 Roman" charset="0"/>
                <a:ea typeface="+mn-ea"/>
                <a:cs typeface="Arial" pitchFamily="34" charset="0"/>
              </a:rPr>
              <a:t>Valuable &amp;</a:t>
            </a:r>
          </a:p>
          <a:p>
            <a:pPr algn="ctr">
              <a:lnSpc>
                <a:spcPct val="90000"/>
              </a:lnSpc>
              <a:defRPr/>
            </a:pPr>
            <a:r>
              <a:rPr kumimoji="0" lang="en-US" sz="1600" b="1" dirty="0">
                <a:solidFill>
                  <a:srgbClr val="000000"/>
                </a:solidFill>
                <a:latin typeface="Helvetica 55 Roman" charset="0"/>
                <a:ea typeface="+mn-ea"/>
                <a:cs typeface="Arial" pitchFamily="34" charset="0"/>
              </a:rPr>
              <a:t>Innovative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5791200" y="5740400"/>
            <a:ext cx="1905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600" b="1" dirty="0">
                <a:solidFill>
                  <a:srgbClr val="000000"/>
                </a:solidFill>
                <a:latin typeface="Helvetica 55 Roman" charset="0"/>
                <a:ea typeface="+mn-ea"/>
                <a:cs typeface="Arial" pitchFamily="34" charset="0"/>
              </a:rPr>
              <a:t>Commodity &amp; Second Source</a:t>
            </a:r>
          </a:p>
        </p:txBody>
      </p:sp>
      <p:sp>
        <p:nvSpPr>
          <p:cNvPr id="79" name="TextBox 11"/>
          <p:cNvSpPr txBox="1">
            <a:spLocks noChangeArrowheads="1"/>
          </p:cNvSpPr>
          <p:nvPr/>
        </p:nvSpPr>
        <p:spPr bwMode="auto">
          <a:xfrm>
            <a:off x="79375" y="2209800"/>
            <a:ext cx="2176463" cy="5349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200" b="1" dirty="0">
                <a:solidFill>
                  <a:srgbClr val="FFFFFF"/>
                </a:solidFill>
                <a:latin typeface="Helvetica 55 Roman" charset="0"/>
                <a:ea typeface="+mn-ea"/>
                <a:cs typeface="Arial" pitchFamily="34" charset="0"/>
              </a:rPr>
              <a:t>WW Semiconductor Market</a:t>
            </a:r>
          </a:p>
          <a:p>
            <a:pPr algn="ctr">
              <a:lnSpc>
                <a:spcPct val="90000"/>
              </a:lnSpc>
              <a:defRPr/>
            </a:pPr>
            <a:r>
              <a:rPr kumimoji="0" lang="en-US" b="1" dirty="0">
                <a:solidFill>
                  <a:srgbClr val="FFFFFF"/>
                </a:solidFill>
                <a:latin typeface="Helvetica 55 Roman" charset="0"/>
                <a:ea typeface="+mn-ea"/>
                <a:cs typeface="Arial" pitchFamily="34" charset="0"/>
              </a:rPr>
              <a:t>Total = US$300B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4191000" y="2209800"/>
            <a:ext cx="1905000" cy="838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6200000" flipH="1">
            <a:off x="3848100" y="3390900"/>
            <a:ext cx="2590800" cy="1905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867400" y="1524000"/>
            <a:ext cx="1600200" cy="25908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kumimoji="0" lang="en-US" sz="1600">
              <a:solidFill>
                <a:srgbClr val="FFFFFF"/>
              </a:solidFill>
            </a:endParaRPr>
          </a:p>
        </p:txBody>
      </p:sp>
      <p:pic>
        <p:nvPicPr>
          <p:cNvPr id="83" name="Picture 2" descr="C:\Users\DQ\Documents\LTC\International Sales Other\Presentations - Speeches\Images\LTC Logo 2 Color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2836863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2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47913" y="1465263"/>
            <a:ext cx="5730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3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24400"/>
            <a:ext cx="6191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4" name="Picture 2" descr="C:\Users\DQ\Documents\LTC\International Sales Other\Presentations - Speeches\Images\LTC Logo 2 Color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2039938"/>
            <a:ext cx="11969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5" name="Picture 1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2286000"/>
            <a:ext cx="685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6" name="Picture 19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600" y="2030413"/>
            <a:ext cx="6858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7" name="Picture 20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1447800"/>
            <a:ext cx="4937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8" name="Picture 21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1524000"/>
            <a:ext cx="512763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9" name="Picture 21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5257800"/>
            <a:ext cx="512763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1643063"/>
            <a:ext cx="609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1" name="Picture 2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5105400"/>
            <a:ext cx="74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2" name="Picture 2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71600" y="5334000"/>
            <a:ext cx="7715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3" name="Picture 24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5715000"/>
            <a:ext cx="9144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4" name="Picture 25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5334000"/>
            <a:ext cx="957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5" name="Picture 26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562600"/>
            <a:ext cx="10668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6" name="Picture 27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5791200"/>
            <a:ext cx="8382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7" name="Picture 28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5943600"/>
            <a:ext cx="12382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8" name="Picture 29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6172200"/>
            <a:ext cx="1143000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9" name="Picture 30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5105400"/>
            <a:ext cx="8667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0" name="Picture 31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11001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1" name="Picture 32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6473825"/>
            <a:ext cx="83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2" name="Picture 33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6553200"/>
            <a:ext cx="685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3" name="Picture 34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6584950"/>
            <a:ext cx="819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4" name="Picture 35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6162675"/>
            <a:ext cx="126523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5" name="Picture 36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5410200"/>
            <a:ext cx="7620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6" name="Picture 3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6629400"/>
            <a:ext cx="120491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7" name="Picture 38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5770563"/>
            <a:ext cx="63817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8" name="Picture 3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0163" y="1322388"/>
            <a:ext cx="1100137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269038" y="2278063"/>
            <a:ext cx="873125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kumimoji="0" lang="en-US" sz="2400" b="1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FIRST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962650" y="6559550"/>
            <a:ext cx="3206750" cy="285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Linear Technology Company Confidential</a:t>
            </a:r>
            <a:endParaRPr lang="ja-JP" altLang="en-US" sz="1400" b="1" dirty="0">
              <a:solidFill>
                <a:srgbClr val="000000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468355" y="1511300"/>
            <a:ext cx="1271502" cy="4801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en-US" altLang="ja-JP" sz="2800" b="1" u="sng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30</a:t>
            </a:r>
            <a:r>
              <a:rPr lang="ja-JP" altLang="en-US" sz="2800" b="1" u="sng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兆円</a:t>
            </a:r>
            <a:endParaRPr lang="ja-JP" altLang="en-US" sz="2800" b="1" u="sng" dirty="0">
              <a:solidFill>
                <a:srgbClr val="000000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8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Freeform 3"/>
          <p:cNvSpPr>
            <a:spLocks/>
          </p:cNvSpPr>
          <p:nvPr/>
        </p:nvSpPr>
        <p:spPr bwMode="auto">
          <a:xfrm>
            <a:off x="0" y="4343400"/>
            <a:ext cx="8991600" cy="2522538"/>
          </a:xfrm>
          <a:custGeom>
            <a:avLst/>
            <a:gdLst>
              <a:gd name="T0" fmla="*/ 0 w 3221"/>
              <a:gd name="T1" fmla="*/ 2147483647 h 1489"/>
              <a:gd name="T2" fmla="*/ 2147483647 w 3221"/>
              <a:gd name="T3" fmla="*/ 0 h 1489"/>
              <a:gd name="T4" fmla="*/ 2147483647 w 3221"/>
              <a:gd name="T5" fmla="*/ 2147483647 h 1489"/>
              <a:gd name="T6" fmla="*/ 2147483647 w 3221"/>
              <a:gd name="T7" fmla="*/ 2147483647 h 1489"/>
              <a:gd name="T8" fmla="*/ 0 w 3221"/>
              <a:gd name="T9" fmla="*/ 2147483647 h 14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21"/>
              <a:gd name="T16" fmla="*/ 0 h 1489"/>
              <a:gd name="T17" fmla="*/ 3221 w 3221"/>
              <a:gd name="T18" fmla="*/ 1489 h 14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21" h="1489">
                <a:moveTo>
                  <a:pt x="0" y="199"/>
                </a:moveTo>
                <a:lnTo>
                  <a:pt x="373" y="0"/>
                </a:lnTo>
                <a:lnTo>
                  <a:pt x="3221" y="1115"/>
                </a:lnTo>
                <a:lnTo>
                  <a:pt x="2808" y="1489"/>
                </a:lnTo>
                <a:lnTo>
                  <a:pt x="0" y="199"/>
                </a:lnTo>
                <a:close/>
              </a:path>
            </a:pathLst>
          </a:custGeom>
          <a:gradFill rotWithShape="1">
            <a:gsLst>
              <a:gs pos="0">
                <a:srgbClr val="C3C3C3"/>
              </a:gs>
              <a:gs pos="50000">
                <a:srgbClr val="E8E8E8"/>
              </a:gs>
              <a:gs pos="100000">
                <a:srgbClr val="C3C3C3"/>
              </a:gs>
            </a:gsLst>
            <a:lin ang="2700000" scaled="1"/>
          </a:gradFill>
          <a:ln w="1270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4276" name="Freeform 8"/>
          <p:cNvSpPr>
            <a:spLocks/>
          </p:cNvSpPr>
          <p:nvPr/>
        </p:nvSpPr>
        <p:spPr bwMode="auto">
          <a:xfrm>
            <a:off x="5759360" y="6096000"/>
            <a:ext cx="722403" cy="314325"/>
          </a:xfrm>
          <a:custGeom>
            <a:avLst/>
            <a:gdLst>
              <a:gd name="T0" fmla="*/ 2147483647 w 469"/>
              <a:gd name="T1" fmla="*/ 0 h 216"/>
              <a:gd name="T2" fmla="*/ 2147483647 w 469"/>
              <a:gd name="T3" fmla="*/ 2147483647 h 216"/>
              <a:gd name="T4" fmla="*/ 0 w 469"/>
              <a:gd name="T5" fmla="*/ 2147483647 h 216"/>
              <a:gd name="T6" fmla="*/ 0 60000 65536"/>
              <a:gd name="T7" fmla="*/ 0 60000 65536"/>
              <a:gd name="T8" fmla="*/ 0 60000 65536"/>
              <a:gd name="T9" fmla="*/ 0 w 469"/>
              <a:gd name="T10" fmla="*/ 0 h 216"/>
              <a:gd name="T11" fmla="*/ 469 w 469"/>
              <a:gd name="T12" fmla="*/ 216 h 2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9" h="216">
                <a:moveTo>
                  <a:pt x="469" y="0"/>
                </a:moveTo>
                <a:lnTo>
                  <a:pt x="127" y="216"/>
                </a:lnTo>
                <a:lnTo>
                  <a:pt x="0" y="216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77" name="Freeform 9"/>
          <p:cNvSpPr>
            <a:spLocks/>
          </p:cNvSpPr>
          <p:nvPr/>
        </p:nvSpPr>
        <p:spPr bwMode="auto">
          <a:xfrm>
            <a:off x="220663" y="4648201"/>
            <a:ext cx="617537" cy="245268"/>
          </a:xfrm>
          <a:custGeom>
            <a:avLst/>
            <a:gdLst>
              <a:gd name="T0" fmla="*/ 2147483647 w 454"/>
              <a:gd name="T1" fmla="*/ 0 h 240"/>
              <a:gd name="T2" fmla="*/ 2147483647 w 454"/>
              <a:gd name="T3" fmla="*/ 2147483647 h 240"/>
              <a:gd name="T4" fmla="*/ 0 w 454"/>
              <a:gd name="T5" fmla="*/ 2147483647 h 240"/>
              <a:gd name="T6" fmla="*/ 0 60000 65536"/>
              <a:gd name="T7" fmla="*/ 0 60000 65536"/>
              <a:gd name="T8" fmla="*/ 0 60000 65536"/>
              <a:gd name="T9" fmla="*/ 0 w 454"/>
              <a:gd name="T10" fmla="*/ 0 h 240"/>
              <a:gd name="T11" fmla="*/ 454 w 454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4" h="240">
                <a:moveTo>
                  <a:pt x="454" y="0"/>
                </a:moveTo>
                <a:lnTo>
                  <a:pt x="127" y="240"/>
                </a:lnTo>
                <a:lnTo>
                  <a:pt x="0" y="240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78" name="Freeform 10"/>
          <p:cNvSpPr>
            <a:spLocks/>
          </p:cNvSpPr>
          <p:nvPr/>
        </p:nvSpPr>
        <p:spPr bwMode="auto">
          <a:xfrm>
            <a:off x="896810" y="4797426"/>
            <a:ext cx="627190" cy="282574"/>
          </a:xfrm>
          <a:custGeom>
            <a:avLst/>
            <a:gdLst>
              <a:gd name="T0" fmla="*/ 2147483647 w 445"/>
              <a:gd name="T1" fmla="*/ 0 h 248"/>
              <a:gd name="T2" fmla="*/ 2147483647 w 445"/>
              <a:gd name="T3" fmla="*/ 2147483647 h 248"/>
              <a:gd name="T4" fmla="*/ 0 w 445"/>
              <a:gd name="T5" fmla="*/ 2147483647 h 248"/>
              <a:gd name="T6" fmla="*/ 0 60000 65536"/>
              <a:gd name="T7" fmla="*/ 0 60000 65536"/>
              <a:gd name="T8" fmla="*/ 0 60000 65536"/>
              <a:gd name="T9" fmla="*/ 0 w 445"/>
              <a:gd name="T10" fmla="*/ 0 h 248"/>
              <a:gd name="T11" fmla="*/ 445 w 445"/>
              <a:gd name="T12" fmla="*/ 248 h 2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5" h="248">
                <a:moveTo>
                  <a:pt x="445" y="0"/>
                </a:moveTo>
                <a:lnTo>
                  <a:pt x="127" y="248"/>
                </a:lnTo>
                <a:lnTo>
                  <a:pt x="0" y="248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79" name="Freeform 11"/>
          <p:cNvSpPr>
            <a:spLocks/>
          </p:cNvSpPr>
          <p:nvPr/>
        </p:nvSpPr>
        <p:spPr bwMode="auto">
          <a:xfrm>
            <a:off x="1539845" y="4953000"/>
            <a:ext cx="746156" cy="303767"/>
          </a:xfrm>
          <a:custGeom>
            <a:avLst/>
            <a:gdLst>
              <a:gd name="T0" fmla="*/ 2147483647 w 445"/>
              <a:gd name="T1" fmla="*/ 0 h 272"/>
              <a:gd name="T2" fmla="*/ 2147483647 w 445"/>
              <a:gd name="T3" fmla="*/ 2147483647 h 272"/>
              <a:gd name="T4" fmla="*/ 0 w 445"/>
              <a:gd name="T5" fmla="*/ 2147483647 h 272"/>
              <a:gd name="T6" fmla="*/ 0 60000 65536"/>
              <a:gd name="T7" fmla="*/ 0 60000 65536"/>
              <a:gd name="T8" fmla="*/ 0 60000 65536"/>
              <a:gd name="T9" fmla="*/ 0 w 445"/>
              <a:gd name="T10" fmla="*/ 0 h 272"/>
              <a:gd name="T11" fmla="*/ 445 w 445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5" h="272">
                <a:moveTo>
                  <a:pt x="445" y="0"/>
                </a:moveTo>
                <a:lnTo>
                  <a:pt x="127" y="272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80" name="AutoShape 12"/>
          <p:cNvSpPr>
            <a:spLocks noChangeArrowheads="1"/>
          </p:cNvSpPr>
          <p:nvPr/>
        </p:nvSpPr>
        <p:spPr bwMode="auto">
          <a:xfrm>
            <a:off x="1355312" y="1600200"/>
            <a:ext cx="444500" cy="3263900"/>
          </a:xfrm>
          <a:prstGeom prst="can">
            <a:avLst>
              <a:gd name="adj" fmla="val 26822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281" name="AutoShape 13"/>
          <p:cNvSpPr>
            <a:spLocks noChangeArrowheads="1"/>
          </p:cNvSpPr>
          <p:nvPr/>
        </p:nvSpPr>
        <p:spPr bwMode="auto">
          <a:xfrm>
            <a:off x="685800" y="1828800"/>
            <a:ext cx="414338" cy="2846387"/>
          </a:xfrm>
          <a:prstGeom prst="can">
            <a:avLst>
              <a:gd name="adj" fmla="val 29483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282" name="AutoShape 14"/>
          <p:cNvSpPr>
            <a:spLocks noChangeArrowheads="1"/>
          </p:cNvSpPr>
          <p:nvPr/>
        </p:nvSpPr>
        <p:spPr bwMode="auto">
          <a:xfrm>
            <a:off x="6248400" y="1390650"/>
            <a:ext cx="495300" cy="4781550"/>
          </a:xfrm>
          <a:prstGeom prst="can">
            <a:avLst>
              <a:gd name="adj" fmla="val 32179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283" name="Text Box 17"/>
          <p:cNvSpPr txBox="1">
            <a:spLocks noChangeArrowheads="1"/>
          </p:cNvSpPr>
          <p:nvPr/>
        </p:nvSpPr>
        <p:spPr bwMode="auto">
          <a:xfrm>
            <a:off x="31750" y="4800600"/>
            <a:ext cx="806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2005</a:t>
            </a:r>
          </a:p>
        </p:txBody>
      </p:sp>
      <p:sp>
        <p:nvSpPr>
          <p:cNvPr id="54284" name="Text Box 18"/>
          <p:cNvSpPr txBox="1">
            <a:spLocks noChangeArrowheads="1"/>
          </p:cNvSpPr>
          <p:nvPr/>
        </p:nvSpPr>
        <p:spPr bwMode="auto">
          <a:xfrm>
            <a:off x="630365" y="5029200"/>
            <a:ext cx="758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2006</a:t>
            </a:r>
          </a:p>
        </p:txBody>
      </p:sp>
      <p:sp>
        <p:nvSpPr>
          <p:cNvPr id="54285" name="Text Box 19"/>
          <p:cNvSpPr txBox="1">
            <a:spLocks noChangeArrowheads="1"/>
          </p:cNvSpPr>
          <p:nvPr/>
        </p:nvSpPr>
        <p:spPr bwMode="auto">
          <a:xfrm>
            <a:off x="5562600" y="6335712"/>
            <a:ext cx="738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2012</a:t>
            </a:r>
          </a:p>
        </p:txBody>
      </p:sp>
      <p:sp>
        <p:nvSpPr>
          <p:cNvPr id="54286" name="Text Box 21"/>
          <p:cNvSpPr txBox="1">
            <a:spLocks noChangeArrowheads="1"/>
          </p:cNvSpPr>
          <p:nvPr/>
        </p:nvSpPr>
        <p:spPr bwMode="auto">
          <a:xfrm>
            <a:off x="6172200" y="1033463"/>
            <a:ext cx="1016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1600" b="1" dirty="0">
                <a:solidFill>
                  <a:srgbClr val="5B768B"/>
                </a:solidFill>
                <a:latin typeface="Helvetica 55 Roman" charset="-128"/>
              </a:rPr>
              <a:t>$</a:t>
            </a:r>
            <a:r>
              <a:rPr kumimoji="0" lang="en-US" altLang="ja-JP" sz="1600" b="1" dirty="0" smtClean="0">
                <a:solidFill>
                  <a:srgbClr val="5B768B"/>
                </a:solidFill>
                <a:latin typeface="Helvetica 55 Roman" charset="-128"/>
              </a:rPr>
              <a:t>1.27B</a:t>
            </a:r>
            <a:endParaRPr kumimoji="0" lang="en-US" altLang="ja-JP" sz="1600" b="1" dirty="0">
              <a:solidFill>
                <a:srgbClr val="5B768B"/>
              </a:solidFill>
              <a:latin typeface="Helvetica 55 Roman" charset="-128"/>
            </a:endParaRPr>
          </a:p>
        </p:txBody>
      </p:sp>
      <p:sp>
        <p:nvSpPr>
          <p:cNvPr id="54287" name="Text Box 22"/>
          <p:cNvSpPr txBox="1">
            <a:spLocks noChangeArrowheads="1"/>
          </p:cNvSpPr>
          <p:nvPr/>
        </p:nvSpPr>
        <p:spPr bwMode="auto">
          <a:xfrm>
            <a:off x="457200" y="1414463"/>
            <a:ext cx="1025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1600" dirty="0">
                <a:solidFill>
                  <a:srgbClr val="5B768B"/>
                </a:solidFill>
                <a:latin typeface="Helvetica 55 Roman" charset="-128"/>
              </a:rPr>
              <a:t>$1.05B</a:t>
            </a:r>
          </a:p>
        </p:txBody>
      </p:sp>
      <p:sp>
        <p:nvSpPr>
          <p:cNvPr id="54288" name="Text Box 23"/>
          <p:cNvSpPr txBox="1">
            <a:spLocks noChangeArrowheads="1"/>
          </p:cNvSpPr>
          <p:nvPr/>
        </p:nvSpPr>
        <p:spPr bwMode="auto">
          <a:xfrm>
            <a:off x="1219200" y="1181100"/>
            <a:ext cx="9731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600">
                <a:solidFill>
                  <a:srgbClr val="5B768B"/>
                </a:solidFill>
                <a:latin typeface="Helvetica 55 Roman" charset="-128"/>
              </a:rPr>
              <a:t>$1.09B</a:t>
            </a:r>
          </a:p>
        </p:txBody>
      </p:sp>
      <p:sp>
        <p:nvSpPr>
          <p:cNvPr id="54289" name="Text Box 25"/>
          <p:cNvSpPr txBox="1">
            <a:spLocks noChangeArrowheads="1"/>
          </p:cNvSpPr>
          <p:nvPr/>
        </p:nvSpPr>
        <p:spPr bwMode="auto">
          <a:xfrm>
            <a:off x="1981200" y="1262063"/>
            <a:ext cx="990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600" dirty="0">
                <a:solidFill>
                  <a:srgbClr val="5B768B"/>
                </a:solidFill>
                <a:latin typeface="Helvetica 55 Roman" charset="-128"/>
              </a:rPr>
              <a:t>$1.08B</a:t>
            </a:r>
          </a:p>
        </p:txBody>
      </p:sp>
      <p:sp>
        <p:nvSpPr>
          <p:cNvPr id="54290" name="Freeform 26"/>
          <p:cNvSpPr>
            <a:spLocks/>
          </p:cNvSpPr>
          <p:nvPr/>
        </p:nvSpPr>
        <p:spPr bwMode="auto">
          <a:xfrm>
            <a:off x="2361534" y="5181599"/>
            <a:ext cx="686466" cy="358775"/>
          </a:xfrm>
          <a:custGeom>
            <a:avLst/>
            <a:gdLst>
              <a:gd name="T0" fmla="*/ 2147483647 w 445"/>
              <a:gd name="T1" fmla="*/ 0 h 272"/>
              <a:gd name="T2" fmla="*/ 2147483647 w 445"/>
              <a:gd name="T3" fmla="*/ 2147483647 h 272"/>
              <a:gd name="T4" fmla="*/ 0 w 445"/>
              <a:gd name="T5" fmla="*/ 2147483647 h 272"/>
              <a:gd name="T6" fmla="*/ 0 60000 65536"/>
              <a:gd name="T7" fmla="*/ 0 60000 65536"/>
              <a:gd name="T8" fmla="*/ 0 60000 65536"/>
              <a:gd name="T9" fmla="*/ 0 w 445"/>
              <a:gd name="T10" fmla="*/ 0 h 272"/>
              <a:gd name="T11" fmla="*/ 445 w 445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5" h="272">
                <a:moveTo>
                  <a:pt x="445" y="0"/>
                </a:moveTo>
                <a:lnTo>
                  <a:pt x="127" y="272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91" name="Text Box 27"/>
          <p:cNvSpPr txBox="1">
            <a:spLocks noChangeArrowheads="1"/>
          </p:cNvSpPr>
          <p:nvPr/>
        </p:nvSpPr>
        <p:spPr bwMode="auto">
          <a:xfrm>
            <a:off x="1370013" y="5181600"/>
            <a:ext cx="8397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2007</a:t>
            </a:r>
          </a:p>
        </p:txBody>
      </p:sp>
      <p:sp>
        <p:nvSpPr>
          <p:cNvPr id="54292" name="AutoShape 28"/>
          <p:cNvSpPr>
            <a:spLocks noChangeArrowheads="1"/>
          </p:cNvSpPr>
          <p:nvPr/>
        </p:nvSpPr>
        <p:spPr bwMode="auto">
          <a:xfrm>
            <a:off x="2093039" y="1642506"/>
            <a:ext cx="444500" cy="3376612"/>
          </a:xfrm>
          <a:prstGeom prst="can">
            <a:avLst>
              <a:gd name="adj" fmla="val 27537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293" name="Text Box 30"/>
          <p:cNvSpPr txBox="1">
            <a:spLocks noChangeArrowheads="1"/>
          </p:cNvSpPr>
          <p:nvPr/>
        </p:nvSpPr>
        <p:spPr bwMode="auto">
          <a:xfrm>
            <a:off x="2743200" y="1066800"/>
            <a:ext cx="10429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600" dirty="0">
                <a:solidFill>
                  <a:srgbClr val="5B768B"/>
                </a:solidFill>
                <a:latin typeface="Helvetica 55 Roman" charset="-128"/>
              </a:rPr>
              <a:t>$1.17B</a:t>
            </a:r>
          </a:p>
        </p:txBody>
      </p:sp>
      <p:sp>
        <p:nvSpPr>
          <p:cNvPr id="54294" name="AutoShape 31"/>
          <p:cNvSpPr>
            <a:spLocks noChangeArrowheads="1"/>
          </p:cNvSpPr>
          <p:nvPr/>
        </p:nvSpPr>
        <p:spPr bwMode="auto">
          <a:xfrm>
            <a:off x="2893981" y="1444625"/>
            <a:ext cx="444500" cy="3819525"/>
          </a:xfrm>
          <a:prstGeom prst="can">
            <a:avLst>
              <a:gd name="adj" fmla="val 28842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295" name="Freeform 33"/>
          <p:cNvSpPr>
            <a:spLocks/>
          </p:cNvSpPr>
          <p:nvPr/>
        </p:nvSpPr>
        <p:spPr bwMode="auto">
          <a:xfrm>
            <a:off x="3141572" y="5358064"/>
            <a:ext cx="744628" cy="370111"/>
          </a:xfrm>
          <a:custGeom>
            <a:avLst/>
            <a:gdLst>
              <a:gd name="T0" fmla="*/ 2147483647 w 445"/>
              <a:gd name="T1" fmla="*/ 0 h 272"/>
              <a:gd name="T2" fmla="*/ 2147483647 w 445"/>
              <a:gd name="T3" fmla="*/ 2147483647 h 272"/>
              <a:gd name="T4" fmla="*/ 0 w 445"/>
              <a:gd name="T5" fmla="*/ 2147483647 h 272"/>
              <a:gd name="T6" fmla="*/ 0 60000 65536"/>
              <a:gd name="T7" fmla="*/ 0 60000 65536"/>
              <a:gd name="T8" fmla="*/ 0 60000 65536"/>
              <a:gd name="T9" fmla="*/ 0 w 445"/>
              <a:gd name="T10" fmla="*/ 0 h 272"/>
              <a:gd name="T11" fmla="*/ 445 w 445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5" h="272">
                <a:moveTo>
                  <a:pt x="445" y="0"/>
                </a:moveTo>
                <a:lnTo>
                  <a:pt x="127" y="272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96" name="Text Box 27"/>
          <p:cNvSpPr txBox="1">
            <a:spLocks noChangeArrowheads="1"/>
          </p:cNvSpPr>
          <p:nvPr/>
        </p:nvSpPr>
        <p:spPr bwMode="auto">
          <a:xfrm>
            <a:off x="2128838" y="5486400"/>
            <a:ext cx="842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2008</a:t>
            </a:r>
          </a:p>
        </p:txBody>
      </p:sp>
      <p:sp>
        <p:nvSpPr>
          <p:cNvPr id="54297" name="AutoShape 31"/>
          <p:cNvSpPr>
            <a:spLocks noChangeArrowheads="1"/>
          </p:cNvSpPr>
          <p:nvPr/>
        </p:nvSpPr>
        <p:spPr bwMode="auto">
          <a:xfrm>
            <a:off x="3705748" y="2245929"/>
            <a:ext cx="444500" cy="3197225"/>
          </a:xfrm>
          <a:prstGeom prst="can">
            <a:avLst>
              <a:gd name="adj" fmla="val 28838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298" name="Freeform 33"/>
          <p:cNvSpPr>
            <a:spLocks/>
          </p:cNvSpPr>
          <p:nvPr/>
        </p:nvSpPr>
        <p:spPr bwMode="auto">
          <a:xfrm>
            <a:off x="4003674" y="5613867"/>
            <a:ext cx="676275" cy="329731"/>
          </a:xfrm>
          <a:custGeom>
            <a:avLst/>
            <a:gdLst>
              <a:gd name="T0" fmla="*/ 2147483647 w 445"/>
              <a:gd name="T1" fmla="*/ 0 h 272"/>
              <a:gd name="T2" fmla="*/ 2147483647 w 445"/>
              <a:gd name="T3" fmla="*/ 2147483647 h 272"/>
              <a:gd name="T4" fmla="*/ 0 w 445"/>
              <a:gd name="T5" fmla="*/ 2147483647 h 272"/>
              <a:gd name="T6" fmla="*/ 0 60000 65536"/>
              <a:gd name="T7" fmla="*/ 0 60000 65536"/>
              <a:gd name="T8" fmla="*/ 0 60000 65536"/>
              <a:gd name="T9" fmla="*/ 0 w 445"/>
              <a:gd name="T10" fmla="*/ 0 h 272"/>
              <a:gd name="T11" fmla="*/ 445 w 445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5" h="272">
                <a:moveTo>
                  <a:pt x="445" y="0"/>
                </a:moveTo>
                <a:lnTo>
                  <a:pt x="127" y="272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299" name="Text Box 27"/>
          <p:cNvSpPr txBox="1">
            <a:spLocks noChangeArrowheads="1"/>
          </p:cNvSpPr>
          <p:nvPr/>
        </p:nvSpPr>
        <p:spPr bwMode="auto">
          <a:xfrm>
            <a:off x="2971800" y="5649912"/>
            <a:ext cx="889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2009</a:t>
            </a:r>
          </a:p>
        </p:txBody>
      </p:sp>
      <p:sp>
        <p:nvSpPr>
          <p:cNvPr id="54300" name="Freeform 33"/>
          <p:cNvSpPr>
            <a:spLocks/>
          </p:cNvSpPr>
          <p:nvPr/>
        </p:nvSpPr>
        <p:spPr bwMode="auto">
          <a:xfrm>
            <a:off x="4836922" y="5867400"/>
            <a:ext cx="725678" cy="346075"/>
          </a:xfrm>
          <a:custGeom>
            <a:avLst/>
            <a:gdLst>
              <a:gd name="T0" fmla="*/ 2147483647 w 445"/>
              <a:gd name="T1" fmla="*/ 0 h 272"/>
              <a:gd name="T2" fmla="*/ 2147483647 w 445"/>
              <a:gd name="T3" fmla="*/ 2147483647 h 272"/>
              <a:gd name="T4" fmla="*/ 0 w 445"/>
              <a:gd name="T5" fmla="*/ 2147483647 h 272"/>
              <a:gd name="T6" fmla="*/ 0 60000 65536"/>
              <a:gd name="T7" fmla="*/ 0 60000 65536"/>
              <a:gd name="T8" fmla="*/ 0 60000 65536"/>
              <a:gd name="T9" fmla="*/ 0 w 445"/>
              <a:gd name="T10" fmla="*/ 0 h 272"/>
              <a:gd name="T11" fmla="*/ 445 w 445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5" h="272">
                <a:moveTo>
                  <a:pt x="445" y="0"/>
                </a:moveTo>
                <a:lnTo>
                  <a:pt x="127" y="272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301" name="Text Box 27"/>
          <p:cNvSpPr txBox="1">
            <a:spLocks noChangeArrowheads="1"/>
          </p:cNvSpPr>
          <p:nvPr/>
        </p:nvSpPr>
        <p:spPr bwMode="auto">
          <a:xfrm>
            <a:off x="3733800" y="5867400"/>
            <a:ext cx="809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>
                <a:solidFill>
                  <a:srgbClr val="969696"/>
                </a:solidFill>
                <a:latin typeface="Helvetica 55 Roman" charset="-128"/>
              </a:rPr>
              <a:t>2010</a:t>
            </a:r>
          </a:p>
        </p:txBody>
      </p:sp>
      <p:sp>
        <p:nvSpPr>
          <p:cNvPr id="54302" name="Text Box 30"/>
          <p:cNvSpPr txBox="1">
            <a:spLocks noChangeArrowheads="1"/>
          </p:cNvSpPr>
          <p:nvPr/>
        </p:nvSpPr>
        <p:spPr bwMode="auto">
          <a:xfrm>
            <a:off x="4191000" y="1093098"/>
            <a:ext cx="10620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600" dirty="0">
                <a:solidFill>
                  <a:srgbClr val="5B768B"/>
                </a:solidFill>
                <a:latin typeface="Helvetica 55 Roman" charset="-128"/>
              </a:rPr>
              <a:t>$1.17B</a:t>
            </a:r>
          </a:p>
        </p:txBody>
      </p:sp>
      <p:sp>
        <p:nvSpPr>
          <p:cNvPr id="54303" name="AutoShape 31"/>
          <p:cNvSpPr>
            <a:spLocks noChangeArrowheads="1"/>
          </p:cNvSpPr>
          <p:nvPr/>
        </p:nvSpPr>
        <p:spPr bwMode="auto">
          <a:xfrm>
            <a:off x="4495800" y="1535112"/>
            <a:ext cx="444500" cy="4179888"/>
          </a:xfrm>
          <a:prstGeom prst="can">
            <a:avLst>
              <a:gd name="adj" fmla="val 28820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cxnSp>
        <p:nvCxnSpPr>
          <p:cNvPr id="54304" name="直線矢印コネクタ 56"/>
          <p:cNvCxnSpPr>
            <a:cxnSpLocks noChangeShapeType="1"/>
            <a:stCxn id="54297" idx="1"/>
            <a:endCxn id="54303" idx="0"/>
          </p:cNvCxnSpPr>
          <p:nvPr/>
        </p:nvCxnSpPr>
        <p:spPr bwMode="auto">
          <a:xfrm flipV="1">
            <a:off x="3927998" y="1663217"/>
            <a:ext cx="790052" cy="582712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</p:spPr>
      </p:cxnSp>
      <p:cxnSp>
        <p:nvCxnSpPr>
          <p:cNvPr id="54305" name="直線矢印コネクタ 58"/>
          <p:cNvCxnSpPr>
            <a:cxnSpLocks noChangeShapeType="1"/>
            <a:endCxn id="54297" idx="1"/>
          </p:cNvCxnSpPr>
          <p:nvPr/>
        </p:nvCxnSpPr>
        <p:spPr bwMode="auto">
          <a:xfrm>
            <a:off x="3312589" y="1524000"/>
            <a:ext cx="615409" cy="721929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54306" name="正方形/長方形 59"/>
          <p:cNvSpPr>
            <a:spLocks noChangeArrowheads="1"/>
          </p:cNvSpPr>
          <p:nvPr/>
        </p:nvSpPr>
        <p:spPr bwMode="auto">
          <a:xfrm>
            <a:off x="2990850" y="1003300"/>
            <a:ext cx="1012825" cy="381000"/>
          </a:xfrm>
          <a:prstGeom prst="rect">
            <a:avLst/>
          </a:prstGeom>
          <a:noFill/>
          <a:ln w="57150">
            <a:noFill/>
            <a:round/>
            <a:headEnd/>
            <a:tailEnd type="triangle" w="med" len="med"/>
          </a:ln>
        </p:spPr>
        <p:txBody>
          <a:bodyPr/>
          <a:lstStyle/>
          <a:p>
            <a:endParaRPr kumimoji="0" lang="ja-JP" altLang="en-US" sz="1600">
              <a:solidFill>
                <a:srgbClr val="000000"/>
              </a:solidFill>
            </a:endParaRPr>
          </a:p>
        </p:txBody>
      </p:sp>
      <p:sp>
        <p:nvSpPr>
          <p:cNvPr id="54307" name="正方形/長方形 60"/>
          <p:cNvSpPr>
            <a:spLocks noChangeArrowheads="1"/>
          </p:cNvSpPr>
          <p:nvPr/>
        </p:nvSpPr>
        <p:spPr bwMode="auto">
          <a:xfrm>
            <a:off x="4500562" y="989013"/>
            <a:ext cx="957263" cy="319087"/>
          </a:xfrm>
          <a:prstGeom prst="rect">
            <a:avLst/>
          </a:prstGeom>
          <a:noFill/>
          <a:ln w="57150">
            <a:noFill/>
            <a:round/>
            <a:headEnd/>
            <a:tailEnd type="triangle" w="med" len="med"/>
          </a:ln>
        </p:spPr>
        <p:txBody>
          <a:bodyPr/>
          <a:lstStyle/>
          <a:p>
            <a:endParaRPr kumimoji="0" lang="ja-JP" altLang="en-US" sz="1600">
              <a:solidFill>
                <a:srgbClr val="000000"/>
              </a:solidFill>
            </a:endParaRPr>
          </a:p>
        </p:txBody>
      </p:sp>
      <p:sp>
        <p:nvSpPr>
          <p:cNvPr id="54308" name="AutoShape 31"/>
          <p:cNvSpPr>
            <a:spLocks noChangeArrowheads="1"/>
          </p:cNvSpPr>
          <p:nvPr/>
        </p:nvSpPr>
        <p:spPr bwMode="auto">
          <a:xfrm>
            <a:off x="5334000" y="914400"/>
            <a:ext cx="444500" cy="5024438"/>
          </a:xfrm>
          <a:prstGeom prst="can">
            <a:avLst>
              <a:gd name="adj" fmla="val 28835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4309" name="Text Box 27"/>
          <p:cNvSpPr txBox="1">
            <a:spLocks noChangeArrowheads="1"/>
          </p:cNvSpPr>
          <p:nvPr/>
        </p:nvSpPr>
        <p:spPr bwMode="auto">
          <a:xfrm>
            <a:off x="4648200" y="6172200"/>
            <a:ext cx="809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>
                <a:solidFill>
                  <a:srgbClr val="969696"/>
                </a:solidFill>
                <a:latin typeface="Helvetica 55 Roman" charset="-128"/>
              </a:rPr>
              <a:t>2011</a:t>
            </a:r>
          </a:p>
        </p:txBody>
      </p:sp>
      <p:sp>
        <p:nvSpPr>
          <p:cNvPr id="54310" name="Text Box 30"/>
          <p:cNvSpPr txBox="1">
            <a:spLocks noChangeArrowheads="1"/>
          </p:cNvSpPr>
          <p:nvPr/>
        </p:nvSpPr>
        <p:spPr bwMode="auto">
          <a:xfrm>
            <a:off x="3595544" y="1512285"/>
            <a:ext cx="96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600">
                <a:solidFill>
                  <a:srgbClr val="5B768B"/>
                </a:solidFill>
                <a:latin typeface="Helvetica 55 Roman" charset="-128"/>
              </a:rPr>
              <a:t>$0.97B</a:t>
            </a:r>
          </a:p>
        </p:txBody>
      </p:sp>
      <p:sp>
        <p:nvSpPr>
          <p:cNvPr id="54311" name="Text Box 30"/>
          <p:cNvSpPr txBox="1">
            <a:spLocks noChangeArrowheads="1"/>
          </p:cNvSpPr>
          <p:nvPr/>
        </p:nvSpPr>
        <p:spPr bwMode="auto">
          <a:xfrm>
            <a:off x="5399701" y="551614"/>
            <a:ext cx="10683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600" b="1" dirty="0">
                <a:solidFill>
                  <a:srgbClr val="5B768B"/>
                </a:solidFill>
                <a:latin typeface="Helvetica 55 Roman" charset="-128"/>
              </a:rPr>
              <a:t>$1.48B</a:t>
            </a:r>
          </a:p>
        </p:txBody>
      </p:sp>
      <p:cxnSp>
        <p:nvCxnSpPr>
          <p:cNvPr id="54312" name="直線矢印コネクタ 53"/>
          <p:cNvCxnSpPr>
            <a:cxnSpLocks noChangeShapeType="1"/>
          </p:cNvCxnSpPr>
          <p:nvPr/>
        </p:nvCxnSpPr>
        <p:spPr bwMode="auto">
          <a:xfrm flipV="1">
            <a:off x="4888578" y="964365"/>
            <a:ext cx="508779" cy="619166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</p:spPr>
      </p:cxnSp>
      <p:cxnSp>
        <p:nvCxnSpPr>
          <p:cNvPr id="54314" name="直線矢印コネクタ 44"/>
          <p:cNvCxnSpPr>
            <a:cxnSpLocks noChangeShapeType="1"/>
          </p:cNvCxnSpPr>
          <p:nvPr/>
        </p:nvCxnSpPr>
        <p:spPr bwMode="auto">
          <a:xfrm>
            <a:off x="5759360" y="964365"/>
            <a:ext cx="577797" cy="48026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51" name="Text Box 21"/>
          <p:cNvSpPr txBox="1">
            <a:spLocks noChangeArrowheads="1"/>
          </p:cNvSpPr>
          <p:nvPr/>
        </p:nvSpPr>
        <p:spPr bwMode="auto">
          <a:xfrm>
            <a:off x="7010400" y="1033463"/>
            <a:ext cx="1016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ja-JP" sz="1600" b="1" dirty="0">
                <a:solidFill>
                  <a:srgbClr val="5B768B"/>
                </a:solidFill>
                <a:latin typeface="Helvetica 55 Roman" charset="-128"/>
              </a:rPr>
              <a:t>$</a:t>
            </a:r>
            <a:r>
              <a:rPr kumimoji="0" lang="en-US" altLang="ja-JP" sz="1600" b="1" dirty="0" smtClean="0">
                <a:solidFill>
                  <a:srgbClr val="5B768B"/>
                </a:solidFill>
                <a:latin typeface="Helvetica 55 Roman" charset="-128"/>
              </a:rPr>
              <a:t>1.28B</a:t>
            </a:r>
            <a:endParaRPr kumimoji="0" lang="en-US" altLang="ja-JP" sz="1600" b="1" dirty="0">
              <a:solidFill>
                <a:srgbClr val="5B768B"/>
              </a:solidFill>
              <a:latin typeface="Helvetica 55 Roman" charset="-128"/>
            </a:endParaRPr>
          </a:p>
        </p:txBody>
      </p:sp>
      <p:sp>
        <p:nvSpPr>
          <p:cNvPr id="56" name="Freeform 8"/>
          <p:cNvSpPr>
            <a:spLocks/>
          </p:cNvSpPr>
          <p:nvPr/>
        </p:nvSpPr>
        <p:spPr bwMode="auto">
          <a:xfrm>
            <a:off x="6497547" y="6281738"/>
            <a:ext cx="893853" cy="368300"/>
          </a:xfrm>
          <a:custGeom>
            <a:avLst/>
            <a:gdLst>
              <a:gd name="T0" fmla="*/ 2147483647 w 469"/>
              <a:gd name="T1" fmla="*/ 0 h 216"/>
              <a:gd name="T2" fmla="*/ 2147483647 w 469"/>
              <a:gd name="T3" fmla="*/ 2147483647 h 216"/>
              <a:gd name="T4" fmla="*/ 0 w 469"/>
              <a:gd name="T5" fmla="*/ 2147483647 h 216"/>
              <a:gd name="T6" fmla="*/ 0 60000 65536"/>
              <a:gd name="T7" fmla="*/ 0 60000 65536"/>
              <a:gd name="T8" fmla="*/ 0 60000 65536"/>
              <a:gd name="T9" fmla="*/ 0 w 469"/>
              <a:gd name="T10" fmla="*/ 0 h 216"/>
              <a:gd name="T11" fmla="*/ 469 w 469"/>
              <a:gd name="T12" fmla="*/ 216 h 2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9" h="216">
                <a:moveTo>
                  <a:pt x="469" y="0"/>
                </a:moveTo>
                <a:lnTo>
                  <a:pt x="127" y="216"/>
                </a:lnTo>
                <a:lnTo>
                  <a:pt x="0" y="216"/>
                </a:lnTo>
              </a:path>
            </a:pathLst>
          </a:cu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Text Box 19"/>
          <p:cNvSpPr txBox="1">
            <a:spLocks noChangeArrowheads="1"/>
          </p:cNvSpPr>
          <p:nvPr/>
        </p:nvSpPr>
        <p:spPr bwMode="auto">
          <a:xfrm>
            <a:off x="6472237" y="6564312"/>
            <a:ext cx="738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800" dirty="0" smtClean="0">
                <a:solidFill>
                  <a:srgbClr val="969696"/>
                </a:solidFill>
                <a:latin typeface="Helvetica 55 Roman" charset="-128"/>
              </a:rPr>
              <a:t>2013</a:t>
            </a:r>
            <a:endParaRPr kumimoji="0" lang="en-US" altLang="ja-JP" sz="1800" dirty="0">
              <a:solidFill>
                <a:srgbClr val="969696"/>
              </a:solidFill>
              <a:latin typeface="Helvetica 55 Roman" charset="-128"/>
            </a:endParaRPr>
          </a:p>
        </p:txBody>
      </p:sp>
      <p:sp>
        <p:nvSpPr>
          <p:cNvPr id="43" name="AutoShape 14"/>
          <p:cNvSpPr>
            <a:spLocks noChangeArrowheads="1"/>
          </p:cNvSpPr>
          <p:nvPr/>
        </p:nvSpPr>
        <p:spPr bwMode="auto">
          <a:xfrm>
            <a:off x="7162800" y="1371600"/>
            <a:ext cx="495300" cy="5006975"/>
          </a:xfrm>
          <a:prstGeom prst="can">
            <a:avLst>
              <a:gd name="adj" fmla="val 32179"/>
            </a:avLst>
          </a:prstGeom>
          <a:gradFill rotWithShape="1">
            <a:gsLst>
              <a:gs pos="0">
                <a:srgbClr val="556775"/>
              </a:gs>
              <a:gs pos="50000">
                <a:srgbClr val="7A94A8"/>
              </a:gs>
              <a:gs pos="100000">
                <a:srgbClr val="556775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ja-JP" altLang="en-US" sz="1600">
              <a:solidFill>
                <a:srgbClr val="000000"/>
              </a:solidFill>
              <a:latin typeface="Helvetica 55 Roman" charset="-128"/>
            </a:endParaRPr>
          </a:p>
        </p:txBody>
      </p:sp>
      <p:cxnSp>
        <p:nvCxnSpPr>
          <p:cNvPr id="46" name="直線矢印コネクタ 45"/>
          <p:cNvCxnSpPr/>
          <p:nvPr/>
        </p:nvCxnSpPr>
        <p:spPr>
          <a:xfrm flipV="1">
            <a:off x="6705600" y="1477008"/>
            <a:ext cx="704850" cy="46992"/>
          </a:xfrm>
          <a:prstGeom prst="straightConnector1">
            <a:avLst/>
          </a:prstGeom>
          <a:ln w="762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itle 21"/>
          <p:cNvSpPr txBox="1">
            <a:spLocks/>
          </p:cNvSpPr>
          <p:nvPr/>
        </p:nvSpPr>
        <p:spPr>
          <a:xfrm>
            <a:off x="73548" y="299046"/>
            <a:ext cx="8153400" cy="4587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kumimoji="0" lang="ja-JP" altLang="en-US" sz="3200" kern="0" dirty="0" smtClean="0"/>
              <a:t>売上実績</a:t>
            </a:r>
            <a:r>
              <a:rPr kumimoji="0" lang="en-US" sz="3200" kern="0" dirty="0" smtClean="0"/>
              <a:t> – </a:t>
            </a:r>
            <a:r>
              <a:rPr kumimoji="0" lang="ja-JP" altLang="en-US" sz="3200" kern="0" dirty="0" smtClean="0"/>
              <a:t>過去</a:t>
            </a:r>
            <a:r>
              <a:rPr kumimoji="0" lang="en-US" sz="3200" kern="0" dirty="0" smtClean="0"/>
              <a:t>9</a:t>
            </a:r>
            <a:r>
              <a:rPr kumimoji="0" lang="ja-JP" altLang="en-US" sz="3200" kern="0" dirty="0" smtClean="0"/>
              <a:t>年間</a:t>
            </a:r>
            <a:endParaRPr kumimoji="0" lang="en-US" sz="3200" kern="0" dirty="0" smtClean="0"/>
          </a:p>
        </p:txBody>
      </p:sp>
    </p:spTree>
    <p:extLst>
      <p:ext uri="{BB962C8B-B14F-4D97-AF65-F5344CB8AC3E}">
        <p14:creationId xmlns:p14="http://schemas.microsoft.com/office/powerpoint/2010/main" val="7245940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AutoShape 16"/>
          <p:cNvSpPr>
            <a:spLocks noChangeArrowheads="1"/>
          </p:cNvSpPr>
          <p:nvPr/>
        </p:nvSpPr>
        <p:spPr bwMode="auto">
          <a:xfrm>
            <a:off x="2844800" y="3581400"/>
            <a:ext cx="495300" cy="1285875"/>
          </a:xfrm>
          <a:prstGeom prst="can">
            <a:avLst>
              <a:gd name="adj" fmla="val 34820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63" name="AutoShape 17"/>
          <p:cNvSpPr>
            <a:spLocks noChangeArrowheads="1"/>
          </p:cNvSpPr>
          <p:nvPr/>
        </p:nvSpPr>
        <p:spPr bwMode="auto">
          <a:xfrm>
            <a:off x="4432300" y="3581400"/>
            <a:ext cx="495300" cy="838200"/>
          </a:xfrm>
          <a:prstGeom prst="can">
            <a:avLst>
              <a:gd name="adj" fmla="val 32373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64" name="AutoShape 18"/>
          <p:cNvSpPr>
            <a:spLocks noChangeArrowheads="1"/>
          </p:cNvSpPr>
          <p:nvPr/>
        </p:nvSpPr>
        <p:spPr bwMode="auto">
          <a:xfrm>
            <a:off x="6019800" y="3581400"/>
            <a:ext cx="495300" cy="762000"/>
          </a:xfrm>
          <a:prstGeom prst="can">
            <a:avLst>
              <a:gd name="adj" fmla="val 31731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9F5C3A-C9A6-4A8B-8F02-C91C200E41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z="1200" smtClean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53200"/>
            <a:ext cx="2971800" cy="304800"/>
          </a:xfrm>
        </p:spPr>
        <p:txBody>
          <a:bodyPr/>
          <a:lstStyle>
            <a:lvl1pPr>
              <a:defRPr sz="1050" b="1"/>
            </a:lvl1pPr>
          </a:lstStyle>
          <a:p>
            <a:pPr>
              <a:defRPr/>
            </a:pPr>
            <a:r>
              <a:rPr lang="en-US" dirty="0"/>
              <a:t>Linear Technology Company Confidential</a:t>
            </a:r>
          </a:p>
        </p:txBody>
      </p:sp>
      <p:sp>
        <p:nvSpPr>
          <p:cNvPr id="168967" name="TextBox 3"/>
          <p:cNvSpPr txBox="1">
            <a:spLocks noChangeArrowheads="1"/>
          </p:cNvSpPr>
          <p:nvPr/>
        </p:nvSpPr>
        <p:spPr bwMode="auto">
          <a:xfrm>
            <a:off x="151899" y="329625"/>
            <a:ext cx="45255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3200" b="1" dirty="0" smtClean="0">
                <a:solidFill>
                  <a:srgbClr val="000000"/>
                </a:solidFill>
                <a:latin typeface="Calibri" pitchFamily="34" charset="0"/>
              </a:rPr>
              <a:t>地域別の売上シェア </a:t>
            </a:r>
            <a:r>
              <a:rPr lang="en-US" altLang="ja-JP" sz="1600" b="1" dirty="0" smtClean="0">
                <a:solidFill>
                  <a:srgbClr val="000000"/>
                </a:solidFill>
              </a:rPr>
              <a:t>=FY13=</a:t>
            </a:r>
            <a:endParaRPr lang="en-US" sz="3200" b="1" dirty="0">
              <a:solidFill>
                <a:srgbClr val="00000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52675" y="1066800"/>
            <a:ext cx="1476375" cy="4752975"/>
            <a:chOff x="1482" y="672"/>
            <a:chExt cx="930" cy="2994"/>
          </a:xfrm>
        </p:grpSpPr>
        <p:sp>
          <p:nvSpPr>
            <p:cNvPr id="169002" name="Rectangle 4"/>
            <p:cNvSpPr>
              <a:spLocks noChangeArrowheads="1"/>
            </p:cNvSpPr>
            <p:nvPr/>
          </p:nvSpPr>
          <p:spPr bwMode="auto">
            <a:xfrm>
              <a:off x="1482" y="1098"/>
              <a:ext cx="930" cy="256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003" name="Text Box 5"/>
            <p:cNvSpPr txBox="1">
              <a:spLocks noChangeArrowheads="1"/>
            </p:cNvSpPr>
            <p:nvPr/>
          </p:nvSpPr>
          <p:spPr bwMode="auto">
            <a:xfrm>
              <a:off x="1632" y="672"/>
              <a:ext cx="671" cy="446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rgbClr val="000000"/>
                  </a:solidFill>
                  <a:latin typeface="Calibri" pitchFamily="34" charset="0"/>
                </a:rPr>
                <a:t>North</a:t>
              </a:r>
              <a:br>
                <a:rPr lang="en-US" sz="2000" b="1">
                  <a:solidFill>
                    <a:srgbClr val="000000"/>
                  </a:solidFill>
                  <a:latin typeface="Calibri" pitchFamily="34" charset="0"/>
                </a:rPr>
              </a:br>
              <a:r>
                <a:rPr lang="en-US" sz="2000" b="1">
                  <a:solidFill>
                    <a:srgbClr val="000000"/>
                  </a:solidFill>
                  <a:latin typeface="Calibri" pitchFamily="34" charset="0"/>
                </a:rPr>
                <a:t>America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940175" y="1295400"/>
            <a:ext cx="1476375" cy="4524375"/>
            <a:chOff x="2482" y="816"/>
            <a:chExt cx="930" cy="2850"/>
          </a:xfrm>
        </p:grpSpPr>
        <p:sp>
          <p:nvSpPr>
            <p:cNvPr id="169000" name="Rectangle 7"/>
            <p:cNvSpPr>
              <a:spLocks noChangeArrowheads="1"/>
            </p:cNvSpPr>
            <p:nvPr/>
          </p:nvSpPr>
          <p:spPr bwMode="auto">
            <a:xfrm>
              <a:off x="2482" y="1098"/>
              <a:ext cx="930" cy="256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001" name="Text Box 8"/>
            <p:cNvSpPr txBox="1">
              <a:spLocks noChangeArrowheads="1"/>
            </p:cNvSpPr>
            <p:nvPr/>
          </p:nvSpPr>
          <p:spPr bwMode="auto">
            <a:xfrm>
              <a:off x="2592" y="816"/>
              <a:ext cx="687" cy="291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latin typeface="Calibri" pitchFamily="34" charset="0"/>
                </a:rPr>
                <a:t>Europe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5527675" y="1295400"/>
            <a:ext cx="1476375" cy="4524375"/>
            <a:chOff x="3482" y="816"/>
            <a:chExt cx="930" cy="2850"/>
          </a:xfrm>
        </p:grpSpPr>
        <p:sp>
          <p:nvSpPr>
            <p:cNvPr id="168998" name="Rectangle 10"/>
            <p:cNvSpPr>
              <a:spLocks noChangeArrowheads="1"/>
            </p:cNvSpPr>
            <p:nvPr/>
          </p:nvSpPr>
          <p:spPr bwMode="auto">
            <a:xfrm>
              <a:off x="3482" y="1098"/>
              <a:ext cx="930" cy="256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999" name="Text Box 11"/>
            <p:cNvSpPr txBox="1">
              <a:spLocks noChangeArrowheads="1"/>
            </p:cNvSpPr>
            <p:nvPr/>
          </p:nvSpPr>
          <p:spPr bwMode="auto">
            <a:xfrm>
              <a:off x="3648" y="816"/>
              <a:ext cx="581" cy="291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latin typeface="Calibri" pitchFamily="34" charset="0"/>
                </a:rPr>
                <a:t>Japan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7115175" y="1295400"/>
            <a:ext cx="1476375" cy="4524375"/>
            <a:chOff x="4482" y="816"/>
            <a:chExt cx="930" cy="2850"/>
          </a:xfrm>
        </p:grpSpPr>
        <p:sp>
          <p:nvSpPr>
            <p:cNvPr id="168996" name="Rectangle 13"/>
            <p:cNvSpPr>
              <a:spLocks noChangeArrowheads="1"/>
            </p:cNvSpPr>
            <p:nvPr/>
          </p:nvSpPr>
          <p:spPr bwMode="auto">
            <a:xfrm>
              <a:off x="4482" y="1098"/>
              <a:ext cx="930" cy="256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997" name="Text Box 14"/>
            <p:cNvSpPr txBox="1">
              <a:spLocks noChangeArrowheads="1"/>
            </p:cNvSpPr>
            <p:nvPr/>
          </p:nvSpPr>
          <p:spPr bwMode="auto">
            <a:xfrm>
              <a:off x="4704" y="816"/>
              <a:ext cx="455" cy="291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latin typeface="Calibri" pitchFamily="34" charset="0"/>
                </a:rPr>
                <a:t>Asia</a:t>
              </a:r>
            </a:p>
          </p:txBody>
        </p:sp>
      </p:grpSp>
      <p:sp>
        <p:nvSpPr>
          <p:cNvPr id="168972" name="Text Box 15"/>
          <p:cNvSpPr txBox="1">
            <a:spLocks noChangeArrowheads="1"/>
          </p:cNvSpPr>
          <p:nvPr/>
        </p:nvSpPr>
        <p:spPr bwMode="auto">
          <a:xfrm>
            <a:off x="609600" y="4038600"/>
            <a:ext cx="1447800" cy="830997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 smtClean="0">
                <a:solidFill>
                  <a:srgbClr val="00823B"/>
                </a:solidFill>
                <a:latin typeface="Calibri" pitchFamily="34" charset="0"/>
              </a:rPr>
              <a:t>出荷</a:t>
            </a:r>
            <a:endParaRPr lang="en-US" altLang="ja-JP" sz="2400" b="1" dirty="0" smtClean="0">
              <a:solidFill>
                <a:srgbClr val="00823B"/>
              </a:solidFill>
              <a:latin typeface="Calibri" pitchFamily="34" charset="0"/>
            </a:endParaRPr>
          </a:p>
          <a:p>
            <a:pPr algn="ctr"/>
            <a:r>
              <a:rPr lang="ja-JP" altLang="en-US" sz="2400" b="1" dirty="0" smtClean="0">
                <a:solidFill>
                  <a:srgbClr val="00823B"/>
                </a:solidFill>
                <a:latin typeface="Calibri" pitchFamily="34" charset="0"/>
              </a:rPr>
              <a:t>仕向地別</a:t>
            </a:r>
            <a:endParaRPr lang="en-US" sz="2400" b="1" dirty="0">
              <a:solidFill>
                <a:srgbClr val="00823B"/>
              </a:solidFill>
              <a:latin typeface="Calibri" pitchFamily="34" charset="0"/>
            </a:endParaRPr>
          </a:p>
        </p:txBody>
      </p:sp>
      <p:sp>
        <p:nvSpPr>
          <p:cNvPr id="168973" name="AutoShape 16"/>
          <p:cNvSpPr>
            <a:spLocks noChangeArrowheads="1"/>
          </p:cNvSpPr>
          <p:nvPr/>
        </p:nvSpPr>
        <p:spPr bwMode="auto">
          <a:xfrm>
            <a:off x="2843213" y="3581401"/>
            <a:ext cx="495300" cy="1208088"/>
          </a:xfrm>
          <a:prstGeom prst="can">
            <a:avLst>
              <a:gd name="adj" fmla="val 34820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74" name="AutoShape 17"/>
          <p:cNvSpPr>
            <a:spLocks noChangeArrowheads="1"/>
          </p:cNvSpPr>
          <p:nvPr/>
        </p:nvSpPr>
        <p:spPr bwMode="auto">
          <a:xfrm>
            <a:off x="4430713" y="3581399"/>
            <a:ext cx="495300" cy="919163"/>
          </a:xfrm>
          <a:prstGeom prst="can">
            <a:avLst>
              <a:gd name="adj" fmla="val 32373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75" name="AutoShape 18"/>
          <p:cNvSpPr>
            <a:spLocks noChangeArrowheads="1"/>
          </p:cNvSpPr>
          <p:nvPr/>
        </p:nvSpPr>
        <p:spPr bwMode="auto">
          <a:xfrm>
            <a:off x="6018213" y="3581400"/>
            <a:ext cx="495300" cy="685800"/>
          </a:xfrm>
          <a:prstGeom prst="can">
            <a:avLst>
              <a:gd name="adj" fmla="val 31731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76" name="AutoShape 19"/>
          <p:cNvSpPr>
            <a:spLocks noChangeArrowheads="1"/>
          </p:cNvSpPr>
          <p:nvPr/>
        </p:nvSpPr>
        <p:spPr bwMode="auto">
          <a:xfrm>
            <a:off x="7605713" y="3581400"/>
            <a:ext cx="495300" cy="1895475"/>
          </a:xfrm>
          <a:prstGeom prst="can">
            <a:avLst>
              <a:gd name="adj" fmla="val 36852"/>
            </a:avLst>
          </a:prstGeom>
          <a:solidFill>
            <a:srgbClr val="00823B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77" name="Rectangle 20"/>
          <p:cNvSpPr>
            <a:spLocks noChangeArrowheads="1"/>
          </p:cNvSpPr>
          <p:nvPr/>
        </p:nvSpPr>
        <p:spPr bwMode="auto">
          <a:xfrm>
            <a:off x="0" y="3429000"/>
            <a:ext cx="9144000" cy="361950"/>
          </a:xfrm>
          <a:prstGeom prst="rect">
            <a:avLst/>
          </a:prstGeom>
          <a:gradFill rotWithShape="1">
            <a:gsLst>
              <a:gs pos="0">
                <a:srgbClr val="A4B6C3"/>
              </a:gs>
              <a:gs pos="100000">
                <a:srgbClr val="95AAB9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78" name="Text Box 21"/>
          <p:cNvSpPr txBox="1">
            <a:spLocks noChangeArrowheads="1"/>
          </p:cNvSpPr>
          <p:nvPr/>
        </p:nvSpPr>
        <p:spPr bwMode="auto">
          <a:xfrm>
            <a:off x="457200" y="2133600"/>
            <a:ext cx="1763713" cy="830997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 smtClean="0">
                <a:solidFill>
                  <a:srgbClr val="A80000"/>
                </a:solidFill>
                <a:latin typeface="Calibri" pitchFamily="34" charset="0"/>
              </a:rPr>
              <a:t>顧客様</a:t>
            </a:r>
            <a:endParaRPr lang="en-US" altLang="ja-JP" sz="2400" b="1" dirty="0" smtClean="0">
              <a:solidFill>
                <a:srgbClr val="A80000"/>
              </a:solidFill>
              <a:latin typeface="Calibri" pitchFamily="34" charset="0"/>
            </a:endParaRPr>
          </a:p>
          <a:p>
            <a:pPr algn="ctr"/>
            <a:r>
              <a:rPr lang="ja-JP" altLang="en-US" sz="2400" b="1" dirty="0" smtClean="0">
                <a:solidFill>
                  <a:srgbClr val="A80000"/>
                </a:solidFill>
                <a:latin typeface="Calibri" pitchFamily="34" charset="0"/>
              </a:rPr>
              <a:t>設計拠点別</a:t>
            </a:r>
            <a:endParaRPr lang="en-US" sz="2400" b="1" dirty="0">
              <a:solidFill>
                <a:srgbClr val="A80000"/>
              </a:solidFill>
              <a:latin typeface="Calibri" pitchFamily="34" charset="0"/>
            </a:endParaRPr>
          </a:p>
        </p:txBody>
      </p:sp>
      <p:sp>
        <p:nvSpPr>
          <p:cNvPr id="168979" name="AutoShape 22"/>
          <p:cNvSpPr>
            <a:spLocks noChangeArrowheads="1"/>
          </p:cNvSpPr>
          <p:nvPr/>
        </p:nvSpPr>
        <p:spPr bwMode="auto">
          <a:xfrm>
            <a:off x="2840038" y="2027238"/>
            <a:ext cx="495300" cy="1644650"/>
          </a:xfrm>
          <a:prstGeom prst="can">
            <a:avLst>
              <a:gd name="adj" fmla="val 31545"/>
            </a:avLst>
          </a:prstGeom>
          <a:solidFill>
            <a:srgbClr val="A80000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80" name="AutoShape 23"/>
          <p:cNvSpPr>
            <a:spLocks noChangeArrowheads="1"/>
          </p:cNvSpPr>
          <p:nvPr/>
        </p:nvSpPr>
        <p:spPr bwMode="auto">
          <a:xfrm>
            <a:off x="4430713" y="2540001"/>
            <a:ext cx="495300" cy="1081088"/>
          </a:xfrm>
          <a:prstGeom prst="can">
            <a:avLst>
              <a:gd name="adj" fmla="val 31329"/>
            </a:avLst>
          </a:prstGeom>
          <a:solidFill>
            <a:srgbClr val="A80000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81" name="AutoShape 24"/>
          <p:cNvSpPr>
            <a:spLocks noChangeArrowheads="1"/>
          </p:cNvSpPr>
          <p:nvPr/>
        </p:nvSpPr>
        <p:spPr bwMode="auto">
          <a:xfrm>
            <a:off x="6018213" y="2778669"/>
            <a:ext cx="495300" cy="839245"/>
          </a:xfrm>
          <a:prstGeom prst="can">
            <a:avLst>
              <a:gd name="adj" fmla="val 25003"/>
            </a:avLst>
          </a:prstGeom>
          <a:solidFill>
            <a:srgbClr val="A80000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82" name="AutoShape 25"/>
          <p:cNvSpPr>
            <a:spLocks noChangeArrowheads="1"/>
          </p:cNvSpPr>
          <p:nvPr/>
        </p:nvSpPr>
        <p:spPr bwMode="auto">
          <a:xfrm>
            <a:off x="7593013" y="2883124"/>
            <a:ext cx="495300" cy="712564"/>
          </a:xfrm>
          <a:prstGeom prst="can">
            <a:avLst>
              <a:gd name="adj" fmla="val 23414"/>
            </a:avLst>
          </a:prstGeom>
          <a:solidFill>
            <a:srgbClr val="A80000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8983" name="Text Box 26"/>
          <p:cNvSpPr txBox="1">
            <a:spLocks noChangeArrowheads="1"/>
          </p:cNvSpPr>
          <p:nvPr/>
        </p:nvSpPr>
        <p:spPr bwMode="auto">
          <a:xfrm>
            <a:off x="2869956" y="1729404"/>
            <a:ext cx="542135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44%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8984" name="Text Box 27"/>
          <p:cNvSpPr txBox="1">
            <a:spLocks noChangeArrowheads="1"/>
          </p:cNvSpPr>
          <p:nvPr/>
        </p:nvSpPr>
        <p:spPr bwMode="auto">
          <a:xfrm>
            <a:off x="4442220" y="2255861"/>
            <a:ext cx="542135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25%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8985" name="Text Box 28"/>
          <p:cNvSpPr txBox="1">
            <a:spLocks noChangeArrowheads="1"/>
          </p:cNvSpPr>
          <p:nvPr/>
        </p:nvSpPr>
        <p:spPr bwMode="auto">
          <a:xfrm>
            <a:off x="6018213" y="2464737"/>
            <a:ext cx="542135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17%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8986" name="Text Box 29"/>
          <p:cNvSpPr txBox="1">
            <a:spLocks noChangeArrowheads="1"/>
          </p:cNvSpPr>
          <p:nvPr/>
        </p:nvSpPr>
        <p:spPr bwMode="auto">
          <a:xfrm>
            <a:off x="7543800" y="2569191"/>
            <a:ext cx="614363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14%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8987" name="Text Box 30"/>
          <p:cNvSpPr txBox="1">
            <a:spLocks noChangeArrowheads="1"/>
          </p:cNvSpPr>
          <p:nvPr/>
        </p:nvSpPr>
        <p:spPr bwMode="auto">
          <a:xfrm>
            <a:off x="2797965" y="4789489"/>
            <a:ext cx="542135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26%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8988" name="Text Box 31"/>
          <p:cNvSpPr txBox="1">
            <a:spLocks noChangeArrowheads="1"/>
          </p:cNvSpPr>
          <p:nvPr/>
        </p:nvSpPr>
        <p:spPr bwMode="auto">
          <a:xfrm>
            <a:off x="4343400" y="4479745"/>
            <a:ext cx="587375" cy="36988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itchFamily="34" charset="0"/>
              </a:rPr>
              <a:t>19%</a:t>
            </a:r>
          </a:p>
        </p:txBody>
      </p:sp>
      <p:sp>
        <p:nvSpPr>
          <p:cNvPr id="168989" name="Text Box 32"/>
          <p:cNvSpPr txBox="1">
            <a:spLocks noChangeArrowheads="1"/>
          </p:cNvSpPr>
          <p:nvPr/>
        </p:nvSpPr>
        <p:spPr bwMode="auto">
          <a:xfrm>
            <a:off x="6042420" y="4267200"/>
            <a:ext cx="542135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15%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8990" name="Text Box 33"/>
          <p:cNvSpPr txBox="1">
            <a:spLocks noChangeArrowheads="1"/>
          </p:cNvSpPr>
          <p:nvPr/>
        </p:nvSpPr>
        <p:spPr bwMode="auto">
          <a:xfrm>
            <a:off x="7573963" y="5410200"/>
            <a:ext cx="587375" cy="36988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Calibri" pitchFamily="34" charset="0"/>
              </a:rPr>
              <a:t>40%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5694363" y="2266950"/>
            <a:ext cx="1243012" cy="2792413"/>
          </a:xfrm>
          <a:prstGeom prst="rect">
            <a:avLst/>
          </a:prstGeom>
          <a:noFill/>
          <a:ln w="571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lang="ja-JP" altLang="en-US" sz="1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50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649538" y="1968500"/>
            <a:ext cx="3516312" cy="3492500"/>
            <a:chOff x="1717" y="1486"/>
            <a:chExt cx="2215" cy="2200"/>
          </a:xfrm>
        </p:grpSpPr>
        <p:sp>
          <p:nvSpPr>
            <p:cNvPr id="38936" name="Freeform 3"/>
            <p:cNvSpPr>
              <a:spLocks/>
            </p:cNvSpPr>
            <p:nvPr/>
          </p:nvSpPr>
          <p:spPr bwMode="auto">
            <a:xfrm>
              <a:off x="2825" y="1486"/>
              <a:ext cx="69" cy="1100"/>
            </a:xfrm>
            <a:custGeom>
              <a:avLst/>
              <a:gdLst>
                <a:gd name="T0" fmla="*/ 2147483647 w 11"/>
                <a:gd name="T1" fmla="*/ 2147483647 h 175"/>
                <a:gd name="T2" fmla="*/ 0 w 11"/>
                <a:gd name="T3" fmla="*/ 2147483647 h 175"/>
                <a:gd name="T4" fmla="*/ 0 w 11"/>
                <a:gd name="T5" fmla="*/ 2147483647 h 175"/>
                <a:gd name="T6" fmla="*/ 0 w 11"/>
                <a:gd name="T7" fmla="*/ 2147483647 h 175"/>
                <a:gd name="T8" fmla="*/ 2147483647 w 11"/>
                <a:gd name="T9" fmla="*/ 2147483647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75"/>
                <a:gd name="T17" fmla="*/ 11 w 11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75">
                  <a:moveTo>
                    <a:pt x="11" y="1"/>
                  </a:moveTo>
                  <a:cubicBezTo>
                    <a:pt x="8" y="1"/>
                    <a:pt x="4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175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96002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endParaRPr kumimoji="0" lang="ja-JP" altLang="en-US" sz="1600">
                <a:solidFill>
                  <a:srgbClr val="FFFFFF"/>
                </a:solidFill>
                <a:latin typeface="Helvetica 55 Roman" charset="0"/>
                <a:ea typeface="+mn-ea"/>
              </a:endParaRPr>
            </a:p>
          </p:txBody>
        </p:sp>
        <p:sp>
          <p:nvSpPr>
            <p:cNvPr id="38937" name="Freeform 4"/>
            <p:cNvSpPr>
              <a:spLocks/>
            </p:cNvSpPr>
            <p:nvPr/>
          </p:nvSpPr>
          <p:spPr bwMode="auto">
            <a:xfrm>
              <a:off x="1976" y="1492"/>
              <a:ext cx="1956" cy="2194"/>
            </a:xfrm>
            <a:custGeom>
              <a:avLst/>
              <a:gdLst>
                <a:gd name="T0" fmla="*/ 0 w 309"/>
                <a:gd name="T1" fmla="*/ 2147483647 h 349"/>
                <a:gd name="T2" fmla="*/ 2147483647 w 309"/>
                <a:gd name="T3" fmla="*/ 2147483647 h 349"/>
                <a:gd name="T4" fmla="*/ 2147483647 w 309"/>
                <a:gd name="T5" fmla="*/ 2147483647 h 349"/>
                <a:gd name="T6" fmla="*/ 2147483647 w 309"/>
                <a:gd name="T7" fmla="*/ 0 h 349"/>
                <a:gd name="T8" fmla="*/ 2147483647 w 309"/>
                <a:gd name="T9" fmla="*/ 2147483647 h 349"/>
                <a:gd name="T10" fmla="*/ 0 w 309"/>
                <a:gd name="T11" fmla="*/ 2147483647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9"/>
                <a:gd name="T19" fmla="*/ 0 h 349"/>
                <a:gd name="T20" fmla="*/ 309 w 309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9" h="349">
                  <a:moveTo>
                    <a:pt x="0" y="286"/>
                  </a:moveTo>
                  <a:cubicBezTo>
                    <a:pt x="33" y="326"/>
                    <a:pt x="82" y="348"/>
                    <a:pt x="134" y="348"/>
                  </a:cubicBezTo>
                  <a:cubicBezTo>
                    <a:pt x="230" y="349"/>
                    <a:pt x="309" y="270"/>
                    <a:pt x="309" y="174"/>
                  </a:cubicBezTo>
                  <a:cubicBezTo>
                    <a:pt x="309" y="82"/>
                    <a:pt x="237" y="6"/>
                    <a:pt x="145" y="0"/>
                  </a:cubicBezTo>
                  <a:lnTo>
                    <a:pt x="134" y="174"/>
                  </a:lnTo>
                  <a:lnTo>
                    <a:pt x="0" y="286"/>
                  </a:lnTo>
                  <a:close/>
                </a:path>
              </a:pathLst>
            </a:custGeom>
            <a:solidFill>
              <a:srgbClr val="7A94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endParaRPr kumimoji="0" lang="ja-JP" altLang="en-US" sz="1600">
                <a:solidFill>
                  <a:srgbClr val="FFFFFF"/>
                </a:solidFill>
                <a:latin typeface="Helvetica 55 Roman" charset="0"/>
                <a:ea typeface="+mn-ea"/>
              </a:endParaRPr>
            </a:p>
          </p:txBody>
        </p:sp>
        <p:sp>
          <p:nvSpPr>
            <p:cNvPr id="38938" name="Freeform 5"/>
            <p:cNvSpPr>
              <a:spLocks/>
            </p:cNvSpPr>
            <p:nvPr/>
          </p:nvSpPr>
          <p:spPr bwMode="auto">
            <a:xfrm>
              <a:off x="1717" y="2051"/>
              <a:ext cx="1108" cy="1239"/>
            </a:xfrm>
            <a:custGeom>
              <a:avLst/>
              <a:gdLst>
                <a:gd name="T0" fmla="*/ 2147483647 w 175"/>
                <a:gd name="T1" fmla="*/ 0 h 197"/>
                <a:gd name="T2" fmla="*/ 2147483647 w 175"/>
                <a:gd name="T3" fmla="*/ 2147483647 h 197"/>
                <a:gd name="T4" fmla="*/ 2147483647 w 175"/>
                <a:gd name="T5" fmla="*/ 2147483647 h 197"/>
                <a:gd name="T6" fmla="*/ 2147483647 w 175"/>
                <a:gd name="T7" fmla="*/ 2147483647 h 197"/>
                <a:gd name="T8" fmla="*/ 2147483647 w 175"/>
                <a:gd name="T9" fmla="*/ 0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197"/>
                <a:gd name="T17" fmla="*/ 175 w 175"/>
                <a:gd name="T18" fmla="*/ 197 h 1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197">
                  <a:moveTo>
                    <a:pt x="22" y="0"/>
                  </a:moveTo>
                  <a:cubicBezTo>
                    <a:pt x="8" y="26"/>
                    <a:pt x="1" y="55"/>
                    <a:pt x="1" y="85"/>
                  </a:cubicBezTo>
                  <a:cubicBezTo>
                    <a:pt x="0" y="126"/>
                    <a:pt x="15" y="165"/>
                    <a:pt x="41" y="197"/>
                  </a:cubicBezTo>
                  <a:lnTo>
                    <a:pt x="175" y="8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748D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endParaRPr kumimoji="0" lang="ja-JP" altLang="en-US" sz="1600">
                <a:solidFill>
                  <a:srgbClr val="FFFFFF"/>
                </a:solidFill>
                <a:latin typeface="Helvetica 55 Roman" charset="0"/>
                <a:ea typeface="+mn-ea"/>
              </a:endParaRPr>
            </a:p>
          </p:txBody>
        </p:sp>
        <p:sp>
          <p:nvSpPr>
            <p:cNvPr id="38939" name="Freeform 6"/>
            <p:cNvSpPr>
              <a:spLocks/>
            </p:cNvSpPr>
            <p:nvPr/>
          </p:nvSpPr>
          <p:spPr bwMode="auto">
            <a:xfrm>
              <a:off x="1856" y="1492"/>
              <a:ext cx="969" cy="1094"/>
            </a:xfrm>
            <a:custGeom>
              <a:avLst/>
              <a:gdLst>
                <a:gd name="T0" fmla="*/ 2147483647 w 153"/>
                <a:gd name="T1" fmla="*/ 0 h 174"/>
                <a:gd name="T2" fmla="*/ 0 w 153"/>
                <a:gd name="T3" fmla="*/ 2147483647 h 174"/>
                <a:gd name="T4" fmla="*/ 2147483647 w 153"/>
                <a:gd name="T5" fmla="*/ 2147483647 h 174"/>
                <a:gd name="T6" fmla="*/ 2147483647 w 153"/>
                <a:gd name="T7" fmla="*/ 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3"/>
                <a:gd name="T13" fmla="*/ 0 h 174"/>
                <a:gd name="T14" fmla="*/ 153 w 153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3" h="174">
                  <a:moveTo>
                    <a:pt x="153" y="0"/>
                  </a:moveTo>
                  <a:cubicBezTo>
                    <a:pt x="89" y="0"/>
                    <a:pt x="31" y="34"/>
                    <a:pt x="0" y="89"/>
                  </a:cubicBezTo>
                  <a:lnTo>
                    <a:pt x="153" y="17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C3822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endParaRPr kumimoji="0" lang="ja-JP" altLang="en-US" sz="1600">
                <a:solidFill>
                  <a:srgbClr val="FFFFFF"/>
                </a:solidFill>
                <a:latin typeface="Helvetica 55 Roman" charset="0"/>
                <a:ea typeface="+mn-ea"/>
              </a:endParaRPr>
            </a:p>
          </p:txBody>
        </p:sp>
      </p:grpSp>
      <p:sp>
        <p:nvSpPr>
          <p:cNvPr id="7680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3200" dirty="0" smtClean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</a:rPr>
              <a:t>幅広い</a:t>
            </a:r>
            <a:r>
              <a:rPr lang="ja-JP" altLang="en-US" sz="3600" dirty="0" smtClean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</a:rPr>
              <a:t>ラインナップ</a:t>
            </a:r>
            <a:endParaRPr lang="en-US" altLang="ja-JP" sz="3600" dirty="0" smtClean="0">
              <a:solidFill>
                <a:srgbClr val="000000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38916" name="Text Box 8"/>
          <p:cNvSpPr txBox="1">
            <a:spLocks noChangeArrowheads="1"/>
          </p:cNvSpPr>
          <p:nvPr/>
        </p:nvSpPr>
        <p:spPr bwMode="auto">
          <a:xfrm>
            <a:off x="4160838" y="3992563"/>
            <a:ext cx="204470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電源マネージメント</a:t>
            </a:r>
          </a:p>
        </p:txBody>
      </p:sp>
      <p:sp>
        <p:nvSpPr>
          <p:cNvPr id="38917" name="Text Box 9"/>
          <p:cNvSpPr txBox="1">
            <a:spLocks noChangeArrowheads="1"/>
          </p:cNvSpPr>
          <p:nvPr/>
        </p:nvSpPr>
        <p:spPr bwMode="auto">
          <a:xfrm>
            <a:off x="2676525" y="3479800"/>
            <a:ext cx="1217613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ミックスド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シグナル</a:t>
            </a:r>
          </a:p>
        </p:txBody>
      </p:sp>
      <p:sp>
        <p:nvSpPr>
          <p:cNvPr id="38918" name="Text Box 10"/>
          <p:cNvSpPr txBox="1">
            <a:spLocks noChangeArrowheads="1"/>
          </p:cNvSpPr>
          <p:nvPr/>
        </p:nvSpPr>
        <p:spPr bwMode="auto">
          <a:xfrm>
            <a:off x="2732088" y="2379663"/>
            <a:ext cx="1800225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1400" b="1" dirty="0">
                <a:solidFill>
                  <a:srgbClr val="000000"/>
                </a:solidFill>
                <a:latin typeface="Helvetica 55 Roman" charset="0"/>
                <a:ea typeface="+mn-ea"/>
              </a:rPr>
              <a:t>シグナル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1400" b="1" dirty="0">
                <a:solidFill>
                  <a:srgbClr val="000000"/>
                </a:solidFill>
                <a:latin typeface="Helvetica 55 Roman" charset="0"/>
                <a:ea typeface="+mn-ea"/>
              </a:rPr>
              <a:t>コンディショニング</a:t>
            </a:r>
          </a:p>
        </p:txBody>
      </p:sp>
      <p:sp>
        <p:nvSpPr>
          <p:cNvPr id="38919" name="Text Box 11"/>
          <p:cNvSpPr txBox="1">
            <a:spLocks noChangeArrowheads="1"/>
          </p:cNvSpPr>
          <p:nvPr/>
        </p:nvSpPr>
        <p:spPr bwMode="auto">
          <a:xfrm>
            <a:off x="4267200" y="1525588"/>
            <a:ext cx="4572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en-US" altLang="ja-JP" sz="1600" b="1" dirty="0">
                <a:solidFill>
                  <a:srgbClr val="FFFFFF"/>
                </a:solidFill>
                <a:latin typeface="Helvetica 55 Roman" charset="0"/>
                <a:ea typeface="+mn-ea"/>
              </a:rPr>
              <a:t>RF</a:t>
            </a:r>
          </a:p>
        </p:txBody>
      </p:sp>
      <p:sp>
        <p:nvSpPr>
          <p:cNvPr id="38920" name="Rectangle 12"/>
          <p:cNvSpPr>
            <a:spLocks noChangeArrowheads="1"/>
          </p:cNvSpPr>
          <p:nvPr/>
        </p:nvSpPr>
        <p:spPr bwMode="auto">
          <a:xfrm>
            <a:off x="6838950" y="3867150"/>
            <a:ext cx="1819275" cy="1943100"/>
          </a:xfrm>
          <a:prstGeom prst="rect">
            <a:avLst/>
          </a:prstGeom>
          <a:solidFill>
            <a:schemeClr val="accent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21" name="Freeform 13"/>
          <p:cNvSpPr>
            <a:spLocks/>
          </p:cNvSpPr>
          <p:nvPr/>
        </p:nvSpPr>
        <p:spPr bwMode="auto">
          <a:xfrm flipH="1">
            <a:off x="5360988" y="4800600"/>
            <a:ext cx="1555750" cy="42863"/>
          </a:xfrm>
          <a:custGeom>
            <a:avLst/>
            <a:gdLst>
              <a:gd name="T0" fmla="*/ 0 w 1326"/>
              <a:gd name="T1" fmla="*/ 0 h 264"/>
              <a:gd name="T2" fmla="*/ 2147483647 w 1326"/>
              <a:gd name="T3" fmla="*/ 0 h 264"/>
              <a:gd name="T4" fmla="*/ 2147483647 w 1326"/>
              <a:gd name="T5" fmla="*/ 2147483647 h 264"/>
              <a:gd name="T6" fmla="*/ 0 60000 65536"/>
              <a:gd name="T7" fmla="*/ 0 60000 65536"/>
              <a:gd name="T8" fmla="*/ 0 60000 65536"/>
              <a:gd name="T9" fmla="*/ 0 w 1326"/>
              <a:gd name="T10" fmla="*/ 0 h 264"/>
              <a:gd name="T11" fmla="*/ 1326 w 1326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26" h="264">
                <a:moveTo>
                  <a:pt x="0" y="0"/>
                </a:moveTo>
                <a:lnTo>
                  <a:pt x="1326" y="0"/>
                </a:lnTo>
                <a:lnTo>
                  <a:pt x="1326" y="264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22" name="Text Box 14"/>
          <p:cNvSpPr txBox="1">
            <a:spLocks noChangeArrowheads="1"/>
          </p:cNvSpPr>
          <p:nvPr/>
        </p:nvSpPr>
        <p:spPr bwMode="auto">
          <a:xfrm>
            <a:off x="6726238" y="3992563"/>
            <a:ext cx="2032000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スイッチングレギュレータ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リニアレギュレータ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バッテリーマネージメント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電源マイクロモジュール</a:t>
            </a:r>
            <a:endParaRPr kumimoji="0" lang="ja-JP" altLang="en-US" sz="1200" dirty="0">
              <a:solidFill>
                <a:srgbClr val="000000"/>
              </a:solidFill>
              <a:latin typeface="Helvetica 55 Roman" charset="0"/>
              <a:ea typeface="+mn-ea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en-US" altLang="ja-JP" sz="1200" dirty="0">
                <a:solidFill>
                  <a:srgbClr val="000000"/>
                </a:solidFill>
                <a:latin typeface="Helvetica 55 Roman" charset="0"/>
                <a:ea typeface="+mn-ea"/>
                <a:cs typeface="Times New Roman" pitchFamily="18" charset="0"/>
              </a:rPr>
              <a:t>LED</a:t>
            </a: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  <a:cs typeface="Times New Roman" pitchFamily="18" charset="0"/>
              </a:rPr>
              <a:t>ドライバ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  <a:cs typeface="Times New Roman" pitchFamily="18" charset="0"/>
              </a:rPr>
              <a:t>電源制御</a:t>
            </a:r>
          </a:p>
        </p:txBody>
      </p:sp>
      <p:sp>
        <p:nvSpPr>
          <p:cNvPr id="38923" name="Rectangle 15"/>
          <p:cNvSpPr>
            <a:spLocks noChangeArrowheads="1"/>
          </p:cNvSpPr>
          <p:nvPr/>
        </p:nvSpPr>
        <p:spPr bwMode="auto">
          <a:xfrm>
            <a:off x="157163" y="3867150"/>
            <a:ext cx="2097087" cy="1862138"/>
          </a:xfrm>
          <a:prstGeom prst="rect">
            <a:avLst/>
          </a:prstGeom>
          <a:solidFill>
            <a:schemeClr val="folHlink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24" name="Freeform 16"/>
          <p:cNvSpPr>
            <a:spLocks/>
          </p:cNvSpPr>
          <p:nvPr/>
        </p:nvSpPr>
        <p:spPr bwMode="auto">
          <a:xfrm flipV="1">
            <a:off x="2139950" y="4516438"/>
            <a:ext cx="1022350" cy="42862"/>
          </a:xfrm>
          <a:custGeom>
            <a:avLst/>
            <a:gdLst>
              <a:gd name="T0" fmla="*/ 0 w 1326"/>
              <a:gd name="T1" fmla="*/ 0 h 264"/>
              <a:gd name="T2" fmla="*/ 2147483647 w 1326"/>
              <a:gd name="T3" fmla="*/ 0 h 264"/>
              <a:gd name="T4" fmla="*/ 2147483647 w 1326"/>
              <a:gd name="T5" fmla="*/ 2147483647 h 264"/>
              <a:gd name="T6" fmla="*/ 0 60000 65536"/>
              <a:gd name="T7" fmla="*/ 0 60000 65536"/>
              <a:gd name="T8" fmla="*/ 0 60000 65536"/>
              <a:gd name="T9" fmla="*/ 0 w 1326"/>
              <a:gd name="T10" fmla="*/ 0 h 264"/>
              <a:gd name="T11" fmla="*/ 1326 w 1326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26" h="264">
                <a:moveTo>
                  <a:pt x="0" y="0"/>
                </a:moveTo>
                <a:lnTo>
                  <a:pt x="1326" y="0"/>
                </a:lnTo>
                <a:lnTo>
                  <a:pt x="1326" y="264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25" name="Text Box 17"/>
          <p:cNvSpPr txBox="1">
            <a:spLocks noChangeArrowheads="1"/>
          </p:cNvSpPr>
          <p:nvPr/>
        </p:nvSpPr>
        <p:spPr bwMode="auto">
          <a:xfrm>
            <a:off x="254000" y="3998913"/>
            <a:ext cx="1916113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データコンバータ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ホットスワップ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en-US" altLang="ja-JP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POE</a:t>
            </a: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　パワーオーバーイーサネット</a:t>
            </a:r>
            <a:r>
              <a:rPr kumimoji="0" lang="en-US" altLang="ja-JP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(</a:t>
            </a: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イーサネットによる電源供給）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インターフェイス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電源システム監視と制御</a:t>
            </a:r>
            <a:endParaRPr kumimoji="0" lang="ja-JP" altLang="en-US" sz="1200" dirty="0">
              <a:solidFill>
                <a:srgbClr val="000000"/>
              </a:solidFill>
              <a:latin typeface="Helvetica 55 Roman" charset="0"/>
              <a:ea typeface="+mn-ea"/>
              <a:cs typeface="Times New Roman" pitchFamily="18" charset="0"/>
            </a:endParaRPr>
          </a:p>
        </p:txBody>
      </p:sp>
      <p:sp>
        <p:nvSpPr>
          <p:cNvPr id="38926" name="Rectangle 18"/>
          <p:cNvSpPr>
            <a:spLocks noChangeArrowheads="1"/>
          </p:cNvSpPr>
          <p:nvPr/>
        </p:nvSpPr>
        <p:spPr bwMode="auto">
          <a:xfrm>
            <a:off x="6688138" y="1457325"/>
            <a:ext cx="2379662" cy="2125663"/>
          </a:xfrm>
          <a:prstGeom prst="rect">
            <a:avLst/>
          </a:prstGeom>
          <a:solidFill>
            <a:schemeClr val="accent2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27" name="Line 19"/>
          <p:cNvSpPr>
            <a:spLocks noChangeShapeType="1"/>
          </p:cNvSpPr>
          <p:nvPr/>
        </p:nvSpPr>
        <p:spPr bwMode="auto">
          <a:xfrm>
            <a:off x="4465638" y="2009775"/>
            <a:ext cx="2365375" cy="3333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28" name="Text Box 20"/>
          <p:cNvSpPr txBox="1">
            <a:spLocks noChangeArrowheads="1"/>
          </p:cNvSpPr>
          <p:nvPr/>
        </p:nvSpPr>
        <p:spPr bwMode="auto">
          <a:xfrm>
            <a:off x="6834188" y="1565275"/>
            <a:ext cx="2233612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ミキサ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モジュレータ及びデモジュレータ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トランシーバ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en-US" altLang="ja-JP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RF</a:t>
            </a: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検出器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en-US" altLang="ja-JP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RF &amp; IF </a:t>
            </a: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アンプ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オプティカル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トランスミッタ</a:t>
            </a:r>
            <a:endParaRPr kumimoji="0" lang="ja-JP" altLang="en-US" sz="1200" dirty="0">
              <a:solidFill>
                <a:srgbClr val="000000"/>
              </a:solidFill>
              <a:latin typeface="Helvetica 55 Roman" charset="0"/>
              <a:ea typeface="+mn-ea"/>
              <a:cs typeface="Times New Roman" pitchFamily="18" charset="0"/>
            </a:endParaRPr>
          </a:p>
        </p:txBody>
      </p:sp>
      <p:sp>
        <p:nvSpPr>
          <p:cNvPr id="38929" name="Rectangle 21"/>
          <p:cNvSpPr>
            <a:spLocks noChangeArrowheads="1"/>
          </p:cNvSpPr>
          <p:nvPr/>
        </p:nvSpPr>
        <p:spPr bwMode="auto">
          <a:xfrm>
            <a:off x="228600" y="1447800"/>
            <a:ext cx="1819275" cy="1905000"/>
          </a:xfrm>
          <a:prstGeom prst="rect">
            <a:avLst/>
          </a:prstGeom>
          <a:solidFill>
            <a:srgbClr val="C38223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30" name="Freeform 22"/>
          <p:cNvSpPr>
            <a:spLocks/>
          </p:cNvSpPr>
          <p:nvPr/>
        </p:nvSpPr>
        <p:spPr bwMode="auto">
          <a:xfrm>
            <a:off x="1914525" y="2071688"/>
            <a:ext cx="2105025" cy="42862"/>
          </a:xfrm>
          <a:custGeom>
            <a:avLst/>
            <a:gdLst>
              <a:gd name="T0" fmla="*/ 0 w 1326"/>
              <a:gd name="T1" fmla="*/ 0 h 264"/>
              <a:gd name="T2" fmla="*/ 2147483647 w 1326"/>
              <a:gd name="T3" fmla="*/ 0 h 264"/>
              <a:gd name="T4" fmla="*/ 2147483647 w 1326"/>
              <a:gd name="T5" fmla="*/ 2147483647 h 264"/>
              <a:gd name="T6" fmla="*/ 0 60000 65536"/>
              <a:gd name="T7" fmla="*/ 0 60000 65536"/>
              <a:gd name="T8" fmla="*/ 0 60000 65536"/>
              <a:gd name="T9" fmla="*/ 0 w 1326"/>
              <a:gd name="T10" fmla="*/ 0 h 264"/>
              <a:gd name="T11" fmla="*/ 1326 w 1326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26" h="264">
                <a:moveTo>
                  <a:pt x="0" y="0"/>
                </a:moveTo>
                <a:lnTo>
                  <a:pt x="1326" y="0"/>
                </a:lnTo>
                <a:lnTo>
                  <a:pt x="1326" y="264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  <p:sp>
        <p:nvSpPr>
          <p:cNvPr id="38931" name="Text Box 23"/>
          <p:cNvSpPr txBox="1">
            <a:spLocks noChangeArrowheads="1"/>
          </p:cNvSpPr>
          <p:nvPr/>
        </p:nvSpPr>
        <p:spPr bwMode="auto">
          <a:xfrm>
            <a:off x="390525" y="1603375"/>
            <a:ext cx="13462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アンプ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コンパレータ</a:t>
            </a:r>
            <a:endParaRPr kumimoji="0" lang="en-US" altLang="ja-JP" sz="1200" dirty="0">
              <a:solidFill>
                <a:srgbClr val="000000"/>
              </a:solidFill>
              <a:latin typeface="Helvetica 55 Roman" charset="0"/>
              <a:ea typeface="+mn-ea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フィルタ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基準電圧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SzPct val="90000"/>
              <a:defRPr/>
            </a:pPr>
            <a:r>
              <a:rPr kumimoji="0" lang="ja-JP" altLang="en-US" sz="1200" dirty="0">
                <a:solidFill>
                  <a:srgbClr val="000000"/>
                </a:solidFill>
                <a:latin typeface="Helvetica 55 Roman" charset="0"/>
                <a:ea typeface="+mn-ea"/>
              </a:rPr>
              <a:t>シリコン発振器</a:t>
            </a:r>
            <a:endParaRPr kumimoji="0" lang="ja-JP" altLang="en-US" sz="1200" dirty="0">
              <a:solidFill>
                <a:srgbClr val="000000"/>
              </a:solidFill>
              <a:latin typeface="Helvetica 55 Roman" charset="0"/>
              <a:ea typeface="+mn-ea"/>
              <a:cs typeface="Times New Roman" pitchFamily="18" charset="0"/>
            </a:endParaRPr>
          </a:p>
        </p:txBody>
      </p:sp>
      <p:sp>
        <p:nvSpPr>
          <p:cNvPr id="984088" name="Text Box 24"/>
          <p:cNvSpPr txBox="1">
            <a:spLocks noChangeArrowheads="1"/>
          </p:cNvSpPr>
          <p:nvPr/>
        </p:nvSpPr>
        <p:spPr bwMode="auto">
          <a:xfrm>
            <a:off x="2452688" y="5892800"/>
            <a:ext cx="431641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3200" b="1" dirty="0">
                <a:solidFill>
                  <a:srgbClr val="000000"/>
                </a:solidFill>
                <a:latin typeface="Helvetica 55 Roman" charset="0"/>
                <a:ea typeface="+mn-ea"/>
              </a:rPr>
              <a:t>基本的に製造中止なし</a:t>
            </a:r>
          </a:p>
        </p:txBody>
      </p:sp>
      <p:sp>
        <p:nvSpPr>
          <p:cNvPr id="26" name="正方形/長方形 25"/>
          <p:cNvSpPr>
            <a:spLocks noChangeArrowheads="1"/>
          </p:cNvSpPr>
          <p:nvPr/>
        </p:nvSpPr>
        <p:spPr bwMode="auto">
          <a:xfrm>
            <a:off x="2452688" y="5810250"/>
            <a:ext cx="4316412" cy="762000"/>
          </a:xfrm>
          <a:prstGeom prst="rect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000000"/>
              </a:solidFill>
              <a:latin typeface="Helvetica 55 Roman" charset="0"/>
              <a:ea typeface="+mn-ea"/>
            </a:endParaRPr>
          </a:p>
        </p:txBody>
      </p:sp>
      <p:sp>
        <p:nvSpPr>
          <p:cNvPr id="38934" name="Slide Number Placeholder 4"/>
          <p:cNvSpPr txBox="1">
            <a:spLocks noGrp="1"/>
          </p:cNvSpPr>
          <p:nvPr/>
        </p:nvSpPr>
        <p:spPr bwMode="auto">
          <a:xfrm>
            <a:off x="7983538" y="6515100"/>
            <a:ext cx="8382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fld id="{50E5C50C-6571-4E97-BE1B-1766FB1BCFD3}" type="slidenum">
              <a:rPr kumimoji="0" lang="ja-JP" altLang="en-US" sz="1000" b="1">
                <a:solidFill>
                  <a:srgbClr val="000000"/>
                </a:solidFill>
                <a:latin typeface="Helvetica 55 Roman" charset="0"/>
                <a:ea typeface="+mn-ea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6</a:t>
            </a:fld>
            <a:endParaRPr kumimoji="0" lang="en-US" altLang="ja-JP" sz="1200" b="1">
              <a:solidFill>
                <a:srgbClr val="000000"/>
              </a:solidFill>
              <a:latin typeface="Helvetica 55 Roman" charset="0"/>
              <a:ea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8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88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グラフ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055882"/>
              </p:ext>
            </p:extLst>
          </p:nvPr>
        </p:nvGraphicFramePr>
        <p:xfrm>
          <a:off x="762000" y="1905000"/>
          <a:ext cx="7632341" cy="4481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69" name="Worksheet" r:id="rId4" imgW="6758682" imgH="4160337" progId="Excel.Sheet.8">
                  <p:embed/>
                </p:oleObj>
              </mc:Choice>
              <mc:Fallback>
                <p:oleObj name="Worksheet" r:id="rId4" imgW="6758682" imgH="4160337" progId="Excel.Sheet.8">
                  <p:embed/>
                  <p:pic>
                    <p:nvPicPr>
                      <p:cNvPr id="0" name="Picture 1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7632341" cy="4481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1" name="タイトル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810375" cy="723900"/>
          </a:xfrm>
        </p:spPr>
        <p:txBody>
          <a:bodyPr/>
          <a:lstStyle/>
          <a:p>
            <a:pPr eaLnBrk="1" hangingPunct="1"/>
            <a:r>
              <a:rPr kumimoji="1" lang="ja-JP" altLang="en-US" sz="3200" dirty="0" smtClean="0">
                <a:ea typeface="ＭＳ Ｐゴシック" pitchFamily="50" charset="-128"/>
              </a:rPr>
              <a:t>日本での売上構成 </a:t>
            </a:r>
            <a:r>
              <a:rPr kumimoji="1" lang="en-US" altLang="ja-JP" sz="1600" dirty="0" smtClean="0">
                <a:ea typeface="ＭＳ Ｐゴシック" pitchFamily="50" charset="-128"/>
              </a:rPr>
              <a:t>=FY13=</a:t>
            </a:r>
            <a:endParaRPr kumimoji="1" lang="ja-JP" altLang="en-US" sz="3600" dirty="0" smtClean="0">
              <a:ea typeface="ＭＳ Ｐゴシック" pitchFamily="50" charset="-128"/>
            </a:endParaRPr>
          </a:p>
        </p:txBody>
      </p:sp>
      <p:sp>
        <p:nvSpPr>
          <p:cNvPr id="58372" name="スライド番号プレースホルダー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BFC5E81-8305-4A5A-AB27-4B7A686D1B99}" type="slidenum">
              <a:rPr lang="en-US" altLang="ja-JP" smtClean="0"/>
              <a:pPr/>
              <a:t>7</a:t>
            </a:fld>
            <a:endParaRPr lang="en-US" altLang="ja-JP" sz="1200" smtClean="0"/>
          </a:p>
        </p:txBody>
      </p:sp>
      <p:sp>
        <p:nvSpPr>
          <p:cNvPr id="4" name="Oval 10"/>
          <p:cNvSpPr>
            <a:spLocks noChangeArrowheads="1"/>
          </p:cNvSpPr>
          <p:nvPr/>
        </p:nvSpPr>
        <p:spPr bwMode="auto">
          <a:xfrm rot="20700000">
            <a:off x="1649413" y="3802063"/>
            <a:ext cx="514350" cy="5143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 kern="0">
              <a:solidFill>
                <a:srgbClr val="FFFFFF"/>
              </a:solidFill>
              <a:latin typeface="Helvetica 55 Roman"/>
              <a:ea typeface="+mn-ea"/>
            </a:endParaRPr>
          </a:p>
        </p:txBody>
      </p:sp>
      <p:pic>
        <p:nvPicPr>
          <p:cNvPr id="58374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0899" y="4510061"/>
            <a:ext cx="1421175" cy="91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39" descr="C:\Users\hanchie\Desktop\Meiden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8108" y="3245281"/>
            <a:ext cx="5048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8300" y="1102016"/>
            <a:ext cx="1360488" cy="115887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</p:pic>
      <p:pic>
        <p:nvPicPr>
          <p:cNvPr id="58377" name="Picture 18" descr="Router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1800" y="2135187"/>
            <a:ext cx="736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8" name="Picture 1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6937" y="2133600"/>
            <a:ext cx="720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9" name="Picture 18" descr="digital_camera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0305" y="1291030"/>
            <a:ext cx="5143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80" name="Text Box 11"/>
          <p:cNvSpPr txBox="1">
            <a:spLocks noChangeArrowheads="1"/>
          </p:cNvSpPr>
          <p:nvPr/>
        </p:nvSpPr>
        <p:spPr bwMode="auto">
          <a:xfrm>
            <a:off x="5365618" y="3947887"/>
            <a:ext cx="651140" cy="4247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sz="2400" b="1" dirty="0" smtClean="0">
                <a:solidFill>
                  <a:srgbClr val="000000"/>
                </a:solidFill>
                <a:latin typeface="Helvetica 55 Roman" charset="-128"/>
              </a:rPr>
              <a:t>41%</a:t>
            </a:r>
            <a:endParaRPr kumimoji="0" lang="en-US" altLang="ja-JP" sz="16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4876800" y="3048000"/>
            <a:ext cx="1433513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ja-JP" altLang="en-US" sz="2400" b="1" kern="0" smtClean="0">
                <a:solidFill>
                  <a:srgbClr val="000000"/>
                </a:solidFill>
              </a:rPr>
              <a:t>産業計測</a:t>
            </a:r>
          </a:p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ja-JP" altLang="en-US" sz="2400" b="1" kern="0" smtClean="0">
                <a:solidFill>
                  <a:srgbClr val="000000"/>
                </a:solidFill>
              </a:rPr>
              <a:t>医療</a:t>
            </a:r>
          </a:p>
        </p:txBody>
      </p:sp>
      <p:sp>
        <p:nvSpPr>
          <p:cNvPr id="58382" name="Text Box 14"/>
          <p:cNvSpPr txBox="1">
            <a:spLocks noChangeArrowheads="1"/>
          </p:cNvSpPr>
          <p:nvPr/>
        </p:nvSpPr>
        <p:spPr bwMode="auto">
          <a:xfrm>
            <a:off x="3564735" y="4955469"/>
            <a:ext cx="651140" cy="4247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sz="2400" b="1" dirty="0" smtClean="0">
                <a:solidFill>
                  <a:srgbClr val="000000"/>
                </a:solidFill>
                <a:latin typeface="Helvetica 55 Roman" charset="-128"/>
              </a:rPr>
              <a:t>41%</a:t>
            </a:r>
            <a:endParaRPr kumimoji="0" lang="en-US" altLang="ja-JP" sz="24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2847376" y="4505202"/>
            <a:ext cx="1466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ja-JP" altLang="en-US" sz="2400" b="1" kern="0" dirty="0" smtClean="0">
                <a:solidFill>
                  <a:srgbClr val="000000"/>
                </a:solidFill>
              </a:rPr>
              <a:t>車載</a:t>
            </a:r>
          </a:p>
        </p:txBody>
      </p:sp>
      <p:sp>
        <p:nvSpPr>
          <p:cNvPr id="58384" name="Text Box 13"/>
          <p:cNvSpPr txBox="1">
            <a:spLocks noChangeArrowheads="1"/>
          </p:cNvSpPr>
          <p:nvPr/>
        </p:nvSpPr>
        <p:spPr bwMode="auto">
          <a:xfrm>
            <a:off x="3740545" y="2195870"/>
            <a:ext cx="415499" cy="3416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b="1" dirty="0">
                <a:solidFill>
                  <a:srgbClr val="000000"/>
                </a:solidFill>
                <a:latin typeface="Helvetica 55 Roman" charset="-128"/>
              </a:rPr>
              <a:t>7</a:t>
            </a:r>
            <a:r>
              <a:rPr kumimoji="0" lang="en-US" altLang="ja-JP" sz="1800" b="1" dirty="0" smtClean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en-US" altLang="ja-JP" sz="12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3098038" y="1858552"/>
            <a:ext cx="1441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ja-JP" altLang="en-US" sz="1600" b="1" kern="0" dirty="0" smtClean="0">
                <a:solidFill>
                  <a:srgbClr val="000000"/>
                </a:solidFill>
              </a:rPr>
              <a:t>コンピュータ</a:t>
            </a:r>
          </a:p>
        </p:txBody>
      </p:sp>
      <p:sp>
        <p:nvSpPr>
          <p:cNvPr id="58386" name="Text Box 24"/>
          <p:cNvSpPr txBox="1">
            <a:spLocks noChangeArrowheads="1"/>
          </p:cNvSpPr>
          <p:nvPr/>
        </p:nvSpPr>
        <p:spPr bwMode="auto">
          <a:xfrm>
            <a:off x="3213921" y="3147469"/>
            <a:ext cx="569388" cy="3693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sz="2000" b="1" dirty="0">
                <a:solidFill>
                  <a:srgbClr val="000000"/>
                </a:solidFill>
                <a:latin typeface="Helvetica 55 Roman" charset="-128"/>
              </a:rPr>
              <a:t>10%</a:t>
            </a:r>
            <a:endParaRPr kumimoji="0" lang="en-US" altLang="ja-JP" sz="14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2341531" y="2780020"/>
            <a:ext cx="1814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ja-JP" altLang="en-US" b="1" kern="0" dirty="0" smtClean="0">
                <a:solidFill>
                  <a:srgbClr val="000000"/>
                </a:solidFill>
              </a:rPr>
              <a:t>通信</a:t>
            </a: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4260850" y="1358138"/>
            <a:ext cx="2163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ja-JP" altLang="en-US" sz="1600" b="1" kern="0" dirty="0" smtClean="0">
                <a:solidFill>
                  <a:srgbClr val="000000"/>
                </a:solidFill>
              </a:rPr>
              <a:t>デジタルコンシューマ</a:t>
            </a:r>
          </a:p>
        </p:txBody>
      </p:sp>
      <p:sp>
        <p:nvSpPr>
          <p:cNvPr id="58389" name="Text Box 12"/>
          <p:cNvSpPr txBox="1">
            <a:spLocks noChangeArrowheads="1"/>
          </p:cNvSpPr>
          <p:nvPr/>
        </p:nvSpPr>
        <p:spPr bwMode="auto">
          <a:xfrm>
            <a:off x="4389797" y="1707748"/>
            <a:ext cx="415925" cy="34131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sz="1800" dirty="0">
                <a:solidFill>
                  <a:srgbClr val="000000"/>
                </a:solidFill>
                <a:latin typeface="Helvetica 55 Roman" charset="-128"/>
              </a:rPr>
              <a:t>1%</a:t>
            </a:r>
            <a:endParaRPr kumimoji="0" lang="en-US" altLang="ja-JP" sz="1200" dirty="0">
              <a:solidFill>
                <a:srgbClr val="000000"/>
              </a:solidFill>
              <a:latin typeface="Helvetica 55 Roman" charset="-128"/>
            </a:endParaRPr>
          </a:p>
        </p:txBody>
      </p:sp>
      <p:pic>
        <p:nvPicPr>
          <p:cNvPr id="58390" name="Picture 3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5382" y="2049060"/>
            <a:ext cx="1295400" cy="91916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455" y="4372619"/>
            <a:ext cx="2243688" cy="123606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2497" y="5936616"/>
            <a:ext cx="1706118" cy="899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グラフ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631"/>
              </p:ext>
            </p:extLst>
          </p:nvPr>
        </p:nvGraphicFramePr>
        <p:xfrm>
          <a:off x="1143000" y="1658938"/>
          <a:ext cx="7170738" cy="451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3" name="Worksheet" r:id="rId4" imgW="6675401" imgH="4183380" progId="Excel.Sheet.8">
                  <p:embed/>
                </p:oleObj>
              </mc:Choice>
              <mc:Fallback>
                <p:oleObj name="Worksheet" r:id="rId4" imgW="6675401" imgH="4183380" progId="Excel.Sheet.8">
                  <p:embed/>
                  <p:pic>
                    <p:nvPicPr>
                      <p:cNvPr id="0" name="Picture 1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58938"/>
                        <a:ext cx="7170738" cy="4513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7" name="スライド番号プレースホルダー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AE86194-7B92-4A2D-9CF8-1AF06B7B18F3}" type="slidenum">
              <a:rPr lang="en-US" altLang="ja-JP" smtClean="0"/>
              <a:pPr/>
              <a:t>8</a:t>
            </a:fld>
            <a:endParaRPr lang="en-US" altLang="ja-JP" sz="1200" smtClean="0"/>
          </a:p>
        </p:txBody>
      </p:sp>
      <p:sp>
        <p:nvSpPr>
          <p:cNvPr id="57348" name="タイトル 1"/>
          <p:cNvSpPr txBox="1">
            <a:spLocks/>
          </p:cNvSpPr>
          <p:nvPr/>
        </p:nvSpPr>
        <p:spPr bwMode="auto">
          <a:xfrm>
            <a:off x="228600" y="228600"/>
            <a:ext cx="6810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</a:pPr>
            <a:r>
              <a:rPr kumimoji="0" lang="ja-JP" altLang="en-US" sz="3200" b="1" dirty="0">
                <a:solidFill>
                  <a:srgbClr val="000000"/>
                </a:solidFill>
              </a:rPr>
              <a:t>世界全体</a:t>
            </a:r>
            <a:r>
              <a:rPr lang="ja-JP" altLang="en-US" sz="3200" b="1" dirty="0">
                <a:solidFill>
                  <a:srgbClr val="000000"/>
                </a:solidFill>
              </a:rPr>
              <a:t>での売上</a:t>
            </a:r>
            <a:r>
              <a:rPr lang="ja-JP" altLang="en-US" sz="3200" b="1" dirty="0" smtClean="0">
                <a:solidFill>
                  <a:srgbClr val="000000"/>
                </a:solidFill>
              </a:rPr>
              <a:t>構成</a:t>
            </a:r>
            <a:r>
              <a:rPr lang="ja-JP" altLang="en-US" sz="16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1600" b="1" dirty="0" smtClean="0">
                <a:solidFill>
                  <a:srgbClr val="000000"/>
                </a:solidFill>
              </a:rPr>
              <a:t>=FY13=</a:t>
            </a:r>
            <a:endParaRPr lang="ja-JP" altLang="en-US" sz="3200" b="1" dirty="0">
              <a:solidFill>
                <a:srgbClr val="000000"/>
              </a:solidFill>
            </a:endParaRPr>
          </a:p>
        </p:txBody>
      </p:sp>
      <p:sp>
        <p:nvSpPr>
          <p:cNvPr id="57349" name="Text Box 14"/>
          <p:cNvSpPr txBox="1">
            <a:spLocks noChangeArrowheads="1"/>
          </p:cNvSpPr>
          <p:nvPr/>
        </p:nvSpPr>
        <p:spPr bwMode="auto">
          <a:xfrm>
            <a:off x="4343783" y="5202460"/>
            <a:ext cx="612668" cy="3970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ja-JP" altLang="en-US" sz="2200" b="1" dirty="0" smtClean="0">
                <a:solidFill>
                  <a:srgbClr val="000000"/>
                </a:solidFill>
                <a:latin typeface="Helvetica 55 Roman" charset="-128"/>
              </a:rPr>
              <a:t>1</a:t>
            </a:r>
            <a:r>
              <a:rPr kumimoji="0" lang="en-US" altLang="ja-JP" sz="2200" b="1" dirty="0">
                <a:solidFill>
                  <a:srgbClr val="000000"/>
                </a:solidFill>
                <a:latin typeface="Helvetica 55 Roman" charset="-128"/>
              </a:rPr>
              <a:t>7</a:t>
            </a:r>
            <a:r>
              <a:rPr kumimoji="0" lang="ja-JP" altLang="en-US" sz="2200" b="1" dirty="0" smtClean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ja-JP" altLang="en-US" sz="22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7350" name="Text Box 26"/>
          <p:cNvSpPr txBox="1">
            <a:spLocks noChangeArrowheads="1"/>
          </p:cNvSpPr>
          <p:nvPr/>
        </p:nvSpPr>
        <p:spPr bwMode="auto">
          <a:xfrm>
            <a:off x="4114800" y="4859338"/>
            <a:ext cx="1057275" cy="43021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2200" b="1">
                <a:solidFill>
                  <a:srgbClr val="000000"/>
                </a:solidFill>
              </a:rPr>
              <a:t>車載</a:t>
            </a:r>
          </a:p>
        </p:txBody>
      </p:sp>
      <p:sp>
        <p:nvSpPr>
          <p:cNvPr id="57351" name="Text Box 13"/>
          <p:cNvSpPr txBox="1">
            <a:spLocks noChangeArrowheads="1"/>
          </p:cNvSpPr>
          <p:nvPr/>
        </p:nvSpPr>
        <p:spPr bwMode="auto">
          <a:xfrm>
            <a:off x="3154747" y="3022441"/>
            <a:ext cx="683457" cy="3693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sz="2000" b="1" dirty="0" smtClean="0">
                <a:solidFill>
                  <a:srgbClr val="000000"/>
                </a:solidFill>
                <a:latin typeface="Helvetica 55 Roman" charset="-128"/>
              </a:rPr>
              <a:t>11</a:t>
            </a:r>
            <a:r>
              <a:rPr kumimoji="0" lang="ja-JP" altLang="en-US" sz="2000" b="1" dirty="0" smtClean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ja-JP" altLang="en-US" sz="1400" b="1" dirty="0">
              <a:solidFill>
                <a:srgbClr val="000000"/>
              </a:solidFill>
              <a:latin typeface="Helvetica 55 Roman" charset="-128"/>
            </a:endParaRPr>
          </a:p>
        </p:txBody>
      </p:sp>
      <p:pic>
        <p:nvPicPr>
          <p:cNvPr id="57352" name="Picture 18" descr="Routers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4078288"/>
            <a:ext cx="736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Text Box 24"/>
          <p:cNvSpPr txBox="1">
            <a:spLocks noChangeArrowheads="1"/>
          </p:cNvSpPr>
          <p:nvPr/>
        </p:nvSpPr>
        <p:spPr bwMode="auto">
          <a:xfrm>
            <a:off x="3173851" y="4410075"/>
            <a:ext cx="697628" cy="3693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ja-JP" altLang="en-US" sz="2000" b="1" dirty="0" smtClean="0">
                <a:solidFill>
                  <a:srgbClr val="000000"/>
                </a:solidFill>
                <a:latin typeface="Helvetica 55 Roman" charset="-128"/>
              </a:rPr>
              <a:t>2</a:t>
            </a:r>
            <a:r>
              <a:rPr kumimoji="0" lang="en-US" altLang="ja-JP" sz="2000" b="1" dirty="0">
                <a:solidFill>
                  <a:srgbClr val="000000"/>
                </a:solidFill>
                <a:latin typeface="Helvetica 55 Roman" charset="-128"/>
              </a:rPr>
              <a:t>0</a:t>
            </a:r>
            <a:r>
              <a:rPr kumimoji="0" lang="ja-JP" altLang="en-US" sz="2000" b="1" dirty="0" smtClean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ja-JP" altLang="en-US" sz="14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7354" name="Text Box 23"/>
          <p:cNvSpPr txBox="1">
            <a:spLocks noChangeArrowheads="1"/>
          </p:cNvSpPr>
          <p:nvPr/>
        </p:nvSpPr>
        <p:spPr bwMode="auto">
          <a:xfrm>
            <a:off x="2638425" y="3989388"/>
            <a:ext cx="1814513" cy="369887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2000" b="1" dirty="0">
                <a:solidFill>
                  <a:srgbClr val="000000"/>
                </a:solidFill>
              </a:rPr>
              <a:t>通信</a:t>
            </a:r>
          </a:p>
        </p:txBody>
      </p:sp>
      <p:pic>
        <p:nvPicPr>
          <p:cNvPr id="57355" name="Picture 2" descr="Ipod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9524" y="1049338"/>
            <a:ext cx="138112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3627155" y="2155032"/>
            <a:ext cx="517525" cy="341313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sz="1800" dirty="0">
                <a:solidFill>
                  <a:srgbClr val="000000"/>
                </a:solidFill>
                <a:latin typeface="Helvetica 55 Roman" charset="-128"/>
              </a:rPr>
              <a:t>3</a:t>
            </a:r>
            <a:r>
              <a:rPr kumimoji="0" lang="ja-JP" altLang="en-US" sz="1800" dirty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ja-JP" altLang="en-US" sz="1200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7357" name="Text Box 19"/>
          <p:cNvSpPr txBox="1">
            <a:spLocks noChangeArrowheads="1"/>
          </p:cNvSpPr>
          <p:nvPr/>
        </p:nvSpPr>
        <p:spPr bwMode="auto">
          <a:xfrm>
            <a:off x="1733550" y="1905000"/>
            <a:ext cx="2305050" cy="3139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1600" b="1">
                <a:solidFill>
                  <a:srgbClr val="000000"/>
                </a:solidFill>
              </a:rPr>
              <a:t>デジタルコンシューマ</a:t>
            </a:r>
          </a:p>
        </p:txBody>
      </p:sp>
      <p:sp>
        <p:nvSpPr>
          <p:cNvPr id="57358" name="Text Box 15"/>
          <p:cNvSpPr txBox="1">
            <a:spLocks noChangeArrowheads="1"/>
          </p:cNvSpPr>
          <p:nvPr/>
        </p:nvSpPr>
        <p:spPr bwMode="auto">
          <a:xfrm>
            <a:off x="4252544" y="2172968"/>
            <a:ext cx="518092" cy="3416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en-US" altLang="ja-JP" b="1" dirty="0">
                <a:solidFill>
                  <a:srgbClr val="000000"/>
                </a:solidFill>
                <a:latin typeface="Helvetica 55 Roman" charset="-128"/>
              </a:rPr>
              <a:t>6</a:t>
            </a:r>
            <a:r>
              <a:rPr kumimoji="0" lang="ja-JP" altLang="en-US" sz="1800" b="1" dirty="0" smtClean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ja-JP" altLang="en-US" sz="1200" b="1" dirty="0">
              <a:solidFill>
                <a:srgbClr val="000000"/>
              </a:solidFill>
              <a:latin typeface="Helvetica 55 Roman" charset="-128"/>
            </a:endParaRPr>
          </a:p>
        </p:txBody>
      </p:sp>
      <p:pic>
        <p:nvPicPr>
          <p:cNvPr id="57359" name="Picture 27" descr="satili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09728" y="1039813"/>
            <a:ext cx="10922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0" name="Text Box 28"/>
          <p:cNvSpPr txBox="1">
            <a:spLocks noChangeArrowheads="1"/>
          </p:cNvSpPr>
          <p:nvPr/>
        </p:nvSpPr>
        <p:spPr bwMode="auto">
          <a:xfrm>
            <a:off x="3898900" y="1916112"/>
            <a:ext cx="1206500" cy="36988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1800" b="1" dirty="0">
                <a:solidFill>
                  <a:srgbClr val="000000"/>
                </a:solidFill>
              </a:rPr>
              <a:t>宇宙軍需</a:t>
            </a:r>
          </a:p>
        </p:txBody>
      </p:sp>
      <p:pic>
        <p:nvPicPr>
          <p:cNvPr id="57361" name="Picture 1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4092575"/>
            <a:ext cx="720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2" name="Text Box 24"/>
          <p:cNvSpPr txBox="1">
            <a:spLocks noChangeArrowheads="1"/>
          </p:cNvSpPr>
          <p:nvPr/>
        </p:nvSpPr>
        <p:spPr bwMode="auto">
          <a:xfrm>
            <a:off x="2430028" y="2682687"/>
            <a:ext cx="1532371" cy="3693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2000" b="1" dirty="0">
                <a:solidFill>
                  <a:srgbClr val="000000"/>
                </a:solidFill>
              </a:rPr>
              <a:t>コンピュータ</a:t>
            </a:r>
          </a:p>
        </p:txBody>
      </p:sp>
      <p:pic>
        <p:nvPicPr>
          <p:cNvPr id="57363" name="Picture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5325" y="5413375"/>
            <a:ext cx="955675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4" name="Text Box 11"/>
          <p:cNvSpPr txBox="1">
            <a:spLocks noChangeArrowheads="1"/>
          </p:cNvSpPr>
          <p:nvPr/>
        </p:nvSpPr>
        <p:spPr bwMode="auto">
          <a:xfrm>
            <a:off x="5401928" y="3941538"/>
            <a:ext cx="697627" cy="3693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0" lang="ja-JP" altLang="en-US" sz="2000" b="1" dirty="0" smtClean="0">
                <a:solidFill>
                  <a:srgbClr val="000000"/>
                </a:solidFill>
                <a:latin typeface="Helvetica 55 Roman" charset="-128"/>
              </a:rPr>
              <a:t>4</a:t>
            </a:r>
            <a:r>
              <a:rPr kumimoji="0" lang="en-US" altLang="ja-JP" sz="2000" b="1" dirty="0">
                <a:solidFill>
                  <a:srgbClr val="000000"/>
                </a:solidFill>
                <a:latin typeface="Helvetica 55 Roman" charset="-128"/>
              </a:rPr>
              <a:t>3</a:t>
            </a:r>
            <a:r>
              <a:rPr kumimoji="0" lang="ja-JP" altLang="en-US" sz="2000" b="1" dirty="0" smtClean="0">
                <a:solidFill>
                  <a:srgbClr val="000000"/>
                </a:solidFill>
                <a:latin typeface="Helvetica 55 Roman" charset="-128"/>
              </a:rPr>
              <a:t>%</a:t>
            </a:r>
            <a:endParaRPr kumimoji="0" lang="ja-JP" altLang="en-US" sz="2000" b="1" dirty="0">
              <a:solidFill>
                <a:srgbClr val="000000"/>
              </a:solidFill>
              <a:latin typeface="Helvetica 55 Roman" charset="-128"/>
            </a:endParaRPr>
          </a:p>
        </p:txBody>
      </p:sp>
      <p:sp>
        <p:nvSpPr>
          <p:cNvPr id="57365" name="Text Box 20"/>
          <p:cNvSpPr txBox="1">
            <a:spLocks noChangeArrowheads="1"/>
          </p:cNvSpPr>
          <p:nvPr/>
        </p:nvSpPr>
        <p:spPr bwMode="auto">
          <a:xfrm>
            <a:off x="4884738" y="3151188"/>
            <a:ext cx="1733550" cy="707886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2000" b="1" dirty="0">
                <a:solidFill>
                  <a:srgbClr val="000000"/>
                </a:solidFill>
              </a:rPr>
              <a:t>産業･計測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0" lang="ja-JP" altLang="en-US" sz="2000" b="1" dirty="0">
                <a:solidFill>
                  <a:srgbClr val="000000"/>
                </a:solidFill>
              </a:rPr>
              <a:t>医療</a:t>
            </a:r>
          </a:p>
        </p:txBody>
      </p:sp>
      <p:pic>
        <p:nvPicPr>
          <p:cNvPr id="57366" name="Picture 3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2322513"/>
            <a:ext cx="1295400" cy="91916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pic>
        <p:nvPicPr>
          <p:cNvPr id="57367" name="Picture 149" descr="クリックすると新しいウィンドウで開きます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9900" y="3581400"/>
            <a:ext cx="186690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8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758" y="2276636"/>
            <a:ext cx="125095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1187" y="5763767"/>
            <a:ext cx="2009775" cy="1066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0" y="2847975"/>
            <a:ext cx="9144000" cy="241935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324100" y="1676400"/>
            <a:ext cx="4495800" cy="4495800"/>
            <a:chOff x="1422" y="1098"/>
            <a:chExt cx="2832" cy="2832"/>
          </a:xfrm>
        </p:grpSpPr>
        <p:pic>
          <p:nvPicPr>
            <p:cNvPr id="23580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64" y="1146"/>
              <a:ext cx="2724" cy="2724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</p:pic>
        <p:sp>
          <p:nvSpPr>
            <p:cNvPr id="23581" name="Oval 12"/>
            <p:cNvSpPr>
              <a:spLocks noChangeArrowheads="1"/>
            </p:cNvSpPr>
            <p:nvPr/>
          </p:nvSpPr>
          <p:spPr bwMode="auto">
            <a:xfrm>
              <a:off x="1422" y="1098"/>
              <a:ext cx="2832" cy="2832"/>
            </a:xfrm>
            <a:prstGeom prst="ellipse">
              <a:avLst/>
            </a:prstGeom>
            <a:noFill/>
            <a:ln w="762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4414838" cy="455612"/>
          </a:xfrm>
        </p:spPr>
        <p:txBody>
          <a:bodyPr/>
          <a:lstStyle/>
          <a:p>
            <a:pPr eaLnBrk="1" hangingPunct="1"/>
            <a:r>
              <a:rPr lang="ja-JP" altLang="en-US" dirty="0" smtClean="0">
                <a:solidFill>
                  <a:srgbClr val="800000"/>
                </a:solidFill>
                <a:latin typeface="Arial" charset="0"/>
              </a:rPr>
              <a:t>生産工程全体を自社で管理</a:t>
            </a:r>
            <a:endParaRPr lang="en-US" altLang="ja-JP" dirty="0" smtClean="0">
              <a:solidFill>
                <a:srgbClr val="800000"/>
              </a:solidFill>
              <a:latin typeface="Arial" charset="0"/>
            </a:endParaRPr>
          </a:p>
        </p:txBody>
      </p:sp>
      <p:pic>
        <p:nvPicPr>
          <p:cNvPr id="905222" name="Picture 6" descr="Wire Bonders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0263" y="4625975"/>
            <a:ext cx="1749425" cy="17002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05242" name="Arc 26"/>
          <p:cNvSpPr>
            <a:spLocks/>
          </p:cNvSpPr>
          <p:nvPr/>
        </p:nvSpPr>
        <p:spPr bwMode="auto">
          <a:xfrm rot="5400000">
            <a:off x="4850606" y="3267869"/>
            <a:ext cx="1912938" cy="2527300"/>
          </a:xfrm>
          <a:custGeom>
            <a:avLst/>
            <a:gdLst>
              <a:gd name="T0" fmla="*/ 0 w 17121"/>
              <a:gd name="T1" fmla="*/ 2147483647 h 21600"/>
              <a:gd name="T2" fmla="*/ 2147483647 w 17121"/>
              <a:gd name="T3" fmla="*/ 2147483647 h 21600"/>
              <a:gd name="T4" fmla="*/ 2147483647 w 17121"/>
              <a:gd name="T5" fmla="*/ 2147483647 h 21600"/>
              <a:gd name="T6" fmla="*/ 0 60000 65536"/>
              <a:gd name="T7" fmla="*/ 0 60000 65536"/>
              <a:gd name="T8" fmla="*/ 0 60000 65536"/>
              <a:gd name="T9" fmla="*/ 0 w 17121"/>
              <a:gd name="T10" fmla="*/ 0 h 21600"/>
              <a:gd name="T11" fmla="*/ 17121 w 171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121" h="21600" fill="none" extrusionOk="0">
                <a:moveTo>
                  <a:pt x="0" y="357"/>
                </a:moveTo>
                <a:cubicBezTo>
                  <a:pt x="1290" y="119"/>
                  <a:pt x="2599" y="-1"/>
                  <a:pt x="3911" y="0"/>
                </a:cubicBezTo>
                <a:cubicBezTo>
                  <a:pt x="8692" y="0"/>
                  <a:pt x="13338" y="1586"/>
                  <a:pt x="17120" y="4510"/>
                </a:cubicBezTo>
              </a:path>
              <a:path w="17121" h="21600" stroke="0" extrusionOk="0">
                <a:moveTo>
                  <a:pt x="0" y="357"/>
                </a:moveTo>
                <a:cubicBezTo>
                  <a:pt x="1290" y="119"/>
                  <a:pt x="2599" y="-1"/>
                  <a:pt x="3911" y="0"/>
                </a:cubicBezTo>
                <a:cubicBezTo>
                  <a:pt x="8692" y="0"/>
                  <a:pt x="13338" y="1586"/>
                  <a:pt x="17120" y="4510"/>
                </a:cubicBezTo>
                <a:lnTo>
                  <a:pt x="3911" y="21600"/>
                </a:lnTo>
                <a:lnTo>
                  <a:pt x="0" y="357"/>
                </a:lnTo>
                <a:close/>
              </a:path>
            </a:pathLst>
          </a:custGeom>
          <a:noFill/>
          <a:ln w="127000">
            <a:solidFill>
              <a:srgbClr val="5B768B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905221" name="Picture 5" descr="Eagles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7200" y="1976438"/>
            <a:ext cx="1773238" cy="17018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05245" name="Text Box 29"/>
          <p:cNvSpPr txBox="1">
            <a:spLocks noChangeArrowheads="1"/>
          </p:cNvSpPr>
          <p:nvPr/>
        </p:nvSpPr>
        <p:spPr bwMode="auto">
          <a:xfrm>
            <a:off x="1458913" y="4879975"/>
            <a:ext cx="2111375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/>
              <a:t>2 </a:t>
            </a:r>
            <a:r>
              <a:rPr lang="ja-JP" altLang="en-US" sz="1600"/>
              <a:t>箇所のウェハー工場</a:t>
            </a:r>
          </a:p>
        </p:txBody>
      </p:sp>
      <p:sp>
        <p:nvSpPr>
          <p:cNvPr id="905246" name="Text Box 30"/>
          <p:cNvSpPr txBox="1">
            <a:spLocks noChangeArrowheads="1"/>
          </p:cNvSpPr>
          <p:nvPr/>
        </p:nvSpPr>
        <p:spPr bwMode="auto">
          <a:xfrm>
            <a:off x="0" y="3411538"/>
            <a:ext cx="1798638" cy="1095375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1125" indent="-111125" algn="l">
              <a:spcBef>
                <a:spcPct val="20000"/>
              </a:spcBef>
              <a:buSzPct val="75000"/>
              <a:buFont typeface="Symbol" pitchFamily="18" charset="2"/>
              <a:buChar char="·"/>
            </a:pPr>
            <a:r>
              <a:rPr lang="ja-JP" altLang="en-US" sz="1400"/>
              <a:t>カリフォルニア州とワシントン州で前工程</a:t>
            </a:r>
            <a:r>
              <a:rPr lang="en-US" altLang="ja-JP" sz="1400"/>
              <a:t>95%</a:t>
            </a:r>
            <a:r>
              <a:rPr lang="ja-JP" altLang="en-US" sz="1400"/>
              <a:t>を自社生産</a:t>
            </a:r>
          </a:p>
          <a:p>
            <a:pPr marL="111125" indent="-111125" algn="l">
              <a:spcBef>
                <a:spcPct val="20000"/>
              </a:spcBef>
              <a:buSzPct val="75000"/>
              <a:buFont typeface="Symbol" pitchFamily="18" charset="2"/>
              <a:buChar char="·"/>
            </a:pPr>
            <a:r>
              <a:rPr lang="ja-JP" altLang="en-US" sz="1400"/>
              <a:t>アナログに特化したプロセス</a:t>
            </a:r>
            <a:endParaRPr lang="en-US" altLang="ja-JP" sz="1400">
              <a:cs typeface="Times New Roman" pitchFamily="18" charset="0"/>
            </a:endParaRPr>
          </a:p>
        </p:txBody>
      </p:sp>
      <p:sp>
        <p:nvSpPr>
          <p:cNvPr id="905247" name="Text Box 31"/>
          <p:cNvSpPr txBox="1">
            <a:spLocks noChangeArrowheads="1"/>
          </p:cNvSpPr>
          <p:nvPr/>
        </p:nvSpPr>
        <p:spPr bwMode="auto">
          <a:xfrm>
            <a:off x="247650" y="3124200"/>
            <a:ext cx="615874" cy="33855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b="1" dirty="0">
                <a:solidFill>
                  <a:srgbClr val="800000"/>
                </a:solidFill>
              </a:rPr>
              <a:t>USA</a:t>
            </a:r>
          </a:p>
        </p:txBody>
      </p:sp>
      <p:sp>
        <p:nvSpPr>
          <p:cNvPr id="905248" name="Text Box 32"/>
          <p:cNvSpPr txBox="1">
            <a:spLocks noChangeArrowheads="1"/>
          </p:cNvSpPr>
          <p:nvPr/>
        </p:nvSpPr>
        <p:spPr bwMode="auto">
          <a:xfrm>
            <a:off x="7367588" y="1985963"/>
            <a:ext cx="1776412" cy="51911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1125" indent="-111125" algn="l">
              <a:spcBef>
                <a:spcPct val="20000"/>
              </a:spcBef>
              <a:buSzPct val="75000"/>
              <a:buFont typeface="Symbol" pitchFamily="18" charset="2"/>
              <a:buChar char=""/>
            </a:pPr>
            <a:r>
              <a:rPr lang="ja-JP" altLang="en-US" sz="1400">
                <a:solidFill>
                  <a:srgbClr val="000000"/>
                </a:solidFill>
                <a:cs typeface="Times New Roman" pitchFamily="18" charset="0"/>
              </a:rPr>
              <a:t>ペナンで組み立て</a:t>
            </a:r>
          </a:p>
          <a:p>
            <a:pPr marL="111125" indent="-111125" algn="l">
              <a:spcBef>
                <a:spcPct val="20000"/>
              </a:spcBef>
              <a:buSzPct val="75000"/>
              <a:buFont typeface="Symbol" pitchFamily="18" charset="2"/>
              <a:buChar char=""/>
            </a:pPr>
            <a:r>
              <a:rPr lang="en-US" altLang="ja-JP" sz="1400">
                <a:solidFill>
                  <a:srgbClr val="000000"/>
                </a:solidFill>
                <a:cs typeface="Times New Roman" pitchFamily="18" charset="0"/>
              </a:rPr>
              <a:t>75%</a:t>
            </a:r>
            <a:r>
              <a:rPr lang="ja-JP" altLang="en-US" sz="1400">
                <a:solidFill>
                  <a:srgbClr val="000000"/>
                </a:solidFill>
                <a:cs typeface="Times New Roman" pitchFamily="18" charset="0"/>
              </a:rPr>
              <a:t>を自社生産</a:t>
            </a:r>
          </a:p>
        </p:txBody>
      </p:sp>
      <p:sp>
        <p:nvSpPr>
          <p:cNvPr id="905249" name="Text Box 33"/>
          <p:cNvSpPr txBox="1">
            <a:spLocks noChangeArrowheads="1"/>
          </p:cNvSpPr>
          <p:nvPr/>
        </p:nvSpPr>
        <p:spPr bwMode="auto">
          <a:xfrm>
            <a:off x="7313613" y="1682750"/>
            <a:ext cx="1111202" cy="33855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600" b="1" dirty="0">
                <a:solidFill>
                  <a:srgbClr val="800000"/>
                </a:solidFill>
              </a:rPr>
              <a:t>マレーシア</a:t>
            </a:r>
          </a:p>
        </p:txBody>
      </p:sp>
      <p:sp>
        <p:nvSpPr>
          <p:cNvPr id="905250" name="Text Box 34"/>
          <p:cNvSpPr txBox="1">
            <a:spLocks noChangeArrowheads="1"/>
          </p:cNvSpPr>
          <p:nvPr/>
        </p:nvSpPr>
        <p:spPr bwMode="auto">
          <a:xfrm>
            <a:off x="5846763" y="3730625"/>
            <a:ext cx="977900" cy="3127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600"/>
              <a:t>組み立て</a:t>
            </a:r>
          </a:p>
        </p:txBody>
      </p:sp>
      <p:sp>
        <p:nvSpPr>
          <p:cNvPr id="905251" name="Text Box 35"/>
          <p:cNvSpPr txBox="1">
            <a:spLocks noChangeArrowheads="1"/>
          </p:cNvSpPr>
          <p:nvPr/>
        </p:nvSpPr>
        <p:spPr bwMode="auto">
          <a:xfrm>
            <a:off x="6362700" y="5557838"/>
            <a:ext cx="1334020" cy="33855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600" b="1" dirty="0">
                <a:solidFill>
                  <a:srgbClr val="800000"/>
                </a:solidFill>
              </a:rPr>
              <a:t>シンガポール</a:t>
            </a:r>
          </a:p>
        </p:txBody>
      </p:sp>
      <p:sp>
        <p:nvSpPr>
          <p:cNvPr id="905252" name="Text Box 36"/>
          <p:cNvSpPr txBox="1">
            <a:spLocks noChangeArrowheads="1"/>
          </p:cNvSpPr>
          <p:nvPr/>
        </p:nvSpPr>
        <p:spPr bwMode="auto">
          <a:xfrm>
            <a:off x="6470650" y="5819775"/>
            <a:ext cx="2673350" cy="582613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1125" indent="-111125" algn="l">
              <a:spcBef>
                <a:spcPct val="20000"/>
              </a:spcBef>
              <a:buSzPct val="75000"/>
              <a:buFont typeface="Symbol" pitchFamily="18" charset="2"/>
              <a:buChar char=""/>
            </a:pPr>
            <a:r>
              <a:rPr lang="en-US" altLang="ja-JP" sz="1600">
                <a:solidFill>
                  <a:srgbClr val="000000"/>
                </a:solidFill>
                <a:cs typeface="Times New Roman" pitchFamily="18" charset="0"/>
              </a:rPr>
              <a:t>100% </a:t>
            </a:r>
            <a:r>
              <a:rPr lang="ja-JP" altLang="en-US" sz="1600">
                <a:solidFill>
                  <a:srgbClr val="000000"/>
                </a:solidFill>
                <a:cs typeface="Times New Roman" pitchFamily="18" charset="0"/>
              </a:rPr>
              <a:t>自社工場でテスト</a:t>
            </a:r>
          </a:p>
          <a:p>
            <a:pPr marL="111125" indent="-111125" algn="l">
              <a:spcBef>
                <a:spcPct val="20000"/>
              </a:spcBef>
              <a:buSzPct val="75000"/>
              <a:buFont typeface="Symbol" pitchFamily="18" charset="2"/>
              <a:buChar char=""/>
            </a:pPr>
            <a:r>
              <a:rPr lang="en-US" altLang="ja-JP" sz="1600">
                <a:solidFill>
                  <a:srgbClr val="000000"/>
                </a:solidFill>
                <a:cs typeface="Times New Roman" pitchFamily="18" charset="0"/>
              </a:rPr>
              <a:t>2005</a:t>
            </a:r>
            <a:r>
              <a:rPr lang="ja-JP" altLang="en-US" sz="1600">
                <a:solidFill>
                  <a:srgbClr val="000000"/>
                </a:solidFill>
                <a:cs typeface="Times New Roman" pitchFamily="18" charset="0"/>
              </a:rPr>
              <a:t>年に拡張を完了</a:t>
            </a:r>
          </a:p>
        </p:txBody>
      </p:sp>
      <p:sp>
        <p:nvSpPr>
          <p:cNvPr id="905254" name="Text Box 38"/>
          <p:cNvSpPr txBox="1">
            <a:spLocks noChangeArrowheads="1"/>
          </p:cNvSpPr>
          <p:nvPr/>
        </p:nvSpPr>
        <p:spPr bwMode="auto">
          <a:xfrm>
            <a:off x="2944813" y="6142038"/>
            <a:ext cx="1485900" cy="312737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600"/>
              <a:t>テスト及び出荷</a:t>
            </a:r>
          </a:p>
        </p:txBody>
      </p:sp>
      <p:sp>
        <p:nvSpPr>
          <p:cNvPr id="905258" name="Freeform 42"/>
          <p:cNvSpPr>
            <a:spLocks/>
          </p:cNvSpPr>
          <p:nvPr/>
        </p:nvSpPr>
        <p:spPr bwMode="auto">
          <a:xfrm>
            <a:off x="3130550" y="3211513"/>
            <a:ext cx="2430463" cy="736600"/>
          </a:xfrm>
          <a:custGeom>
            <a:avLst/>
            <a:gdLst>
              <a:gd name="T0" fmla="*/ 0 w 1531"/>
              <a:gd name="T1" fmla="*/ 2147483647 h 464"/>
              <a:gd name="T2" fmla="*/ 2147483647 w 1531"/>
              <a:gd name="T3" fmla="*/ 2147483647 h 464"/>
              <a:gd name="T4" fmla="*/ 2147483647 w 1531"/>
              <a:gd name="T5" fmla="*/ 0 h 464"/>
              <a:gd name="T6" fmla="*/ 0 60000 65536"/>
              <a:gd name="T7" fmla="*/ 0 60000 65536"/>
              <a:gd name="T8" fmla="*/ 0 60000 65536"/>
              <a:gd name="T9" fmla="*/ 0 w 1531"/>
              <a:gd name="T10" fmla="*/ 0 h 464"/>
              <a:gd name="T11" fmla="*/ 1531 w 1531"/>
              <a:gd name="T12" fmla="*/ 464 h 4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31" h="464">
                <a:moveTo>
                  <a:pt x="0" y="464"/>
                </a:moveTo>
                <a:lnTo>
                  <a:pt x="922" y="464"/>
                </a:lnTo>
                <a:lnTo>
                  <a:pt x="1531" y="0"/>
                </a:lnTo>
              </a:path>
            </a:pathLst>
          </a:custGeom>
          <a:noFill/>
          <a:ln w="127000">
            <a:solidFill>
              <a:srgbClr val="5B768B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064000" y="3438525"/>
            <a:ext cx="1073150" cy="1041400"/>
            <a:chOff x="4643" y="2737"/>
            <a:chExt cx="676" cy="656"/>
          </a:xfrm>
        </p:grpSpPr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4643" y="2737"/>
              <a:ext cx="656" cy="656"/>
              <a:chOff x="4297" y="2550"/>
              <a:chExt cx="1330" cy="1330"/>
            </a:xfrm>
          </p:grpSpPr>
          <p:sp>
            <p:nvSpPr>
              <p:cNvPr id="905237" name="Oval 21"/>
              <p:cNvSpPr>
                <a:spLocks noChangeArrowheads="1"/>
              </p:cNvSpPr>
              <p:nvPr/>
            </p:nvSpPr>
            <p:spPr bwMode="auto">
              <a:xfrm>
                <a:off x="4297" y="2550"/>
                <a:ext cx="1330" cy="133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9050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lIns="82124" tIns="41061" rIns="82124" bIns="41061" anchor="ctr"/>
              <a:lstStyle/>
              <a:p>
                <a:pPr>
                  <a:defRPr/>
                </a:pPr>
                <a:endParaRPr lang="ja-JP" altLang="en-US">
                  <a:ea typeface="ＭＳ Ｐゴシック" pitchFamily="50" charset="-128"/>
                </a:endParaRPr>
              </a:p>
            </p:txBody>
          </p:sp>
          <p:sp>
            <p:nvSpPr>
              <p:cNvPr id="23579" name="Oval 22"/>
              <p:cNvSpPr>
                <a:spLocks noChangeArrowheads="1"/>
              </p:cNvSpPr>
              <p:nvPr/>
            </p:nvSpPr>
            <p:spPr bwMode="auto">
              <a:xfrm>
                <a:off x="4542" y="2610"/>
                <a:ext cx="840" cy="56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3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wrap="none" lIns="82124" tIns="41061" rIns="82124" bIns="41061" anchor="ctr"/>
              <a:lstStyle/>
              <a:p>
                <a:endParaRPr lang="ja-JP" altLang="en-US"/>
              </a:p>
            </p:txBody>
          </p:sp>
        </p:grpSp>
        <p:sp>
          <p:nvSpPr>
            <p:cNvPr id="23577" name="Rectangle 23"/>
            <p:cNvSpPr>
              <a:spLocks noChangeArrowheads="1"/>
            </p:cNvSpPr>
            <p:nvPr/>
          </p:nvSpPr>
          <p:spPr bwMode="auto">
            <a:xfrm>
              <a:off x="4771" y="2875"/>
              <a:ext cx="548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14388">
                <a:lnSpc>
                  <a:spcPct val="95000"/>
                </a:lnSpc>
                <a:spcBef>
                  <a:spcPct val="25000"/>
                </a:spcBef>
                <a:buClr>
                  <a:schemeClr val="bg1"/>
                </a:buClr>
              </a:pPr>
              <a:r>
                <a:rPr lang="ja-JP" altLang="en-US" dirty="0">
                  <a:solidFill>
                    <a:schemeClr val="tx1"/>
                  </a:solidFill>
                </a:rPr>
                <a:t>ダイ</a:t>
              </a:r>
              <a:br>
                <a:rPr lang="ja-JP" altLang="en-US" dirty="0">
                  <a:solidFill>
                    <a:schemeClr val="tx1"/>
                  </a:solidFill>
                </a:rPr>
              </a:br>
              <a:r>
                <a:rPr lang="ja-JP" altLang="en-US" dirty="0">
                  <a:solidFill>
                    <a:schemeClr val="tx1"/>
                  </a:solidFill>
                </a:rPr>
                <a:t>バンク</a:t>
              </a:r>
              <a:endParaRPr lang="en-US" altLang="ja-JP" dirty="0">
                <a:solidFill>
                  <a:schemeClr val="tx1"/>
                </a:solidFill>
              </a:endParaRPr>
            </a:p>
          </p:txBody>
        </p:sp>
      </p:grpSp>
      <p:pic>
        <p:nvPicPr>
          <p:cNvPr id="9052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82750" y="3130550"/>
            <a:ext cx="1666875" cy="16891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grpSp>
        <p:nvGrpSpPr>
          <p:cNvPr id="5" name="グループ化 27"/>
          <p:cNvGrpSpPr>
            <a:grpSpLocks/>
          </p:cNvGrpSpPr>
          <p:nvPr/>
        </p:nvGrpSpPr>
        <p:grpSpPr bwMode="auto">
          <a:xfrm>
            <a:off x="2598738" y="2643188"/>
            <a:ext cx="2901950" cy="709612"/>
            <a:chOff x="2598738" y="2643188"/>
            <a:chExt cx="2901950" cy="709612"/>
          </a:xfrm>
        </p:grpSpPr>
        <p:sp>
          <p:nvSpPr>
            <p:cNvPr id="23574" name="Text Box 39"/>
            <p:cNvSpPr txBox="1">
              <a:spLocks noChangeArrowheads="1"/>
            </p:cNvSpPr>
            <p:nvPr/>
          </p:nvSpPr>
          <p:spPr bwMode="auto">
            <a:xfrm>
              <a:off x="2598738" y="2643188"/>
              <a:ext cx="2901950" cy="312737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11125" indent="-111125" algn="l">
                <a:spcBef>
                  <a:spcPct val="20000"/>
                </a:spcBef>
                <a:buSzPct val="75000"/>
                <a:buFont typeface="Symbol" pitchFamily="18" charset="2"/>
                <a:buChar char=""/>
              </a:pPr>
              <a:r>
                <a:rPr lang="ja-JP" altLang="en-US" sz="1600" b="1">
                  <a:solidFill>
                    <a:srgbClr val="000000"/>
                  </a:solidFill>
                  <a:cs typeface="Times New Roman" pitchFamily="18" charset="0"/>
                </a:rPr>
                <a:t>短納期発注にも柔軟に対応</a:t>
              </a:r>
            </a:p>
          </p:txBody>
        </p:sp>
        <p:sp>
          <p:nvSpPr>
            <p:cNvPr id="23575" name="Line 47"/>
            <p:cNvSpPr>
              <a:spLocks noChangeShapeType="1"/>
            </p:cNvSpPr>
            <p:nvPr/>
          </p:nvSpPr>
          <p:spPr bwMode="auto">
            <a:xfrm>
              <a:off x="4170363" y="2955925"/>
              <a:ext cx="193675" cy="396875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1" name="正方形/長方形 30"/>
          <p:cNvSpPr>
            <a:spLocks noChangeArrowheads="1"/>
          </p:cNvSpPr>
          <p:nvPr/>
        </p:nvSpPr>
        <p:spPr bwMode="auto">
          <a:xfrm>
            <a:off x="2581275" y="2606675"/>
            <a:ext cx="2727325" cy="365125"/>
          </a:xfrm>
          <a:prstGeom prst="rect">
            <a:avLst/>
          </a:prstGeom>
          <a:noFill/>
          <a:ln w="76200" algn="ctr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152400" y="302925"/>
            <a:ext cx="4716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ja-JP" altLang="en-US" sz="3200" b="1" dirty="0">
                <a:solidFill>
                  <a:srgbClr val="000000"/>
                </a:solidFill>
                <a:ea typeface="+mn-ea"/>
              </a:rPr>
              <a:t>製品設備とコントロール</a:t>
            </a:r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53400" y="6556375"/>
            <a:ext cx="838200" cy="301625"/>
          </a:xfrm>
          <a:noFill/>
        </p:spPr>
        <p:txBody>
          <a:bodyPr/>
          <a:lstStyle/>
          <a:p>
            <a:fld id="{3CB5BED7-410A-489F-AF7E-2595376E7E52}" type="slidenum">
              <a:rPr lang="en-US" altLang="ja-JP" smtClean="0">
                <a:ea typeface="ＭＳ Ｐゴシック" pitchFamily="50" charset="-128"/>
              </a:rPr>
              <a:pPr/>
              <a:t>9</a:t>
            </a:fld>
            <a:endParaRPr lang="en-US" altLang="ja-JP" sz="1200" dirty="0" smtClean="0"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05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0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42" grpId="0" animBg="1"/>
      <p:bldP spid="905245" grpId="0" autoUpdateAnimBg="0"/>
      <p:bldP spid="905246" grpId="0" autoUpdateAnimBg="0"/>
      <p:bldP spid="905247" grpId="0" autoUpdateAnimBg="0"/>
      <p:bldP spid="905248" grpId="0" autoUpdateAnimBg="0"/>
      <p:bldP spid="905249" grpId="0" autoUpdateAnimBg="0"/>
      <p:bldP spid="905250" grpId="0" autoUpdateAnimBg="0"/>
      <p:bldP spid="905251" grpId="0" autoUpdateAnimBg="0"/>
      <p:bldP spid="905252" grpId="0" autoUpdateAnimBg="0"/>
      <p:bldP spid="905254" grpId="0" autoUpdateAnimBg="0"/>
      <p:bldP spid="905258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table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22375"/>
            <a:ext cx="91440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" y="413967"/>
            <a:ext cx="8153400" cy="455613"/>
          </a:xfrm>
        </p:spPr>
        <p:txBody>
          <a:bodyPr/>
          <a:lstStyle/>
          <a:p>
            <a:pPr eaLnBrk="1" hangingPunct="1"/>
            <a:r>
              <a:rPr lang="ja-JP" altLang="en-US" sz="3200" smtClean="0">
                <a:ea typeface="ＭＳ Ｐゴシック" pitchFamily="50" charset="-128"/>
              </a:rPr>
              <a:t>最高レベルの品質</a:t>
            </a:r>
            <a:r>
              <a:rPr lang="en-US" altLang="ja-JP" sz="3200" smtClean="0">
                <a:ea typeface="ＭＳ Ｐゴシック" pitchFamily="50" charset="-128"/>
              </a:rPr>
              <a:t>…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20775" y="1457325"/>
            <a:ext cx="3609975" cy="75723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1600" dirty="0">
                <a:solidFill>
                  <a:srgbClr val="000000"/>
                </a:solidFill>
                <a:latin typeface="Helvetica 55 Roman" charset="0"/>
                <a:ea typeface="+mn-ea"/>
              </a:rPr>
              <a:t>Certified to ISO 9001, </a:t>
            </a:r>
            <a:br>
              <a:rPr kumimoji="0" lang="en-US" altLang="ja-JP" sz="1600" dirty="0">
                <a:solidFill>
                  <a:srgbClr val="000000"/>
                </a:solidFill>
                <a:latin typeface="Helvetica 55 Roman" charset="0"/>
                <a:ea typeface="+mn-ea"/>
              </a:rPr>
            </a:br>
            <a:r>
              <a:rPr kumimoji="0" lang="en-US" altLang="ja-JP" sz="1600" dirty="0">
                <a:solidFill>
                  <a:srgbClr val="000000"/>
                </a:solidFill>
                <a:latin typeface="Helvetica 55 Roman" charset="0"/>
                <a:ea typeface="+mn-ea"/>
              </a:rPr>
              <a:t>QS 9000, QML, ISO 14001, TS16949 and STACK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1938" y="1465263"/>
            <a:ext cx="768350" cy="914400"/>
            <a:chOff x="432" y="2915"/>
            <a:chExt cx="468" cy="558"/>
          </a:xfrm>
        </p:grpSpPr>
        <p:pic>
          <p:nvPicPr>
            <p:cNvPr id="74773" name="Picture 6" descr="ISO9001certificateTUV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2" y="2915"/>
              <a:ext cx="292" cy="427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74774" name="Picture 7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2" y="3049"/>
              <a:ext cx="288" cy="42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sp>
        <p:nvSpPr>
          <p:cNvPr id="976904" name="Text Box 8"/>
          <p:cNvSpPr txBox="1">
            <a:spLocks noChangeArrowheads="1"/>
          </p:cNvSpPr>
          <p:nvPr/>
        </p:nvSpPr>
        <p:spPr bwMode="auto">
          <a:xfrm>
            <a:off x="1320800" y="2955925"/>
            <a:ext cx="5981700" cy="830263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長期信頼性試験に加え、短期信頼性試験</a:t>
            </a:r>
            <a:r>
              <a:rPr kumimoji="0" lang="en-US" altLang="ja-JP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(QR2)</a:t>
            </a: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により、</a:t>
            </a:r>
            <a:b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</a:b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出荷直後の初期不良排除。</a:t>
            </a:r>
          </a:p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1600" b="1" dirty="0">
                <a:solidFill>
                  <a:srgbClr val="3333FF"/>
                </a:solidFill>
                <a:latin typeface="Helvetica 55 Roman" charset="0"/>
                <a:ea typeface="+mn-ea"/>
              </a:rPr>
              <a:t>QR2</a:t>
            </a:r>
            <a:r>
              <a:rPr kumimoji="0" lang="ja-JP" altLang="en-US" sz="1600" b="1" dirty="0">
                <a:solidFill>
                  <a:srgbClr val="3333FF"/>
                </a:solidFill>
                <a:latin typeface="Helvetica 55 Roman" charset="0"/>
                <a:ea typeface="+mn-ea"/>
              </a:rPr>
              <a:t>内容　</a:t>
            </a:r>
            <a:r>
              <a:rPr kumimoji="0" lang="en-US" altLang="ja-JP" sz="1600" b="1" dirty="0">
                <a:solidFill>
                  <a:srgbClr val="3333FF"/>
                </a:solidFill>
                <a:latin typeface="Helvetica 55 Roman" charset="0"/>
                <a:ea typeface="+mn-ea"/>
              </a:rPr>
              <a:t>:  PCT</a:t>
            </a:r>
            <a:r>
              <a:rPr kumimoji="0" lang="ja-JP" altLang="en-US" sz="1600" b="1" dirty="0" err="1">
                <a:solidFill>
                  <a:srgbClr val="3333FF"/>
                </a:solidFill>
                <a:latin typeface="Helvetica 55 Roman" charset="0"/>
                <a:ea typeface="+mn-ea"/>
              </a:rPr>
              <a:t>、</a:t>
            </a:r>
            <a:r>
              <a:rPr kumimoji="0" lang="ja-JP" altLang="en-US" sz="1600" b="1" dirty="0">
                <a:solidFill>
                  <a:srgbClr val="3333FF"/>
                </a:solidFill>
                <a:latin typeface="Helvetica 55 Roman" charset="0"/>
                <a:ea typeface="+mn-ea"/>
              </a:rPr>
              <a:t>熱衝撃、温度サイクル等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42900" y="3067050"/>
            <a:ext cx="887413" cy="703263"/>
            <a:chOff x="630" y="1716"/>
            <a:chExt cx="487" cy="386"/>
          </a:xfrm>
        </p:grpSpPr>
        <p:pic>
          <p:nvPicPr>
            <p:cNvPr id="74766" name="Picture 10" descr="MagGlas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30" y="1783"/>
              <a:ext cx="434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936" y="1902"/>
              <a:ext cx="181" cy="200"/>
              <a:chOff x="413" y="1738"/>
              <a:chExt cx="181" cy="200"/>
            </a:xfrm>
          </p:grpSpPr>
          <p:sp>
            <p:nvSpPr>
              <p:cNvPr id="20499" name="Rectangle 12"/>
              <p:cNvSpPr>
                <a:spLocks noChangeArrowheads="1"/>
              </p:cNvSpPr>
              <p:nvPr/>
            </p:nvSpPr>
            <p:spPr bwMode="auto">
              <a:xfrm>
                <a:off x="414" y="1812"/>
                <a:ext cx="126" cy="126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5B768B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endParaRPr kumimoji="0" lang="ja-JP" altLang="en-US" sz="1600">
                  <a:solidFill>
                    <a:srgbClr val="FFFFFF"/>
                  </a:solidFill>
                  <a:latin typeface="Helvetica 55 Roman" charset="0"/>
                  <a:ea typeface="+mn-ea"/>
                </a:endParaRPr>
              </a:p>
            </p:txBody>
          </p:sp>
          <p:sp>
            <p:nvSpPr>
              <p:cNvPr id="20500" name="Freeform 13"/>
              <p:cNvSpPr>
                <a:spLocks/>
              </p:cNvSpPr>
              <p:nvPr/>
            </p:nvSpPr>
            <p:spPr bwMode="auto">
              <a:xfrm>
                <a:off x="413" y="1738"/>
                <a:ext cx="181" cy="196"/>
              </a:xfrm>
              <a:custGeom>
                <a:avLst/>
                <a:gdLst>
                  <a:gd name="T0" fmla="*/ 0 w 142"/>
                  <a:gd name="T1" fmla="*/ 71485 h 132"/>
                  <a:gd name="T2" fmla="*/ 1619 w 142"/>
                  <a:gd name="T3" fmla="*/ 49621 h 132"/>
                  <a:gd name="T4" fmla="*/ 1963 w 142"/>
                  <a:gd name="T5" fmla="*/ 86164 h 132"/>
                  <a:gd name="T6" fmla="*/ 6756 w 142"/>
                  <a:gd name="T7" fmla="*/ 0 h 132"/>
                  <a:gd name="T8" fmla="*/ 8784 w 142"/>
                  <a:gd name="T9" fmla="*/ 34597 h 132"/>
                  <a:gd name="T10" fmla="*/ 2255 w 142"/>
                  <a:gd name="T11" fmla="*/ 109404 h 132"/>
                  <a:gd name="T12" fmla="*/ 0 w 142"/>
                  <a:gd name="T13" fmla="*/ 71485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2" h="132">
                    <a:moveTo>
                      <a:pt x="0" y="86"/>
                    </a:moveTo>
                    <a:lnTo>
                      <a:pt x="26" y="60"/>
                    </a:lnTo>
                    <a:lnTo>
                      <a:pt x="32" y="104"/>
                    </a:lnTo>
                    <a:lnTo>
                      <a:pt x="109" y="0"/>
                    </a:lnTo>
                    <a:lnTo>
                      <a:pt x="142" y="42"/>
                    </a:lnTo>
                    <a:lnTo>
                      <a:pt x="36" y="132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lIns="82124" tIns="41061" rIns="82124" bIns="41061"/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endParaRPr kumimoji="0" lang="ja-JP" altLang="en-US" sz="1600">
                  <a:solidFill>
                    <a:srgbClr val="FFFFFF"/>
                  </a:solidFill>
                  <a:latin typeface="Helvetica 55 Roman" charset="0"/>
                  <a:ea typeface="+mn-ea"/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708" y="1716"/>
              <a:ext cx="181" cy="200"/>
              <a:chOff x="413" y="1738"/>
              <a:chExt cx="181" cy="200"/>
            </a:xfrm>
          </p:grpSpPr>
          <p:sp>
            <p:nvSpPr>
              <p:cNvPr id="20497" name="Rectangle 15"/>
              <p:cNvSpPr>
                <a:spLocks noChangeArrowheads="1"/>
              </p:cNvSpPr>
              <p:nvPr/>
            </p:nvSpPr>
            <p:spPr bwMode="auto">
              <a:xfrm>
                <a:off x="414" y="1812"/>
                <a:ext cx="125" cy="126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5B768B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endParaRPr kumimoji="0" lang="ja-JP" altLang="en-US" sz="1600">
                  <a:solidFill>
                    <a:srgbClr val="FFFFFF"/>
                  </a:solidFill>
                  <a:latin typeface="Helvetica 55 Roman" charset="0"/>
                  <a:ea typeface="+mn-ea"/>
                </a:endParaRPr>
              </a:p>
            </p:txBody>
          </p:sp>
          <p:sp>
            <p:nvSpPr>
              <p:cNvPr id="20498" name="Freeform 16"/>
              <p:cNvSpPr>
                <a:spLocks/>
              </p:cNvSpPr>
              <p:nvPr/>
            </p:nvSpPr>
            <p:spPr bwMode="auto">
              <a:xfrm>
                <a:off x="413" y="1738"/>
                <a:ext cx="179" cy="196"/>
              </a:xfrm>
              <a:custGeom>
                <a:avLst/>
                <a:gdLst>
                  <a:gd name="T0" fmla="*/ 0 w 142"/>
                  <a:gd name="T1" fmla="*/ 71485 h 132"/>
                  <a:gd name="T2" fmla="*/ 1359 w 142"/>
                  <a:gd name="T3" fmla="*/ 49621 h 132"/>
                  <a:gd name="T4" fmla="*/ 1608 w 142"/>
                  <a:gd name="T5" fmla="*/ 86164 h 132"/>
                  <a:gd name="T6" fmla="*/ 5584 w 142"/>
                  <a:gd name="T7" fmla="*/ 0 h 132"/>
                  <a:gd name="T8" fmla="*/ 7297 w 142"/>
                  <a:gd name="T9" fmla="*/ 34597 h 132"/>
                  <a:gd name="T10" fmla="*/ 1859 w 142"/>
                  <a:gd name="T11" fmla="*/ 109404 h 132"/>
                  <a:gd name="T12" fmla="*/ 0 w 142"/>
                  <a:gd name="T13" fmla="*/ 71485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2" h="132">
                    <a:moveTo>
                      <a:pt x="0" y="86"/>
                    </a:moveTo>
                    <a:lnTo>
                      <a:pt x="26" y="60"/>
                    </a:lnTo>
                    <a:lnTo>
                      <a:pt x="32" y="104"/>
                    </a:lnTo>
                    <a:lnTo>
                      <a:pt x="109" y="0"/>
                    </a:lnTo>
                    <a:lnTo>
                      <a:pt x="142" y="42"/>
                    </a:lnTo>
                    <a:lnTo>
                      <a:pt x="36" y="132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lIns="82124" tIns="41061" rIns="82124" bIns="41061"/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endParaRPr kumimoji="0" lang="ja-JP" altLang="en-US" sz="1600">
                  <a:solidFill>
                    <a:srgbClr val="FFFFFF"/>
                  </a:solidFill>
                  <a:latin typeface="Helvetica 55 Roman" charset="0"/>
                  <a:ea typeface="+mn-ea"/>
                </a:endParaRPr>
              </a:p>
            </p:txBody>
          </p:sp>
        </p:grpSp>
      </p:grpSp>
      <p:pic>
        <p:nvPicPr>
          <p:cNvPr id="74760" name="Picture 17" descr="2970HOTRev_Chi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0400" y="1849438"/>
            <a:ext cx="21336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6914" name="Text Box 18"/>
          <p:cNvSpPr txBox="1">
            <a:spLocks noChangeArrowheads="1"/>
          </p:cNvSpPr>
          <p:nvPr/>
        </p:nvSpPr>
        <p:spPr bwMode="auto">
          <a:xfrm>
            <a:off x="538163" y="4141788"/>
            <a:ext cx="679608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lvl="1" indent="-457200" eaLnBrk="0" hangingPunct="0">
              <a:defRPr/>
            </a:pPr>
            <a:endParaRPr kumimoji="0" lang="ja-JP" altLang="en-US" sz="2400" b="1">
              <a:solidFill>
                <a:srgbClr val="318F8D"/>
              </a:solidFill>
              <a:latin typeface="Helvetica 55 Roman" charset="0"/>
              <a:ea typeface="+mn-ea"/>
            </a:endParaRPr>
          </a:p>
          <a:p>
            <a:pPr marL="457200" indent="-457200" eaLnBrk="0" hangingPunct="0">
              <a:lnSpc>
                <a:spcPct val="30000"/>
              </a:lnSpc>
              <a:spcBef>
                <a:spcPct val="50000"/>
              </a:spcBef>
              <a:buFontTx/>
              <a:buAutoNum type="arabicPlain" startAt="2000"/>
              <a:defRPr/>
            </a:pPr>
            <a:endParaRPr kumimoji="0" lang="ja-JP" altLang="en-US" sz="2400" b="1">
              <a:solidFill>
                <a:srgbClr val="318F8D"/>
              </a:solidFill>
              <a:latin typeface="Helvetica 55 Roman" charset="0"/>
              <a:ea typeface="+mn-ea"/>
            </a:endParaRPr>
          </a:p>
        </p:txBody>
      </p:sp>
      <p:sp>
        <p:nvSpPr>
          <p:cNvPr id="976917" name="Rectangle 21"/>
          <p:cNvSpPr>
            <a:spLocks noChangeArrowheads="1"/>
          </p:cNvSpPr>
          <p:nvPr/>
        </p:nvSpPr>
        <p:spPr bwMode="auto">
          <a:xfrm>
            <a:off x="1203325" y="2354263"/>
            <a:ext cx="4297363" cy="455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kumimoji="0" lang="en-US" altLang="ja-JP" sz="2800" dirty="0">
                <a:solidFill>
                  <a:srgbClr val="318F8D"/>
                </a:solidFill>
                <a:latin typeface="Helvetica 55 Roman" charset="0"/>
                <a:ea typeface="+mn-ea"/>
              </a:rPr>
              <a:t>…</a:t>
            </a:r>
            <a:r>
              <a:rPr kumimoji="0" lang="ja-JP" altLang="en-US" sz="2800" dirty="0">
                <a:solidFill>
                  <a:srgbClr val="318F8D"/>
                </a:solidFill>
                <a:latin typeface="Helvetica 55 Roman" charset="0"/>
                <a:ea typeface="+mn-ea"/>
              </a:rPr>
              <a:t>および信頼性</a:t>
            </a:r>
          </a:p>
        </p:txBody>
      </p:sp>
      <p:sp>
        <p:nvSpPr>
          <p:cNvPr id="20493" name="Text Box 22"/>
          <p:cNvSpPr txBox="1">
            <a:spLocks noChangeArrowheads="1"/>
          </p:cNvSpPr>
          <p:nvPr/>
        </p:nvSpPr>
        <p:spPr bwMode="auto">
          <a:xfrm>
            <a:off x="4714875" y="1482725"/>
            <a:ext cx="3527425" cy="6096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ja-JP" altLang="en-US" sz="1600" b="1" dirty="0">
                <a:solidFill>
                  <a:srgbClr val="000000"/>
                </a:solidFill>
                <a:latin typeface="Helvetica 55 Roman" charset="0"/>
                <a:ea typeface="+mn-ea"/>
              </a:rPr>
              <a:t>平均出荷電気検査不具合率</a:t>
            </a:r>
          </a:p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1600" b="1" dirty="0">
                <a:solidFill>
                  <a:srgbClr val="3333FF"/>
                </a:solidFill>
                <a:latin typeface="Helvetica 55 Roman" charset="0"/>
                <a:ea typeface="+mn-ea"/>
              </a:rPr>
              <a:t>0.6PPM</a:t>
            </a:r>
            <a:r>
              <a:rPr kumimoji="0" lang="ja-JP" altLang="en-US" sz="1600" b="1" dirty="0">
                <a:solidFill>
                  <a:srgbClr val="3333FF"/>
                </a:solidFill>
                <a:latin typeface="Helvetica 55 Roman" charset="0"/>
                <a:ea typeface="+mn-ea"/>
              </a:rPr>
              <a:t>以下</a:t>
            </a:r>
          </a:p>
        </p:txBody>
      </p:sp>
      <p:graphicFrame>
        <p:nvGraphicFramePr>
          <p:cNvPr id="2119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088199"/>
              </p:ext>
            </p:extLst>
          </p:nvPr>
        </p:nvGraphicFramePr>
        <p:xfrm>
          <a:off x="1222375" y="4286250"/>
          <a:ext cx="7113588" cy="264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89" name="Document" r:id="rId10" imgW="7136454" imgH="2661406" progId="Word.Document.8">
                  <p:embed/>
                </p:oleObj>
              </mc:Choice>
              <mc:Fallback>
                <p:oleObj name="Document" r:id="rId10" imgW="7136454" imgH="2661406" progId="Word.Document.8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4286250"/>
                        <a:ext cx="7113588" cy="264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673350" y="4267200"/>
            <a:ext cx="1212850" cy="2057400"/>
          </a:xfrm>
          <a:prstGeom prst="rect">
            <a:avLst/>
          </a:prstGeom>
          <a:noFill/>
          <a:ln w="57150">
            <a:solidFill>
              <a:srgbClr val="009454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endParaRPr kumimoji="0" lang="ja-JP" altLang="en-US" sz="1600">
              <a:solidFill>
                <a:srgbClr val="FFFFFF"/>
              </a:solidFill>
              <a:latin typeface="Helvetica 55 Roman" charset="0"/>
              <a:ea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EF0F684-3D38-4ECE-85A9-74745387B781}" type="slidenum">
              <a:rPr lang="en-US" smtClean="0"/>
              <a:pPr>
                <a:defRPr/>
              </a:pPr>
              <a:t>11</a:t>
            </a:fld>
            <a:endParaRPr lang="en-US" sz="120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85272" y="1340768"/>
            <a:ext cx="42017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b="1" dirty="0" smtClean="0"/>
              <a:t>仕様書には書かれていない</a:t>
            </a:r>
            <a:endParaRPr kumimoji="1" lang="en-US" altLang="ja-JP" sz="1400" b="1" dirty="0" smtClean="0"/>
          </a:p>
          <a:p>
            <a:pPr algn="ctr"/>
            <a:r>
              <a:rPr lang="ja-JP" altLang="en-US" sz="2000" b="1" dirty="0" smtClean="0"/>
              <a:t>リニアテクノロジーの</a:t>
            </a:r>
            <a:r>
              <a:rPr lang="ja-JP" altLang="en-US" sz="2800" b="1" dirty="0" smtClean="0"/>
              <a:t>５</a:t>
            </a:r>
            <a:r>
              <a:rPr lang="ja-JP" altLang="en-US" sz="2000" b="1" dirty="0" smtClean="0"/>
              <a:t>つの顧客価値</a:t>
            </a:r>
            <a:endParaRPr kumimoji="1" lang="ja-JP" altLang="en-US" sz="20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2564904"/>
            <a:ext cx="813690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b="1" dirty="0" smtClean="0"/>
              <a:t>原則として</a:t>
            </a:r>
            <a:r>
              <a:rPr kumimoji="1" lang="ja-JP" altLang="en-US" b="1" dirty="0" smtClean="0"/>
              <a:t>、製品の製造中止を</a:t>
            </a:r>
            <a:r>
              <a:rPr lang="ja-JP" altLang="en-US" b="1" dirty="0" smtClean="0"/>
              <a:t>しない</a:t>
            </a:r>
            <a:r>
              <a:rPr kumimoji="1" lang="ja-JP" altLang="en-US" b="1" dirty="0" smtClean="0"/>
              <a:t>。</a:t>
            </a:r>
            <a:endParaRPr kumimoji="1" lang="en-US" altLang="ja-JP" b="1" dirty="0" smtClean="0"/>
          </a:p>
          <a:p>
            <a:endParaRPr kumimoji="1" lang="en-US" altLang="ja-JP" sz="800" b="1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b="1" dirty="0" smtClean="0"/>
              <a:t>すべての生産工程に、冗長性を持たせることにより</a:t>
            </a:r>
            <a:r>
              <a:rPr lang="en-US" altLang="ja-JP" b="1" dirty="0" smtClean="0"/>
              <a:t>BCP</a:t>
            </a:r>
            <a:r>
              <a:rPr lang="ja-JP" altLang="en-US" b="1" dirty="0" smtClean="0"/>
              <a:t>を確立。</a:t>
            </a:r>
            <a:endParaRPr lang="en-US" altLang="ja-JP" b="1" dirty="0" smtClean="0"/>
          </a:p>
          <a:p>
            <a:endParaRPr lang="en-US" altLang="ja-JP" sz="800" b="1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b="1" dirty="0"/>
              <a:t>製品</a:t>
            </a:r>
            <a:r>
              <a:rPr kumimoji="1" lang="ja-JP" altLang="en-US" b="1" dirty="0" smtClean="0"/>
              <a:t>毎のウエハ在庫（ダイバンク方式）により短納期・安定供給を実現。</a:t>
            </a:r>
            <a:endParaRPr kumimoji="1" lang="en-US" altLang="ja-JP" b="1" dirty="0" smtClean="0"/>
          </a:p>
          <a:p>
            <a:endParaRPr kumimoji="1" lang="en-US" altLang="ja-JP" sz="800" b="1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b="1" dirty="0" smtClean="0"/>
              <a:t>長期信頼性試験に加え、製造ロット毎の短期信頼性試験により高品質を確保。</a:t>
            </a:r>
            <a:endParaRPr lang="en-US" altLang="ja-JP" b="1" dirty="0" smtClean="0"/>
          </a:p>
          <a:p>
            <a:endParaRPr lang="en-US" altLang="ja-JP" sz="800" b="1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b="1" dirty="0" smtClean="0"/>
              <a:t>アナログ技術の回路設計や、レイアウト設計を</a:t>
            </a:r>
            <a:r>
              <a:rPr lang="ja-JP" altLang="en-US" b="1" dirty="0" smtClean="0"/>
              <a:t>無償</a:t>
            </a:r>
            <a:r>
              <a:rPr kumimoji="1" lang="ja-JP" altLang="en-US" b="1" dirty="0" smtClean="0"/>
              <a:t>サポート。</a:t>
            </a:r>
            <a:endParaRPr kumimoji="1" lang="ja-JP" altLang="en-US" b="1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395536" y="2420888"/>
            <a:ext cx="82089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395536" y="4653136"/>
            <a:ext cx="82089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3350" y="5486400"/>
            <a:ext cx="25812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848356"/>
      </p:ext>
    </p:extLst>
  </p:cSld>
  <p:clrMapOvr>
    <a:masterClrMapping/>
  </p:clrMapOvr>
</p:sld>
</file>

<file path=ppt/theme/theme1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4254"/>
      </a:dk2>
      <a:lt2>
        <a:srgbClr val="D3E1E6"/>
      </a:lt2>
      <a:accent1>
        <a:srgbClr val="C0C0C0"/>
      </a:accent1>
      <a:accent2>
        <a:srgbClr val="318F8D"/>
      </a:accent2>
      <a:accent3>
        <a:srgbClr val="FFFFFF"/>
      </a:accent3>
      <a:accent4>
        <a:srgbClr val="000000"/>
      </a:accent4>
      <a:accent5>
        <a:srgbClr val="DCDCDC"/>
      </a:accent5>
      <a:accent6>
        <a:srgbClr val="2B817F"/>
      </a:accent6>
      <a:hlink>
        <a:srgbClr val="CDD0AC"/>
      </a:hlink>
      <a:folHlink>
        <a:srgbClr val="A9AFD1"/>
      </a:folHlink>
    </a:clrScheme>
    <a:fontScheme name="8_Default 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4254"/>
        </a:dk2>
        <a:lt2>
          <a:srgbClr val="D3E1E6"/>
        </a:lt2>
        <a:accent1>
          <a:srgbClr val="C0C0C0"/>
        </a:accent1>
        <a:accent2>
          <a:srgbClr val="318F8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B817F"/>
        </a:accent6>
        <a:hlink>
          <a:srgbClr val="CDD0AC"/>
        </a:hlink>
        <a:folHlink>
          <a:srgbClr val="A9AF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B9F73"/>
        </a:dk1>
        <a:lt1>
          <a:srgbClr val="FFFFFF"/>
        </a:lt1>
        <a:dk2>
          <a:srgbClr val="27673E"/>
        </a:dk2>
        <a:lt2>
          <a:srgbClr val="000000"/>
        </a:lt2>
        <a:accent1>
          <a:srgbClr val="6699FF"/>
        </a:accent1>
        <a:accent2>
          <a:srgbClr val="3BABA8"/>
        </a:accent2>
        <a:accent3>
          <a:srgbClr val="ACB8AF"/>
        </a:accent3>
        <a:accent4>
          <a:srgbClr val="DADADA"/>
        </a:accent4>
        <a:accent5>
          <a:srgbClr val="B8CAFF"/>
        </a:accent5>
        <a:accent6>
          <a:srgbClr val="359B98"/>
        </a:accent6>
        <a:hlink>
          <a:srgbClr val="A6A15A"/>
        </a:hlink>
        <a:folHlink>
          <a:srgbClr val="757E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5B9F73"/>
        </a:dk1>
        <a:lt1>
          <a:srgbClr val="FFFFFF"/>
        </a:lt1>
        <a:dk2>
          <a:srgbClr val="246E56"/>
        </a:dk2>
        <a:lt2>
          <a:srgbClr val="000000"/>
        </a:lt2>
        <a:accent1>
          <a:srgbClr val="6699FF"/>
        </a:accent1>
        <a:accent2>
          <a:srgbClr val="3BABA8"/>
        </a:accent2>
        <a:accent3>
          <a:srgbClr val="ACBAB4"/>
        </a:accent3>
        <a:accent4>
          <a:srgbClr val="DADADA"/>
        </a:accent4>
        <a:accent5>
          <a:srgbClr val="B8CAFF"/>
        </a:accent5>
        <a:accent6>
          <a:srgbClr val="359B98"/>
        </a:accent6>
        <a:hlink>
          <a:srgbClr val="A6A15A"/>
        </a:hlink>
        <a:folHlink>
          <a:srgbClr val="757EB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4254"/>
      </a:dk2>
      <a:lt2>
        <a:srgbClr val="D3E1E6"/>
      </a:lt2>
      <a:accent1>
        <a:srgbClr val="C0C0C0"/>
      </a:accent1>
      <a:accent2>
        <a:srgbClr val="318F8D"/>
      </a:accent2>
      <a:accent3>
        <a:srgbClr val="FFFFFF"/>
      </a:accent3>
      <a:accent4>
        <a:srgbClr val="000000"/>
      </a:accent4>
      <a:accent5>
        <a:srgbClr val="DCDCDC"/>
      </a:accent5>
      <a:accent6>
        <a:srgbClr val="2B817F"/>
      </a:accent6>
      <a:hlink>
        <a:srgbClr val="CDD0AC"/>
      </a:hlink>
      <a:folHlink>
        <a:srgbClr val="A9AFD1"/>
      </a:folHlink>
    </a:clrScheme>
    <a:fontScheme name="12_Default 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4254"/>
        </a:dk2>
        <a:lt2>
          <a:srgbClr val="D3E1E6"/>
        </a:lt2>
        <a:accent1>
          <a:srgbClr val="C0C0C0"/>
        </a:accent1>
        <a:accent2>
          <a:srgbClr val="318F8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B817F"/>
        </a:accent6>
        <a:hlink>
          <a:srgbClr val="CDD0AC"/>
        </a:hlink>
        <a:folHlink>
          <a:srgbClr val="A9AF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B9F73"/>
        </a:dk1>
        <a:lt1>
          <a:srgbClr val="FFFFFF"/>
        </a:lt1>
        <a:dk2>
          <a:srgbClr val="27673E"/>
        </a:dk2>
        <a:lt2>
          <a:srgbClr val="000000"/>
        </a:lt2>
        <a:accent1>
          <a:srgbClr val="6699FF"/>
        </a:accent1>
        <a:accent2>
          <a:srgbClr val="3BABA8"/>
        </a:accent2>
        <a:accent3>
          <a:srgbClr val="ACB8AF"/>
        </a:accent3>
        <a:accent4>
          <a:srgbClr val="DADADA"/>
        </a:accent4>
        <a:accent5>
          <a:srgbClr val="B8CAFF"/>
        </a:accent5>
        <a:accent6>
          <a:srgbClr val="359B98"/>
        </a:accent6>
        <a:hlink>
          <a:srgbClr val="A6A15A"/>
        </a:hlink>
        <a:folHlink>
          <a:srgbClr val="757E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5B9F73"/>
        </a:dk1>
        <a:lt1>
          <a:srgbClr val="FFFFFF"/>
        </a:lt1>
        <a:dk2>
          <a:srgbClr val="246E56"/>
        </a:dk2>
        <a:lt2>
          <a:srgbClr val="000000"/>
        </a:lt2>
        <a:accent1>
          <a:srgbClr val="6699FF"/>
        </a:accent1>
        <a:accent2>
          <a:srgbClr val="3BABA8"/>
        </a:accent2>
        <a:accent3>
          <a:srgbClr val="ACBAB4"/>
        </a:accent3>
        <a:accent4>
          <a:srgbClr val="DADADA"/>
        </a:accent4>
        <a:accent5>
          <a:srgbClr val="B8CAFF"/>
        </a:accent5>
        <a:accent6>
          <a:srgbClr val="359B98"/>
        </a:accent6>
        <a:hlink>
          <a:srgbClr val="A6A15A"/>
        </a:hlink>
        <a:folHlink>
          <a:srgbClr val="757EB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11879</TotalTime>
  <Words>468</Words>
  <Application>Microsoft Office PowerPoint</Application>
  <PresentationFormat>画面に合わせる (4:3)</PresentationFormat>
  <Paragraphs>163</Paragraphs>
  <Slides>11</Slides>
  <Notes>5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3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8_Default Design</vt:lpstr>
      <vt:lpstr>12_Default Design</vt:lpstr>
      <vt:lpstr>Microsoft Excel 97-2003 ワークシート</vt:lpstr>
      <vt:lpstr>Worksheet</vt:lpstr>
      <vt:lpstr>Document</vt:lpstr>
      <vt:lpstr>PowerPoint プレゼンテーション</vt:lpstr>
      <vt:lpstr>高性能アナログIC業界のリーダー</vt:lpstr>
      <vt:lpstr>PowerPoint プレゼンテーション</vt:lpstr>
      <vt:lpstr>PowerPoint プレゼンテーション</vt:lpstr>
      <vt:lpstr>PowerPoint プレゼンテーション</vt:lpstr>
      <vt:lpstr>幅広いラインナップ</vt:lpstr>
      <vt:lpstr>日本での売上構成 =FY13=</vt:lpstr>
      <vt:lpstr>PowerPoint プレゼンテーション</vt:lpstr>
      <vt:lpstr>生産工程全体を自社で管理</vt:lpstr>
      <vt:lpstr>最高レベルの品質…</vt:lpstr>
      <vt:lpstr>PowerPoint プレゼンテーション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DQ</dc:creator>
  <cp:lastModifiedBy>高木 由美子</cp:lastModifiedBy>
  <cp:revision>448</cp:revision>
  <cp:lastPrinted>2012-04-04T08:38:16Z</cp:lastPrinted>
  <dcterms:created xsi:type="dcterms:W3CDTF">2009-09-29T22:01:58Z</dcterms:created>
  <dcterms:modified xsi:type="dcterms:W3CDTF">2014-07-03T06:07:05Z</dcterms:modified>
</cp:coreProperties>
</file>