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6" r:id="rId2"/>
    <p:sldId id="324" r:id="rId3"/>
    <p:sldId id="325" r:id="rId4"/>
    <p:sldId id="327" r:id="rId5"/>
    <p:sldId id="269" r:id="rId6"/>
    <p:sldId id="270" r:id="rId7"/>
    <p:sldId id="328" r:id="rId8"/>
    <p:sldId id="349" r:id="rId9"/>
    <p:sldId id="338" r:id="rId10"/>
    <p:sldId id="339" r:id="rId11"/>
    <p:sldId id="329" r:id="rId12"/>
    <p:sldId id="340" r:id="rId13"/>
    <p:sldId id="341" r:id="rId14"/>
    <p:sldId id="330" r:id="rId15"/>
    <p:sldId id="261" r:id="rId16"/>
    <p:sldId id="262" r:id="rId17"/>
    <p:sldId id="326" r:id="rId18"/>
    <p:sldId id="332" r:id="rId19"/>
    <p:sldId id="333" r:id="rId20"/>
    <p:sldId id="331" r:id="rId21"/>
    <p:sldId id="334" r:id="rId22"/>
    <p:sldId id="348" r:id="rId23"/>
    <p:sldId id="335" r:id="rId24"/>
    <p:sldId id="347" r:id="rId25"/>
    <p:sldId id="336" r:id="rId26"/>
    <p:sldId id="344" r:id="rId27"/>
    <p:sldId id="345" r:id="rId28"/>
    <p:sldId id="346" r:id="rId29"/>
    <p:sldId id="342" r:id="rId30"/>
    <p:sldId id="350" r:id="rId31"/>
    <p:sldId id="351" r:id="rId32"/>
    <p:sldId id="352" r:id="rId33"/>
    <p:sldId id="274" r:id="rId34"/>
    <p:sldId id="314" r:id="rId35"/>
    <p:sldId id="313" r:id="rId36"/>
    <p:sldId id="308" r:id="rId37"/>
    <p:sldId id="309" r:id="rId38"/>
    <p:sldId id="315" r:id="rId39"/>
    <p:sldId id="310" r:id="rId40"/>
    <p:sldId id="353" r:id="rId41"/>
  </p:sldIdLst>
  <p:sldSz cx="9144000" cy="6858000" type="screen4x3"/>
  <p:notesSz cx="6735763" cy="9866313"/>
  <p:defaultTextStyle>
    <a:defPPr>
      <a:defRPr lang="ja-JP"/>
    </a:defPPr>
    <a:lvl1pPr algn="l" rtl="0" fontAlgn="base">
      <a:spcBef>
        <a:spcPct val="0"/>
      </a:spcBef>
      <a:spcAft>
        <a:spcPct val="0"/>
      </a:spcAft>
      <a:defRPr kumimoji="1" kern="1200">
        <a:solidFill>
          <a:schemeClr val="tx1"/>
        </a:solidFill>
        <a:latin typeface="Arial"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pitchFamily="50" charset="-128"/>
        <a:cs typeface="+mn-cs"/>
      </a:defRPr>
    </a:lvl5pPr>
    <a:lvl6pPr marL="2286000" algn="l" defTabSz="914400" rtl="0" eaLnBrk="1" latinLnBrk="0" hangingPunct="1">
      <a:defRPr kumimoji="1" kern="1200">
        <a:solidFill>
          <a:schemeClr val="tx1"/>
        </a:solidFill>
        <a:latin typeface="Arial" charset="0"/>
        <a:ea typeface="ＭＳ Ｐゴシック" pitchFamily="50" charset="-128"/>
        <a:cs typeface="+mn-cs"/>
      </a:defRPr>
    </a:lvl6pPr>
    <a:lvl7pPr marL="2743200" algn="l" defTabSz="914400" rtl="0" eaLnBrk="1" latinLnBrk="0" hangingPunct="1">
      <a:defRPr kumimoji="1" kern="1200">
        <a:solidFill>
          <a:schemeClr val="tx1"/>
        </a:solidFill>
        <a:latin typeface="Arial" charset="0"/>
        <a:ea typeface="ＭＳ Ｐゴシック" pitchFamily="50" charset="-128"/>
        <a:cs typeface="+mn-cs"/>
      </a:defRPr>
    </a:lvl7pPr>
    <a:lvl8pPr marL="3200400" algn="l" defTabSz="914400" rtl="0" eaLnBrk="1" latinLnBrk="0" hangingPunct="1">
      <a:defRPr kumimoji="1" kern="1200">
        <a:solidFill>
          <a:schemeClr val="tx1"/>
        </a:solidFill>
        <a:latin typeface="Arial" charset="0"/>
        <a:ea typeface="ＭＳ Ｐゴシック" pitchFamily="50" charset="-128"/>
        <a:cs typeface="+mn-cs"/>
      </a:defRPr>
    </a:lvl8pPr>
    <a:lvl9pPr marL="3657600" algn="l" defTabSz="914400" rtl="0" eaLnBrk="1" latinLnBrk="0" hangingPunct="1">
      <a:defRPr kumimoji="1" kern="1200">
        <a:solidFill>
          <a:schemeClr val="tx1"/>
        </a:solidFill>
        <a:latin typeface="Arial"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0000CC"/>
    <a:srgbClr val="CCFF33"/>
    <a:srgbClr val="FF9933"/>
    <a:srgbClr val="FF3399"/>
    <a:srgbClr val="009900"/>
    <a:srgbClr val="DDDDDD"/>
    <a:srgbClr val="C0C0C0"/>
    <a:srgbClr val="EAEAEA"/>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0" autoAdjust="0"/>
    <p:restoredTop sz="86151" autoAdjust="0"/>
  </p:normalViewPr>
  <p:slideViewPr>
    <p:cSldViewPr snapToGrid="0">
      <p:cViewPr>
        <p:scale>
          <a:sx n="75" d="100"/>
          <a:sy n="75" d="100"/>
        </p:scale>
        <p:origin x="-1014"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8220"/>
    </p:cViewPr>
  </p:sorter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B3B6B6-2C90-4D90-AFC5-E411C39E59C6}"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kumimoji="1" lang="ja-JP" altLang="en-US"/>
        </a:p>
      </dgm:t>
    </dgm:pt>
    <dgm:pt modelId="{B2CECCF7-B27C-4831-91FF-622FD960669F}">
      <dgm:prSet phldrT="[テキスト]"/>
      <dgm:spPr>
        <a:solidFill>
          <a:srgbClr val="C00000"/>
        </a:solidFill>
      </dgm:spPr>
      <dgm:t>
        <a:bodyPr/>
        <a:lstStyle/>
        <a:p>
          <a:r>
            <a:rPr kumimoji="1" lang="ja-JP" altLang="en-US" dirty="0" smtClean="0"/>
            <a:t>プログラム</a:t>
          </a:r>
          <a:endParaRPr kumimoji="1" lang="ja-JP" altLang="en-US" dirty="0"/>
        </a:p>
      </dgm:t>
    </dgm:pt>
    <dgm:pt modelId="{10FB7CE0-07E1-45E9-99E7-B94FB7242330}" type="parTrans" cxnId="{9250960E-583D-4585-AE4D-0580D77C19B4}">
      <dgm:prSet/>
      <dgm:spPr/>
      <dgm:t>
        <a:bodyPr/>
        <a:lstStyle/>
        <a:p>
          <a:endParaRPr kumimoji="1" lang="ja-JP" altLang="en-US"/>
        </a:p>
      </dgm:t>
    </dgm:pt>
    <dgm:pt modelId="{49F2616C-BA5E-4CA8-BE57-79BB7FA2D302}" type="sibTrans" cxnId="{9250960E-583D-4585-AE4D-0580D77C19B4}">
      <dgm:prSet/>
      <dgm:spPr/>
      <dgm:t>
        <a:bodyPr/>
        <a:lstStyle/>
        <a:p>
          <a:endParaRPr kumimoji="1" lang="ja-JP" altLang="en-US"/>
        </a:p>
      </dgm:t>
    </dgm:pt>
    <dgm:pt modelId="{3E99FE6D-17DE-40F2-ACE0-2C2748BAB341}">
      <dgm:prSet phldrT="[テキスト]"/>
      <dgm:spPr/>
      <dgm:t>
        <a:bodyPr/>
        <a:lstStyle/>
        <a:p>
          <a:r>
            <a:rPr kumimoji="1" lang="ja-JP" altLang="en-US" dirty="0" smtClean="0"/>
            <a:t>出力電圧（マージニング含む）</a:t>
          </a:r>
          <a:endParaRPr kumimoji="1" lang="en-US" altLang="ja-JP" dirty="0" smtClean="0"/>
        </a:p>
      </dgm:t>
    </dgm:pt>
    <dgm:pt modelId="{07ABB590-DBC9-4993-B76E-0A76588D31D8}" type="parTrans" cxnId="{D04924BE-7108-4005-9979-A83EAFDC8731}">
      <dgm:prSet/>
      <dgm:spPr/>
      <dgm:t>
        <a:bodyPr/>
        <a:lstStyle/>
        <a:p>
          <a:endParaRPr kumimoji="1" lang="ja-JP" altLang="en-US"/>
        </a:p>
      </dgm:t>
    </dgm:pt>
    <dgm:pt modelId="{F307508A-7C18-4184-8ECD-DB63F1542C1F}" type="sibTrans" cxnId="{D04924BE-7108-4005-9979-A83EAFDC8731}">
      <dgm:prSet/>
      <dgm:spPr/>
      <dgm:t>
        <a:bodyPr/>
        <a:lstStyle/>
        <a:p>
          <a:endParaRPr kumimoji="1" lang="ja-JP" altLang="en-US"/>
        </a:p>
      </dgm:t>
    </dgm:pt>
    <dgm:pt modelId="{31390BEB-6F6F-446B-93FD-165D603ECDAB}">
      <dgm:prSet phldrT="[テキスト]"/>
      <dgm:spPr/>
      <dgm:t>
        <a:bodyPr/>
        <a:lstStyle/>
        <a:p>
          <a:r>
            <a:rPr kumimoji="1" lang="ja-JP" altLang="en-US" dirty="0" smtClean="0"/>
            <a:t>電流制限</a:t>
          </a:r>
          <a:endParaRPr kumimoji="1" lang="ja-JP" altLang="en-US" dirty="0"/>
        </a:p>
      </dgm:t>
    </dgm:pt>
    <dgm:pt modelId="{5AC1C251-1D7E-4FA1-B4FA-55E55DD1A574}" type="parTrans" cxnId="{BD30FEAF-061B-4F0B-A2C7-DB49CE95E460}">
      <dgm:prSet/>
      <dgm:spPr/>
      <dgm:t>
        <a:bodyPr/>
        <a:lstStyle/>
        <a:p>
          <a:endParaRPr kumimoji="1" lang="ja-JP" altLang="en-US"/>
        </a:p>
      </dgm:t>
    </dgm:pt>
    <dgm:pt modelId="{590CC6B8-AF6F-4600-92C2-B9DA72C7A3CC}" type="sibTrans" cxnId="{BD30FEAF-061B-4F0B-A2C7-DB49CE95E460}">
      <dgm:prSet/>
      <dgm:spPr/>
      <dgm:t>
        <a:bodyPr/>
        <a:lstStyle/>
        <a:p>
          <a:endParaRPr kumimoji="1" lang="ja-JP" altLang="en-US"/>
        </a:p>
      </dgm:t>
    </dgm:pt>
    <dgm:pt modelId="{908FF120-1C7E-40EC-8936-909659450527}">
      <dgm:prSet phldrT="[テキスト]" custT="1"/>
      <dgm:spPr>
        <a:solidFill>
          <a:srgbClr val="C00000"/>
        </a:solidFill>
      </dgm:spPr>
      <dgm:t>
        <a:bodyPr/>
        <a:lstStyle/>
        <a:p>
          <a:r>
            <a:rPr kumimoji="1" lang="ja-JP" altLang="en-US" sz="1400" dirty="0" smtClean="0"/>
            <a:t>テレメトリー</a:t>
          </a:r>
          <a:endParaRPr kumimoji="1" lang="ja-JP" altLang="en-US" sz="1400" dirty="0"/>
        </a:p>
      </dgm:t>
    </dgm:pt>
    <dgm:pt modelId="{F87657B1-9946-4A0A-A050-42FD020DEF17}" type="parTrans" cxnId="{0CD00E20-3F45-4BCE-A718-A83AC346BD12}">
      <dgm:prSet/>
      <dgm:spPr/>
      <dgm:t>
        <a:bodyPr/>
        <a:lstStyle/>
        <a:p>
          <a:endParaRPr kumimoji="1" lang="ja-JP" altLang="en-US"/>
        </a:p>
      </dgm:t>
    </dgm:pt>
    <dgm:pt modelId="{893632C9-AA1F-43D6-B7CD-68A380FF6674}" type="sibTrans" cxnId="{0CD00E20-3F45-4BCE-A718-A83AC346BD12}">
      <dgm:prSet/>
      <dgm:spPr/>
      <dgm:t>
        <a:bodyPr/>
        <a:lstStyle/>
        <a:p>
          <a:endParaRPr kumimoji="1" lang="ja-JP" altLang="en-US"/>
        </a:p>
      </dgm:t>
    </dgm:pt>
    <dgm:pt modelId="{91895C7A-3152-4C23-BCA5-1B3FE035F7D9}">
      <dgm:prSet phldrT="[テキスト]"/>
      <dgm:spPr/>
      <dgm:t>
        <a:bodyPr/>
        <a:lstStyle/>
        <a:p>
          <a:r>
            <a:rPr kumimoji="1" lang="ja-JP" altLang="en-US" dirty="0" smtClean="0"/>
            <a:t>入力の電流と電圧</a:t>
          </a:r>
          <a:endParaRPr kumimoji="1" lang="ja-JP" altLang="en-US" dirty="0"/>
        </a:p>
      </dgm:t>
    </dgm:pt>
    <dgm:pt modelId="{35D61AF4-A2A9-4455-A6A4-BB5AFF6615D0}" type="parTrans" cxnId="{F8DCBEC5-6B71-4A2C-AA62-FAC598BF0AB3}">
      <dgm:prSet/>
      <dgm:spPr/>
      <dgm:t>
        <a:bodyPr/>
        <a:lstStyle/>
        <a:p>
          <a:endParaRPr kumimoji="1" lang="ja-JP" altLang="en-US"/>
        </a:p>
      </dgm:t>
    </dgm:pt>
    <dgm:pt modelId="{98D244F4-8B65-4F0D-9EC1-738FDBB9331C}" type="sibTrans" cxnId="{F8DCBEC5-6B71-4A2C-AA62-FAC598BF0AB3}">
      <dgm:prSet/>
      <dgm:spPr/>
      <dgm:t>
        <a:bodyPr/>
        <a:lstStyle/>
        <a:p>
          <a:endParaRPr kumimoji="1" lang="ja-JP" altLang="en-US"/>
        </a:p>
      </dgm:t>
    </dgm:pt>
    <dgm:pt modelId="{92946AD7-CFC2-4680-BA5B-1B3EA08E0839}">
      <dgm:prSet phldrT="[テキスト]"/>
      <dgm:spPr>
        <a:solidFill>
          <a:srgbClr val="C00000"/>
        </a:solidFill>
      </dgm:spPr>
      <dgm:t>
        <a:bodyPr/>
        <a:lstStyle/>
        <a:p>
          <a:r>
            <a:rPr kumimoji="1" lang="ja-JP" altLang="en-US" dirty="0" smtClean="0"/>
            <a:t>フォールトイベント</a:t>
          </a:r>
          <a:endParaRPr kumimoji="1" lang="ja-JP" altLang="en-US" dirty="0"/>
        </a:p>
      </dgm:t>
    </dgm:pt>
    <dgm:pt modelId="{554BEC34-D6AF-41E9-A2FF-B2B15369D06A}" type="parTrans" cxnId="{D093B3B7-79E6-47D0-B43F-5F487742AB54}">
      <dgm:prSet/>
      <dgm:spPr/>
      <dgm:t>
        <a:bodyPr/>
        <a:lstStyle/>
        <a:p>
          <a:endParaRPr kumimoji="1" lang="ja-JP" altLang="en-US"/>
        </a:p>
      </dgm:t>
    </dgm:pt>
    <dgm:pt modelId="{7342E7C7-EF9F-4447-AF25-13EB11B32BFF}" type="sibTrans" cxnId="{D093B3B7-79E6-47D0-B43F-5F487742AB54}">
      <dgm:prSet/>
      <dgm:spPr/>
      <dgm:t>
        <a:bodyPr/>
        <a:lstStyle/>
        <a:p>
          <a:endParaRPr kumimoji="1" lang="ja-JP" altLang="en-US"/>
        </a:p>
      </dgm:t>
    </dgm:pt>
    <dgm:pt modelId="{EC7D08B7-3FD3-424D-94A3-A1EB092846FB}">
      <dgm:prSet phldrT="[テキスト]"/>
      <dgm:spPr/>
      <dgm:t>
        <a:bodyPr/>
        <a:lstStyle/>
        <a:p>
          <a:r>
            <a:rPr kumimoji="1" lang="ja-JP" altLang="en-US" dirty="0" smtClean="0"/>
            <a:t>出力電圧の低下および過電圧</a:t>
          </a:r>
          <a:endParaRPr kumimoji="1" lang="ja-JP" altLang="en-US" dirty="0"/>
        </a:p>
      </dgm:t>
    </dgm:pt>
    <dgm:pt modelId="{D9EE1683-B561-48B3-A8DA-239B9FA42306}" type="parTrans" cxnId="{BAE951F7-8AAE-4DE1-898D-EB931289EB73}">
      <dgm:prSet/>
      <dgm:spPr/>
      <dgm:t>
        <a:bodyPr/>
        <a:lstStyle/>
        <a:p>
          <a:endParaRPr kumimoji="1" lang="ja-JP" altLang="en-US"/>
        </a:p>
      </dgm:t>
    </dgm:pt>
    <dgm:pt modelId="{5F1A6C24-0CB5-48F3-B4DF-2B83C8592AE4}" type="sibTrans" cxnId="{BAE951F7-8AAE-4DE1-898D-EB931289EB73}">
      <dgm:prSet/>
      <dgm:spPr/>
      <dgm:t>
        <a:bodyPr/>
        <a:lstStyle/>
        <a:p>
          <a:endParaRPr kumimoji="1" lang="ja-JP" altLang="en-US"/>
        </a:p>
      </dgm:t>
    </dgm:pt>
    <dgm:pt modelId="{62DCBD85-9865-49BE-9F88-69A169486A43}">
      <dgm:prSet phldrT="[テキスト]"/>
      <dgm:spPr/>
      <dgm:t>
        <a:bodyPr/>
        <a:lstStyle/>
        <a:p>
          <a:r>
            <a:rPr kumimoji="1" lang="ja-JP" altLang="en-US" dirty="0" smtClean="0"/>
            <a:t>入力電圧の低下および過電圧</a:t>
          </a:r>
          <a:endParaRPr kumimoji="1" lang="ja-JP" altLang="en-US" dirty="0"/>
        </a:p>
      </dgm:t>
    </dgm:pt>
    <dgm:pt modelId="{4D0D77BA-38CC-4F1F-AFB2-725AE4F2EF3C}" type="parTrans" cxnId="{9150E418-89BB-401B-A630-5DD39C8AFCEE}">
      <dgm:prSet/>
      <dgm:spPr/>
      <dgm:t>
        <a:bodyPr/>
        <a:lstStyle/>
        <a:p>
          <a:endParaRPr kumimoji="1" lang="ja-JP" altLang="en-US"/>
        </a:p>
      </dgm:t>
    </dgm:pt>
    <dgm:pt modelId="{C5E13674-5325-4966-881D-29A470F20386}" type="sibTrans" cxnId="{9150E418-89BB-401B-A630-5DD39C8AFCEE}">
      <dgm:prSet/>
      <dgm:spPr/>
      <dgm:t>
        <a:bodyPr/>
        <a:lstStyle/>
        <a:p>
          <a:endParaRPr kumimoji="1" lang="ja-JP" altLang="en-US"/>
        </a:p>
      </dgm:t>
    </dgm:pt>
    <dgm:pt modelId="{C114BD50-0AD2-4D9F-9F53-CDDE8F499727}">
      <dgm:prSet phldrT="[テキスト]"/>
      <dgm:spPr/>
      <dgm:t>
        <a:bodyPr/>
        <a:lstStyle/>
        <a:p>
          <a:r>
            <a:rPr kumimoji="1" lang="ja-JP" altLang="en-US" dirty="0" smtClean="0"/>
            <a:t>入出力電流の過電流</a:t>
          </a:r>
          <a:endParaRPr kumimoji="1" lang="ja-JP" altLang="en-US" dirty="0"/>
        </a:p>
      </dgm:t>
    </dgm:pt>
    <dgm:pt modelId="{97327B5A-3DE4-4A6A-929B-13B72750984C}" type="parTrans" cxnId="{754E34CF-5D53-4F6B-8DA3-1F2A61D0BA02}">
      <dgm:prSet/>
      <dgm:spPr/>
      <dgm:t>
        <a:bodyPr/>
        <a:lstStyle/>
        <a:p>
          <a:endParaRPr kumimoji="1" lang="ja-JP" altLang="en-US"/>
        </a:p>
      </dgm:t>
    </dgm:pt>
    <dgm:pt modelId="{CAC1B323-518E-4A03-B82E-AECFBA438983}" type="sibTrans" cxnId="{754E34CF-5D53-4F6B-8DA3-1F2A61D0BA02}">
      <dgm:prSet/>
      <dgm:spPr/>
      <dgm:t>
        <a:bodyPr/>
        <a:lstStyle/>
        <a:p>
          <a:endParaRPr kumimoji="1" lang="ja-JP" altLang="en-US"/>
        </a:p>
      </dgm:t>
    </dgm:pt>
    <dgm:pt modelId="{7BC547F8-1715-414A-BA03-CB675D3D8192}">
      <dgm:prSet phldrT="[テキスト]"/>
      <dgm:spPr/>
      <dgm:t>
        <a:bodyPr/>
        <a:lstStyle/>
        <a:p>
          <a:r>
            <a:rPr kumimoji="1" lang="en-US" altLang="ja-JP" dirty="0" smtClean="0"/>
            <a:t>IC</a:t>
          </a:r>
          <a:r>
            <a:rPr kumimoji="1" lang="ja-JP" altLang="en-US" dirty="0" smtClean="0"/>
            <a:t>および外部の過温度</a:t>
          </a:r>
          <a:endParaRPr kumimoji="1" lang="ja-JP" altLang="en-US" dirty="0"/>
        </a:p>
      </dgm:t>
    </dgm:pt>
    <dgm:pt modelId="{F80FC780-2548-4239-81CF-FBB5FC235762}" type="parTrans" cxnId="{D2FF75BC-C185-4C56-9252-600651C582C2}">
      <dgm:prSet/>
      <dgm:spPr/>
      <dgm:t>
        <a:bodyPr/>
        <a:lstStyle/>
        <a:p>
          <a:endParaRPr kumimoji="1" lang="ja-JP" altLang="en-US"/>
        </a:p>
      </dgm:t>
    </dgm:pt>
    <dgm:pt modelId="{99A0F8BF-98C7-40F8-8375-838F0E2BAE88}" type="sibTrans" cxnId="{D2FF75BC-C185-4C56-9252-600651C582C2}">
      <dgm:prSet/>
      <dgm:spPr/>
      <dgm:t>
        <a:bodyPr/>
        <a:lstStyle/>
        <a:p>
          <a:endParaRPr kumimoji="1" lang="ja-JP" altLang="en-US"/>
        </a:p>
      </dgm:t>
    </dgm:pt>
    <dgm:pt modelId="{7F577335-1880-4EA1-AB43-341DC37276F6}">
      <dgm:prSet phldrT="[テキスト]"/>
      <dgm:spPr/>
      <dgm:t>
        <a:bodyPr/>
        <a:lstStyle/>
        <a:p>
          <a:r>
            <a:rPr kumimoji="1" lang="ja-JP" altLang="en-US" dirty="0" smtClean="0"/>
            <a:t>通信、メモリ、ロジック制御異常</a:t>
          </a:r>
          <a:endParaRPr kumimoji="1" lang="ja-JP" altLang="en-US" dirty="0"/>
        </a:p>
      </dgm:t>
    </dgm:pt>
    <dgm:pt modelId="{8F374FDA-CD42-498E-912C-DB5473BF25CA}" type="parTrans" cxnId="{B10CAFC9-4A7A-4494-BBFC-4E3B4E6C8D73}">
      <dgm:prSet/>
      <dgm:spPr/>
      <dgm:t>
        <a:bodyPr/>
        <a:lstStyle/>
        <a:p>
          <a:endParaRPr kumimoji="1" lang="ja-JP" altLang="en-US"/>
        </a:p>
      </dgm:t>
    </dgm:pt>
    <dgm:pt modelId="{59CB7B1D-3019-4D84-B7CD-00949FAAB51B}" type="sibTrans" cxnId="{B10CAFC9-4A7A-4494-BBFC-4E3B4E6C8D73}">
      <dgm:prSet/>
      <dgm:spPr/>
      <dgm:t>
        <a:bodyPr/>
        <a:lstStyle/>
        <a:p>
          <a:endParaRPr kumimoji="1" lang="ja-JP" altLang="en-US"/>
        </a:p>
      </dgm:t>
    </dgm:pt>
    <dgm:pt modelId="{E02A3E96-C5F6-45B9-9842-8815900F540C}">
      <dgm:prSet phldrT="[テキスト]"/>
      <dgm:spPr/>
      <dgm:t>
        <a:bodyPr/>
        <a:lstStyle/>
        <a:p>
          <a:r>
            <a:rPr kumimoji="1" lang="ja-JP" altLang="en-US" dirty="0" smtClean="0"/>
            <a:t>出力の電流と電圧</a:t>
          </a:r>
          <a:endParaRPr kumimoji="1" lang="ja-JP" altLang="en-US" dirty="0"/>
        </a:p>
      </dgm:t>
    </dgm:pt>
    <dgm:pt modelId="{54BF2E82-82C6-4955-A144-DB09DFB026F2}" type="parTrans" cxnId="{E26264A7-5D2B-4F67-893E-8D8A50EA7341}">
      <dgm:prSet/>
      <dgm:spPr/>
      <dgm:t>
        <a:bodyPr/>
        <a:lstStyle/>
        <a:p>
          <a:endParaRPr kumimoji="1" lang="ja-JP" altLang="en-US"/>
        </a:p>
      </dgm:t>
    </dgm:pt>
    <dgm:pt modelId="{961AB17E-5F14-4B02-BED7-7A2D45E7770E}" type="sibTrans" cxnId="{E26264A7-5D2B-4F67-893E-8D8A50EA7341}">
      <dgm:prSet/>
      <dgm:spPr/>
      <dgm:t>
        <a:bodyPr/>
        <a:lstStyle/>
        <a:p>
          <a:endParaRPr kumimoji="1" lang="ja-JP" altLang="en-US"/>
        </a:p>
      </dgm:t>
    </dgm:pt>
    <dgm:pt modelId="{B16B1B93-D6E6-428A-8478-DF3C32D8C26E}">
      <dgm:prSet phldrT="[テキスト]"/>
      <dgm:spPr/>
      <dgm:t>
        <a:bodyPr/>
        <a:lstStyle/>
        <a:p>
          <a:r>
            <a:rPr kumimoji="1" lang="en-US" altLang="ja-JP" dirty="0" smtClean="0"/>
            <a:t>IC</a:t>
          </a:r>
          <a:r>
            <a:rPr kumimoji="1" lang="ja-JP" altLang="en-US" dirty="0" smtClean="0"/>
            <a:t>および外部の温度</a:t>
          </a:r>
          <a:endParaRPr kumimoji="1" lang="ja-JP" altLang="en-US" dirty="0"/>
        </a:p>
      </dgm:t>
    </dgm:pt>
    <dgm:pt modelId="{2FAB84F9-22E2-448A-ACB2-7A4B6037CA09}" type="parTrans" cxnId="{DDEB0FB1-768F-4B66-A452-A80BC3DB8C69}">
      <dgm:prSet/>
      <dgm:spPr/>
      <dgm:t>
        <a:bodyPr/>
        <a:lstStyle/>
        <a:p>
          <a:endParaRPr kumimoji="1" lang="ja-JP" altLang="en-US"/>
        </a:p>
      </dgm:t>
    </dgm:pt>
    <dgm:pt modelId="{CAC7D6A1-FF3A-4ACE-9DF6-C4D16E31CE4D}" type="sibTrans" cxnId="{DDEB0FB1-768F-4B66-A452-A80BC3DB8C69}">
      <dgm:prSet/>
      <dgm:spPr/>
      <dgm:t>
        <a:bodyPr/>
        <a:lstStyle/>
        <a:p>
          <a:endParaRPr kumimoji="1" lang="ja-JP" altLang="en-US"/>
        </a:p>
      </dgm:t>
    </dgm:pt>
    <dgm:pt modelId="{147360A6-A8DF-48D4-950B-EBDC0858484E}">
      <dgm:prSet phldrT="[テキスト]"/>
      <dgm:spPr/>
      <dgm:t>
        <a:bodyPr/>
        <a:lstStyle/>
        <a:p>
          <a:r>
            <a:rPr kumimoji="1" lang="ja-JP" altLang="en-US" dirty="0" smtClean="0"/>
            <a:t>デューティーサイクル</a:t>
          </a:r>
          <a:endParaRPr kumimoji="1" lang="ja-JP" altLang="en-US" dirty="0"/>
        </a:p>
      </dgm:t>
    </dgm:pt>
    <dgm:pt modelId="{363BAFD7-7AA0-46B2-A91F-3818DD5F8572}" type="parTrans" cxnId="{49948B00-3D92-4CFE-8807-BF2C11B5FD0D}">
      <dgm:prSet/>
      <dgm:spPr/>
      <dgm:t>
        <a:bodyPr/>
        <a:lstStyle/>
        <a:p>
          <a:endParaRPr kumimoji="1" lang="ja-JP" altLang="en-US"/>
        </a:p>
      </dgm:t>
    </dgm:pt>
    <dgm:pt modelId="{FF504A18-F3B9-43C0-B301-CF4AD67E1F0F}" type="sibTrans" cxnId="{49948B00-3D92-4CFE-8807-BF2C11B5FD0D}">
      <dgm:prSet/>
      <dgm:spPr/>
      <dgm:t>
        <a:bodyPr/>
        <a:lstStyle/>
        <a:p>
          <a:endParaRPr kumimoji="1" lang="ja-JP" altLang="en-US"/>
        </a:p>
      </dgm:t>
    </dgm:pt>
    <dgm:pt modelId="{36BE0FF5-896D-4003-8351-1F02E7E34E32}">
      <dgm:prSet phldrT="[テキスト]"/>
      <dgm:spPr/>
      <dgm:t>
        <a:bodyPr/>
        <a:lstStyle/>
        <a:p>
          <a:r>
            <a:rPr kumimoji="1" lang="ja-JP" altLang="en-US" dirty="0" smtClean="0"/>
            <a:t>スイッチング周波数</a:t>
          </a:r>
          <a:endParaRPr kumimoji="1" lang="ja-JP" altLang="en-US" dirty="0"/>
        </a:p>
      </dgm:t>
    </dgm:pt>
    <dgm:pt modelId="{EF6190D6-AF92-4CCA-8746-5023F21BCC5A}" type="parTrans" cxnId="{9FCCF0CD-6CE1-472C-B014-E5504CF6898B}">
      <dgm:prSet/>
      <dgm:spPr/>
      <dgm:t>
        <a:bodyPr/>
        <a:lstStyle/>
        <a:p>
          <a:endParaRPr kumimoji="1" lang="ja-JP" altLang="en-US"/>
        </a:p>
      </dgm:t>
    </dgm:pt>
    <dgm:pt modelId="{0DECEBE8-3EB4-417C-B53D-475505734DCD}" type="sibTrans" cxnId="{9FCCF0CD-6CE1-472C-B014-E5504CF6898B}">
      <dgm:prSet/>
      <dgm:spPr/>
      <dgm:t>
        <a:bodyPr/>
        <a:lstStyle/>
        <a:p>
          <a:endParaRPr kumimoji="1" lang="ja-JP" altLang="en-US"/>
        </a:p>
      </dgm:t>
    </dgm:pt>
    <dgm:pt modelId="{86C1C634-4A28-4611-90DB-B015A2B1BDB4}">
      <dgm:prSet phldrT="[テキスト]"/>
      <dgm:spPr/>
      <dgm:t>
        <a:bodyPr/>
        <a:lstStyle/>
        <a:p>
          <a:r>
            <a:rPr kumimoji="1" lang="ja-JP" altLang="en-US" dirty="0" smtClean="0"/>
            <a:t>過電圧および最低電圧</a:t>
          </a:r>
          <a:endParaRPr kumimoji="1" lang="ja-JP" altLang="en-US" dirty="0"/>
        </a:p>
      </dgm:t>
    </dgm:pt>
    <dgm:pt modelId="{69BDC63F-34BF-4DA8-9B78-36107ABD3F13}" type="parTrans" cxnId="{F6BE39CF-91F1-462F-BAE1-BFF09942AC79}">
      <dgm:prSet/>
      <dgm:spPr/>
      <dgm:t>
        <a:bodyPr/>
        <a:lstStyle/>
        <a:p>
          <a:endParaRPr kumimoji="1" lang="ja-JP" altLang="en-US"/>
        </a:p>
      </dgm:t>
    </dgm:pt>
    <dgm:pt modelId="{9645D9D7-3581-414E-8028-CEA7E63F681C}" type="sibTrans" cxnId="{F6BE39CF-91F1-462F-BAE1-BFF09942AC79}">
      <dgm:prSet/>
      <dgm:spPr/>
      <dgm:t>
        <a:bodyPr/>
        <a:lstStyle/>
        <a:p>
          <a:endParaRPr kumimoji="1" lang="ja-JP" altLang="en-US"/>
        </a:p>
      </dgm:t>
    </dgm:pt>
    <dgm:pt modelId="{2ED0BAD6-ECA1-4F5C-99FF-6027FD376729}">
      <dgm:prSet phldrT="[テキスト]"/>
      <dgm:spPr/>
      <dgm:t>
        <a:bodyPr/>
        <a:lstStyle/>
        <a:p>
          <a:r>
            <a:rPr kumimoji="1" lang="ja-JP" altLang="en-US" dirty="0" smtClean="0"/>
            <a:t>ソフトスタート・オフ</a:t>
          </a:r>
          <a:endParaRPr kumimoji="1" lang="ja-JP" altLang="en-US" dirty="0"/>
        </a:p>
      </dgm:t>
    </dgm:pt>
    <dgm:pt modelId="{0833184D-88D8-4732-B68B-3D18BCC8F797}" type="parTrans" cxnId="{AFA51C82-7946-4B48-9757-531540322372}">
      <dgm:prSet/>
      <dgm:spPr/>
      <dgm:t>
        <a:bodyPr/>
        <a:lstStyle/>
        <a:p>
          <a:endParaRPr kumimoji="1" lang="ja-JP" altLang="en-US"/>
        </a:p>
      </dgm:t>
    </dgm:pt>
    <dgm:pt modelId="{9913DF05-99B0-4A05-9291-0877D3D9A267}" type="sibTrans" cxnId="{AFA51C82-7946-4B48-9757-531540322372}">
      <dgm:prSet/>
      <dgm:spPr/>
      <dgm:t>
        <a:bodyPr/>
        <a:lstStyle/>
        <a:p>
          <a:endParaRPr kumimoji="1" lang="ja-JP" altLang="en-US"/>
        </a:p>
      </dgm:t>
    </dgm:pt>
    <dgm:pt modelId="{7E8D8023-E8C4-4BFE-A207-90D0664C6BE5}">
      <dgm:prSet phldrT="[テキスト]"/>
      <dgm:spPr/>
      <dgm:t>
        <a:bodyPr/>
        <a:lstStyle/>
        <a:p>
          <a:r>
            <a:rPr kumimoji="1" lang="ja-JP" altLang="en-US" dirty="0" smtClean="0"/>
            <a:t>シーケンス</a:t>
          </a:r>
          <a:endParaRPr kumimoji="1" lang="ja-JP" altLang="en-US" dirty="0"/>
        </a:p>
      </dgm:t>
    </dgm:pt>
    <dgm:pt modelId="{D49DFC57-0A39-486E-A5AC-8BA372E055F8}" type="parTrans" cxnId="{C6B34DF0-A9B4-407D-81B9-29F560D55A81}">
      <dgm:prSet/>
      <dgm:spPr/>
      <dgm:t>
        <a:bodyPr/>
        <a:lstStyle/>
        <a:p>
          <a:endParaRPr kumimoji="1" lang="ja-JP" altLang="en-US"/>
        </a:p>
      </dgm:t>
    </dgm:pt>
    <dgm:pt modelId="{1CF26F5B-2BF2-4D89-9430-6CB5323DA2A1}" type="sibTrans" cxnId="{C6B34DF0-A9B4-407D-81B9-29F560D55A81}">
      <dgm:prSet/>
      <dgm:spPr/>
      <dgm:t>
        <a:bodyPr/>
        <a:lstStyle/>
        <a:p>
          <a:endParaRPr kumimoji="1" lang="ja-JP" altLang="en-US"/>
        </a:p>
      </dgm:t>
    </dgm:pt>
    <dgm:pt modelId="{5055267E-D1C3-41C7-A23C-7DE7CF592DA0}" type="pres">
      <dgm:prSet presAssocID="{F2B3B6B6-2C90-4D90-AFC5-E411C39E59C6}" presName="diagram" presStyleCnt="0">
        <dgm:presLayoutVars>
          <dgm:chPref val="1"/>
          <dgm:dir/>
          <dgm:animOne val="branch"/>
          <dgm:animLvl val="lvl"/>
          <dgm:resizeHandles/>
        </dgm:presLayoutVars>
      </dgm:prSet>
      <dgm:spPr/>
      <dgm:t>
        <a:bodyPr/>
        <a:lstStyle/>
        <a:p>
          <a:endParaRPr kumimoji="1" lang="ja-JP" altLang="en-US"/>
        </a:p>
      </dgm:t>
    </dgm:pt>
    <dgm:pt modelId="{CDCA07EE-36F2-454C-BC3F-9AECB177D891}" type="pres">
      <dgm:prSet presAssocID="{B2CECCF7-B27C-4831-91FF-622FD960669F}" presName="root" presStyleCnt="0"/>
      <dgm:spPr/>
    </dgm:pt>
    <dgm:pt modelId="{1C4A6BC9-6F32-46E8-9D99-41443D581963}" type="pres">
      <dgm:prSet presAssocID="{B2CECCF7-B27C-4831-91FF-622FD960669F}" presName="rootComposite" presStyleCnt="0"/>
      <dgm:spPr/>
    </dgm:pt>
    <dgm:pt modelId="{7E4A38FC-04A6-43D8-BB07-BF5522E4C085}" type="pres">
      <dgm:prSet presAssocID="{B2CECCF7-B27C-4831-91FF-622FD960669F}" presName="rootText" presStyleLbl="node1" presStyleIdx="0" presStyleCnt="3"/>
      <dgm:spPr/>
      <dgm:t>
        <a:bodyPr/>
        <a:lstStyle/>
        <a:p>
          <a:endParaRPr kumimoji="1" lang="ja-JP" altLang="en-US"/>
        </a:p>
      </dgm:t>
    </dgm:pt>
    <dgm:pt modelId="{DCF6C530-D689-4A21-B8E0-99C762F0D13B}" type="pres">
      <dgm:prSet presAssocID="{B2CECCF7-B27C-4831-91FF-622FD960669F}" presName="rootConnector" presStyleLbl="node1" presStyleIdx="0" presStyleCnt="3"/>
      <dgm:spPr/>
      <dgm:t>
        <a:bodyPr/>
        <a:lstStyle/>
        <a:p>
          <a:endParaRPr kumimoji="1" lang="ja-JP" altLang="en-US"/>
        </a:p>
      </dgm:t>
    </dgm:pt>
    <dgm:pt modelId="{3D7DFE86-7266-4081-A516-D4F65542CEFD}" type="pres">
      <dgm:prSet presAssocID="{B2CECCF7-B27C-4831-91FF-622FD960669F}" presName="childShape" presStyleCnt="0"/>
      <dgm:spPr/>
    </dgm:pt>
    <dgm:pt modelId="{2A3CC991-4514-4B1F-A6D3-9F046C56FBF1}" type="pres">
      <dgm:prSet presAssocID="{07ABB590-DBC9-4993-B76E-0A76588D31D8}" presName="Name13" presStyleLbl="parChTrans1D2" presStyleIdx="0" presStyleCnt="15"/>
      <dgm:spPr/>
      <dgm:t>
        <a:bodyPr/>
        <a:lstStyle/>
        <a:p>
          <a:endParaRPr kumimoji="1" lang="ja-JP" altLang="en-US"/>
        </a:p>
      </dgm:t>
    </dgm:pt>
    <dgm:pt modelId="{5A98E065-D01C-4DB9-B8F8-36E9B48D315E}" type="pres">
      <dgm:prSet presAssocID="{3E99FE6D-17DE-40F2-ACE0-2C2748BAB341}" presName="childText" presStyleLbl="bgAcc1" presStyleIdx="0" presStyleCnt="15">
        <dgm:presLayoutVars>
          <dgm:bulletEnabled val="1"/>
        </dgm:presLayoutVars>
      </dgm:prSet>
      <dgm:spPr/>
      <dgm:t>
        <a:bodyPr/>
        <a:lstStyle/>
        <a:p>
          <a:endParaRPr kumimoji="1" lang="ja-JP" altLang="en-US"/>
        </a:p>
      </dgm:t>
    </dgm:pt>
    <dgm:pt modelId="{D48BF0BA-E50A-41EC-AA6A-AA7F50EED37B}" type="pres">
      <dgm:prSet presAssocID="{5AC1C251-1D7E-4FA1-B4FA-55E55DD1A574}" presName="Name13" presStyleLbl="parChTrans1D2" presStyleIdx="1" presStyleCnt="15"/>
      <dgm:spPr/>
      <dgm:t>
        <a:bodyPr/>
        <a:lstStyle/>
        <a:p>
          <a:endParaRPr kumimoji="1" lang="ja-JP" altLang="en-US"/>
        </a:p>
      </dgm:t>
    </dgm:pt>
    <dgm:pt modelId="{F7C7FF4A-B064-4556-9BD8-14C1F1EA95DE}" type="pres">
      <dgm:prSet presAssocID="{31390BEB-6F6F-446B-93FD-165D603ECDAB}" presName="childText" presStyleLbl="bgAcc1" presStyleIdx="1" presStyleCnt="15">
        <dgm:presLayoutVars>
          <dgm:bulletEnabled val="1"/>
        </dgm:presLayoutVars>
      </dgm:prSet>
      <dgm:spPr/>
      <dgm:t>
        <a:bodyPr/>
        <a:lstStyle/>
        <a:p>
          <a:endParaRPr kumimoji="1" lang="ja-JP" altLang="en-US"/>
        </a:p>
      </dgm:t>
    </dgm:pt>
    <dgm:pt modelId="{3A4BE338-0D5E-454A-823D-5935215CBF62}" type="pres">
      <dgm:prSet presAssocID="{EF6190D6-AF92-4CCA-8746-5023F21BCC5A}" presName="Name13" presStyleLbl="parChTrans1D2" presStyleIdx="2" presStyleCnt="15"/>
      <dgm:spPr/>
      <dgm:t>
        <a:bodyPr/>
        <a:lstStyle/>
        <a:p>
          <a:endParaRPr kumimoji="1" lang="ja-JP" altLang="en-US"/>
        </a:p>
      </dgm:t>
    </dgm:pt>
    <dgm:pt modelId="{4FEA3E39-864E-41E1-A8BD-BDD77816BDAC}" type="pres">
      <dgm:prSet presAssocID="{36BE0FF5-896D-4003-8351-1F02E7E34E32}" presName="childText" presStyleLbl="bgAcc1" presStyleIdx="2" presStyleCnt="15">
        <dgm:presLayoutVars>
          <dgm:bulletEnabled val="1"/>
        </dgm:presLayoutVars>
      </dgm:prSet>
      <dgm:spPr/>
      <dgm:t>
        <a:bodyPr/>
        <a:lstStyle/>
        <a:p>
          <a:endParaRPr kumimoji="1" lang="ja-JP" altLang="en-US"/>
        </a:p>
      </dgm:t>
    </dgm:pt>
    <dgm:pt modelId="{11DF8DF8-D186-41F7-BCB4-E02BAAA3CF37}" type="pres">
      <dgm:prSet presAssocID="{69BDC63F-34BF-4DA8-9B78-36107ABD3F13}" presName="Name13" presStyleLbl="parChTrans1D2" presStyleIdx="3" presStyleCnt="15"/>
      <dgm:spPr/>
      <dgm:t>
        <a:bodyPr/>
        <a:lstStyle/>
        <a:p>
          <a:endParaRPr kumimoji="1" lang="ja-JP" altLang="en-US"/>
        </a:p>
      </dgm:t>
    </dgm:pt>
    <dgm:pt modelId="{B5DDECCC-D07C-4FCA-9A40-FBAC28640960}" type="pres">
      <dgm:prSet presAssocID="{86C1C634-4A28-4611-90DB-B015A2B1BDB4}" presName="childText" presStyleLbl="bgAcc1" presStyleIdx="3" presStyleCnt="15">
        <dgm:presLayoutVars>
          <dgm:bulletEnabled val="1"/>
        </dgm:presLayoutVars>
      </dgm:prSet>
      <dgm:spPr/>
      <dgm:t>
        <a:bodyPr/>
        <a:lstStyle/>
        <a:p>
          <a:endParaRPr kumimoji="1" lang="ja-JP" altLang="en-US"/>
        </a:p>
      </dgm:t>
    </dgm:pt>
    <dgm:pt modelId="{B57C32CC-A9C0-46C2-A412-AA190C8029A7}" type="pres">
      <dgm:prSet presAssocID="{0833184D-88D8-4732-B68B-3D18BCC8F797}" presName="Name13" presStyleLbl="parChTrans1D2" presStyleIdx="4" presStyleCnt="15"/>
      <dgm:spPr/>
      <dgm:t>
        <a:bodyPr/>
        <a:lstStyle/>
        <a:p>
          <a:endParaRPr kumimoji="1" lang="ja-JP" altLang="en-US"/>
        </a:p>
      </dgm:t>
    </dgm:pt>
    <dgm:pt modelId="{BFDE4486-A9D4-4107-A380-218F4614C539}" type="pres">
      <dgm:prSet presAssocID="{2ED0BAD6-ECA1-4F5C-99FF-6027FD376729}" presName="childText" presStyleLbl="bgAcc1" presStyleIdx="4" presStyleCnt="15">
        <dgm:presLayoutVars>
          <dgm:bulletEnabled val="1"/>
        </dgm:presLayoutVars>
      </dgm:prSet>
      <dgm:spPr/>
      <dgm:t>
        <a:bodyPr/>
        <a:lstStyle/>
        <a:p>
          <a:endParaRPr kumimoji="1" lang="ja-JP" altLang="en-US"/>
        </a:p>
      </dgm:t>
    </dgm:pt>
    <dgm:pt modelId="{93F841FB-4BB0-4E08-AF7B-D415BC5B34F2}" type="pres">
      <dgm:prSet presAssocID="{D49DFC57-0A39-486E-A5AC-8BA372E055F8}" presName="Name13" presStyleLbl="parChTrans1D2" presStyleIdx="5" presStyleCnt="15"/>
      <dgm:spPr/>
      <dgm:t>
        <a:bodyPr/>
        <a:lstStyle/>
        <a:p>
          <a:endParaRPr kumimoji="1" lang="ja-JP" altLang="en-US"/>
        </a:p>
      </dgm:t>
    </dgm:pt>
    <dgm:pt modelId="{338C784D-46FE-4683-BC7A-76EDFA475C0A}" type="pres">
      <dgm:prSet presAssocID="{7E8D8023-E8C4-4BFE-A207-90D0664C6BE5}" presName="childText" presStyleLbl="bgAcc1" presStyleIdx="5" presStyleCnt="15">
        <dgm:presLayoutVars>
          <dgm:bulletEnabled val="1"/>
        </dgm:presLayoutVars>
      </dgm:prSet>
      <dgm:spPr/>
      <dgm:t>
        <a:bodyPr/>
        <a:lstStyle/>
        <a:p>
          <a:endParaRPr kumimoji="1" lang="ja-JP" altLang="en-US"/>
        </a:p>
      </dgm:t>
    </dgm:pt>
    <dgm:pt modelId="{E63748C3-27E0-494C-A0AA-31C33C767D83}" type="pres">
      <dgm:prSet presAssocID="{908FF120-1C7E-40EC-8936-909659450527}" presName="root" presStyleCnt="0"/>
      <dgm:spPr/>
    </dgm:pt>
    <dgm:pt modelId="{E584FB6C-AA8A-4795-92CA-8859B9631E07}" type="pres">
      <dgm:prSet presAssocID="{908FF120-1C7E-40EC-8936-909659450527}" presName="rootComposite" presStyleCnt="0"/>
      <dgm:spPr/>
    </dgm:pt>
    <dgm:pt modelId="{8D687B6B-1A80-4D2E-94DD-31AED61E4057}" type="pres">
      <dgm:prSet presAssocID="{908FF120-1C7E-40EC-8936-909659450527}" presName="rootText" presStyleLbl="node1" presStyleIdx="1" presStyleCnt="3"/>
      <dgm:spPr/>
      <dgm:t>
        <a:bodyPr/>
        <a:lstStyle/>
        <a:p>
          <a:endParaRPr kumimoji="1" lang="ja-JP" altLang="en-US"/>
        </a:p>
      </dgm:t>
    </dgm:pt>
    <dgm:pt modelId="{6ABF942F-87E8-42B1-9A87-8B831AACA2D4}" type="pres">
      <dgm:prSet presAssocID="{908FF120-1C7E-40EC-8936-909659450527}" presName="rootConnector" presStyleLbl="node1" presStyleIdx="1" presStyleCnt="3"/>
      <dgm:spPr/>
      <dgm:t>
        <a:bodyPr/>
        <a:lstStyle/>
        <a:p>
          <a:endParaRPr kumimoji="1" lang="ja-JP" altLang="en-US"/>
        </a:p>
      </dgm:t>
    </dgm:pt>
    <dgm:pt modelId="{301661A6-7382-4CFF-89AA-1DF15B581F24}" type="pres">
      <dgm:prSet presAssocID="{908FF120-1C7E-40EC-8936-909659450527}" presName="childShape" presStyleCnt="0"/>
      <dgm:spPr/>
    </dgm:pt>
    <dgm:pt modelId="{4CB6A951-5BA7-436F-8FD9-E79C016CCD0B}" type="pres">
      <dgm:prSet presAssocID="{35D61AF4-A2A9-4455-A6A4-BB5AFF6615D0}" presName="Name13" presStyleLbl="parChTrans1D2" presStyleIdx="6" presStyleCnt="15"/>
      <dgm:spPr/>
      <dgm:t>
        <a:bodyPr/>
        <a:lstStyle/>
        <a:p>
          <a:endParaRPr kumimoji="1" lang="ja-JP" altLang="en-US"/>
        </a:p>
      </dgm:t>
    </dgm:pt>
    <dgm:pt modelId="{C1ACCD58-FC64-4CD5-9F07-76F4D4233BF0}" type="pres">
      <dgm:prSet presAssocID="{91895C7A-3152-4C23-BCA5-1B3FE035F7D9}" presName="childText" presStyleLbl="bgAcc1" presStyleIdx="6" presStyleCnt="15">
        <dgm:presLayoutVars>
          <dgm:bulletEnabled val="1"/>
        </dgm:presLayoutVars>
      </dgm:prSet>
      <dgm:spPr/>
      <dgm:t>
        <a:bodyPr/>
        <a:lstStyle/>
        <a:p>
          <a:endParaRPr kumimoji="1" lang="ja-JP" altLang="en-US"/>
        </a:p>
      </dgm:t>
    </dgm:pt>
    <dgm:pt modelId="{53C1B038-5E56-43DF-9B73-70F01921BB16}" type="pres">
      <dgm:prSet presAssocID="{54BF2E82-82C6-4955-A144-DB09DFB026F2}" presName="Name13" presStyleLbl="parChTrans1D2" presStyleIdx="7" presStyleCnt="15"/>
      <dgm:spPr/>
      <dgm:t>
        <a:bodyPr/>
        <a:lstStyle/>
        <a:p>
          <a:endParaRPr kumimoji="1" lang="ja-JP" altLang="en-US"/>
        </a:p>
      </dgm:t>
    </dgm:pt>
    <dgm:pt modelId="{5F56AC7A-1AA8-460C-9CAB-C4CF18DDDB23}" type="pres">
      <dgm:prSet presAssocID="{E02A3E96-C5F6-45B9-9842-8815900F540C}" presName="childText" presStyleLbl="bgAcc1" presStyleIdx="7" presStyleCnt="15">
        <dgm:presLayoutVars>
          <dgm:bulletEnabled val="1"/>
        </dgm:presLayoutVars>
      </dgm:prSet>
      <dgm:spPr/>
      <dgm:t>
        <a:bodyPr/>
        <a:lstStyle/>
        <a:p>
          <a:endParaRPr kumimoji="1" lang="ja-JP" altLang="en-US"/>
        </a:p>
      </dgm:t>
    </dgm:pt>
    <dgm:pt modelId="{5D6EA300-4543-49C2-A7DA-ABCBF128AC5B}" type="pres">
      <dgm:prSet presAssocID="{2FAB84F9-22E2-448A-ACB2-7A4B6037CA09}" presName="Name13" presStyleLbl="parChTrans1D2" presStyleIdx="8" presStyleCnt="15"/>
      <dgm:spPr/>
      <dgm:t>
        <a:bodyPr/>
        <a:lstStyle/>
        <a:p>
          <a:endParaRPr kumimoji="1" lang="ja-JP" altLang="en-US"/>
        </a:p>
      </dgm:t>
    </dgm:pt>
    <dgm:pt modelId="{46295E6D-7329-4EEA-8935-7ACE2E47CBB5}" type="pres">
      <dgm:prSet presAssocID="{B16B1B93-D6E6-428A-8478-DF3C32D8C26E}" presName="childText" presStyleLbl="bgAcc1" presStyleIdx="8" presStyleCnt="15">
        <dgm:presLayoutVars>
          <dgm:bulletEnabled val="1"/>
        </dgm:presLayoutVars>
      </dgm:prSet>
      <dgm:spPr/>
      <dgm:t>
        <a:bodyPr/>
        <a:lstStyle/>
        <a:p>
          <a:endParaRPr kumimoji="1" lang="ja-JP" altLang="en-US"/>
        </a:p>
      </dgm:t>
    </dgm:pt>
    <dgm:pt modelId="{53DCDD6A-720E-415B-9C56-ED52B7336174}" type="pres">
      <dgm:prSet presAssocID="{363BAFD7-7AA0-46B2-A91F-3818DD5F8572}" presName="Name13" presStyleLbl="parChTrans1D2" presStyleIdx="9" presStyleCnt="15"/>
      <dgm:spPr/>
      <dgm:t>
        <a:bodyPr/>
        <a:lstStyle/>
        <a:p>
          <a:endParaRPr kumimoji="1" lang="ja-JP" altLang="en-US"/>
        </a:p>
      </dgm:t>
    </dgm:pt>
    <dgm:pt modelId="{C18A40F3-0A10-4759-BD20-7D82170A57DA}" type="pres">
      <dgm:prSet presAssocID="{147360A6-A8DF-48D4-950B-EBDC0858484E}" presName="childText" presStyleLbl="bgAcc1" presStyleIdx="9" presStyleCnt="15">
        <dgm:presLayoutVars>
          <dgm:bulletEnabled val="1"/>
        </dgm:presLayoutVars>
      </dgm:prSet>
      <dgm:spPr/>
      <dgm:t>
        <a:bodyPr/>
        <a:lstStyle/>
        <a:p>
          <a:endParaRPr kumimoji="1" lang="ja-JP" altLang="en-US"/>
        </a:p>
      </dgm:t>
    </dgm:pt>
    <dgm:pt modelId="{47CA0D51-A33E-4236-A6F2-F10DBA082ABA}" type="pres">
      <dgm:prSet presAssocID="{92946AD7-CFC2-4680-BA5B-1B3EA08E0839}" presName="root" presStyleCnt="0"/>
      <dgm:spPr/>
    </dgm:pt>
    <dgm:pt modelId="{FC8D97E7-11C5-4A16-B037-BF7349E50C93}" type="pres">
      <dgm:prSet presAssocID="{92946AD7-CFC2-4680-BA5B-1B3EA08E0839}" presName="rootComposite" presStyleCnt="0"/>
      <dgm:spPr/>
    </dgm:pt>
    <dgm:pt modelId="{ED1E129B-E16E-47D0-874A-96A5B179A969}" type="pres">
      <dgm:prSet presAssocID="{92946AD7-CFC2-4680-BA5B-1B3EA08E0839}" presName="rootText" presStyleLbl="node1" presStyleIdx="2" presStyleCnt="3"/>
      <dgm:spPr/>
      <dgm:t>
        <a:bodyPr/>
        <a:lstStyle/>
        <a:p>
          <a:endParaRPr kumimoji="1" lang="ja-JP" altLang="en-US"/>
        </a:p>
      </dgm:t>
    </dgm:pt>
    <dgm:pt modelId="{06545FC3-4B82-42AB-860D-19D2828268E0}" type="pres">
      <dgm:prSet presAssocID="{92946AD7-CFC2-4680-BA5B-1B3EA08E0839}" presName="rootConnector" presStyleLbl="node1" presStyleIdx="2" presStyleCnt="3"/>
      <dgm:spPr/>
      <dgm:t>
        <a:bodyPr/>
        <a:lstStyle/>
        <a:p>
          <a:endParaRPr kumimoji="1" lang="ja-JP" altLang="en-US"/>
        </a:p>
      </dgm:t>
    </dgm:pt>
    <dgm:pt modelId="{E6BD6824-9745-4418-8FC1-87D39A235F2D}" type="pres">
      <dgm:prSet presAssocID="{92946AD7-CFC2-4680-BA5B-1B3EA08E0839}" presName="childShape" presStyleCnt="0"/>
      <dgm:spPr/>
    </dgm:pt>
    <dgm:pt modelId="{6353E6D5-7663-4BAB-8F0D-1FEF4C50FB23}" type="pres">
      <dgm:prSet presAssocID="{D9EE1683-B561-48B3-A8DA-239B9FA42306}" presName="Name13" presStyleLbl="parChTrans1D2" presStyleIdx="10" presStyleCnt="15"/>
      <dgm:spPr/>
      <dgm:t>
        <a:bodyPr/>
        <a:lstStyle/>
        <a:p>
          <a:endParaRPr kumimoji="1" lang="ja-JP" altLang="en-US"/>
        </a:p>
      </dgm:t>
    </dgm:pt>
    <dgm:pt modelId="{4EEB9DE5-60CA-4E67-BA31-EFD25F5CFC6F}" type="pres">
      <dgm:prSet presAssocID="{EC7D08B7-3FD3-424D-94A3-A1EB092846FB}" presName="childText" presStyleLbl="bgAcc1" presStyleIdx="10" presStyleCnt="15">
        <dgm:presLayoutVars>
          <dgm:bulletEnabled val="1"/>
        </dgm:presLayoutVars>
      </dgm:prSet>
      <dgm:spPr/>
      <dgm:t>
        <a:bodyPr/>
        <a:lstStyle/>
        <a:p>
          <a:endParaRPr kumimoji="1" lang="ja-JP" altLang="en-US"/>
        </a:p>
      </dgm:t>
    </dgm:pt>
    <dgm:pt modelId="{B29C3390-EA16-4168-9510-4B43DF420607}" type="pres">
      <dgm:prSet presAssocID="{4D0D77BA-38CC-4F1F-AFB2-725AE4F2EF3C}" presName="Name13" presStyleLbl="parChTrans1D2" presStyleIdx="11" presStyleCnt="15"/>
      <dgm:spPr/>
      <dgm:t>
        <a:bodyPr/>
        <a:lstStyle/>
        <a:p>
          <a:endParaRPr kumimoji="1" lang="ja-JP" altLang="en-US"/>
        </a:p>
      </dgm:t>
    </dgm:pt>
    <dgm:pt modelId="{08CE1EDE-CEF7-4DAA-8203-A11864791FA0}" type="pres">
      <dgm:prSet presAssocID="{62DCBD85-9865-49BE-9F88-69A169486A43}" presName="childText" presStyleLbl="bgAcc1" presStyleIdx="11" presStyleCnt="15">
        <dgm:presLayoutVars>
          <dgm:bulletEnabled val="1"/>
        </dgm:presLayoutVars>
      </dgm:prSet>
      <dgm:spPr/>
      <dgm:t>
        <a:bodyPr/>
        <a:lstStyle/>
        <a:p>
          <a:endParaRPr kumimoji="1" lang="ja-JP" altLang="en-US"/>
        </a:p>
      </dgm:t>
    </dgm:pt>
    <dgm:pt modelId="{35913F09-F404-4BB4-8B73-EFFC0305DC12}" type="pres">
      <dgm:prSet presAssocID="{97327B5A-3DE4-4A6A-929B-13B72750984C}" presName="Name13" presStyleLbl="parChTrans1D2" presStyleIdx="12" presStyleCnt="15"/>
      <dgm:spPr/>
      <dgm:t>
        <a:bodyPr/>
        <a:lstStyle/>
        <a:p>
          <a:endParaRPr kumimoji="1" lang="ja-JP" altLang="en-US"/>
        </a:p>
      </dgm:t>
    </dgm:pt>
    <dgm:pt modelId="{E88D6C93-9E4C-4F28-B408-4BD30517ED5B}" type="pres">
      <dgm:prSet presAssocID="{C114BD50-0AD2-4D9F-9F53-CDDE8F499727}" presName="childText" presStyleLbl="bgAcc1" presStyleIdx="12" presStyleCnt="15">
        <dgm:presLayoutVars>
          <dgm:bulletEnabled val="1"/>
        </dgm:presLayoutVars>
      </dgm:prSet>
      <dgm:spPr/>
      <dgm:t>
        <a:bodyPr/>
        <a:lstStyle/>
        <a:p>
          <a:endParaRPr kumimoji="1" lang="ja-JP" altLang="en-US"/>
        </a:p>
      </dgm:t>
    </dgm:pt>
    <dgm:pt modelId="{DF97D249-5F07-4A9B-BFF8-C3A884B26FB1}" type="pres">
      <dgm:prSet presAssocID="{F80FC780-2548-4239-81CF-FBB5FC235762}" presName="Name13" presStyleLbl="parChTrans1D2" presStyleIdx="13" presStyleCnt="15"/>
      <dgm:spPr/>
      <dgm:t>
        <a:bodyPr/>
        <a:lstStyle/>
        <a:p>
          <a:endParaRPr kumimoji="1" lang="ja-JP" altLang="en-US"/>
        </a:p>
      </dgm:t>
    </dgm:pt>
    <dgm:pt modelId="{015B32F8-5D58-47A3-8FA4-C72983356C18}" type="pres">
      <dgm:prSet presAssocID="{7BC547F8-1715-414A-BA03-CB675D3D8192}" presName="childText" presStyleLbl="bgAcc1" presStyleIdx="13" presStyleCnt="15">
        <dgm:presLayoutVars>
          <dgm:bulletEnabled val="1"/>
        </dgm:presLayoutVars>
      </dgm:prSet>
      <dgm:spPr/>
      <dgm:t>
        <a:bodyPr/>
        <a:lstStyle/>
        <a:p>
          <a:endParaRPr kumimoji="1" lang="ja-JP" altLang="en-US"/>
        </a:p>
      </dgm:t>
    </dgm:pt>
    <dgm:pt modelId="{AB7E16CF-747A-4602-BFCD-AD91142A0610}" type="pres">
      <dgm:prSet presAssocID="{8F374FDA-CD42-498E-912C-DB5473BF25CA}" presName="Name13" presStyleLbl="parChTrans1D2" presStyleIdx="14" presStyleCnt="15"/>
      <dgm:spPr/>
      <dgm:t>
        <a:bodyPr/>
        <a:lstStyle/>
        <a:p>
          <a:endParaRPr kumimoji="1" lang="ja-JP" altLang="en-US"/>
        </a:p>
      </dgm:t>
    </dgm:pt>
    <dgm:pt modelId="{D75B99E0-796A-43AC-8A26-B37071DC3183}" type="pres">
      <dgm:prSet presAssocID="{7F577335-1880-4EA1-AB43-341DC37276F6}" presName="childText" presStyleLbl="bgAcc1" presStyleIdx="14" presStyleCnt="15">
        <dgm:presLayoutVars>
          <dgm:bulletEnabled val="1"/>
        </dgm:presLayoutVars>
      </dgm:prSet>
      <dgm:spPr/>
      <dgm:t>
        <a:bodyPr/>
        <a:lstStyle/>
        <a:p>
          <a:endParaRPr kumimoji="1" lang="ja-JP" altLang="en-US"/>
        </a:p>
      </dgm:t>
    </dgm:pt>
  </dgm:ptLst>
  <dgm:cxnLst>
    <dgm:cxn modelId="{F6BE39CF-91F1-462F-BAE1-BFF09942AC79}" srcId="{B2CECCF7-B27C-4831-91FF-622FD960669F}" destId="{86C1C634-4A28-4611-90DB-B015A2B1BDB4}" srcOrd="3" destOrd="0" parTransId="{69BDC63F-34BF-4DA8-9B78-36107ABD3F13}" sibTransId="{9645D9D7-3581-414E-8028-CEA7E63F681C}"/>
    <dgm:cxn modelId="{6E91E0A9-F5B9-4D05-A893-7E231CCC64D0}" type="presOf" srcId="{62DCBD85-9865-49BE-9F88-69A169486A43}" destId="{08CE1EDE-CEF7-4DAA-8203-A11864791FA0}" srcOrd="0" destOrd="0" presId="urn:microsoft.com/office/officeart/2005/8/layout/hierarchy3"/>
    <dgm:cxn modelId="{51F06787-7F36-470E-947F-974F8A66E272}" type="presOf" srcId="{54BF2E82-82C6-4955-A144-DB09DFB026F2}" destId="{53C1B038-5E56-43DF-9B73-70F01921BB16}" srcOrd="0" destOrd="0" presId="urn:microsoft.com/office/officeart/2005/8/layout/hierarchy3"/>
    <dgm:cxn modelId="{F8DCBEC5-6B71-4A2C-AA62-FAC598BF0AB3}" srcId="{908FF120-1C7E-40EC-8936-909659450527}" destId="{91895C7A-3152-4C23-BCA5-1B3FE035F7D9}" srcOrd="0" destOrd="0" parTransId="{35D61AF4-A2A9-4455-A6A4-BB5AFF6615D0}" sibTransId="{98D244F4-8B65-4F0D-9EC1-738FDBB9331C}"/>
    <dgm:cxn modelId="{D093B3B7-79E6-47D0-B43F-5F487742AB54}" srcId="{F2B3B6B6-2C90-4D90-AFC5-E411C39E59C6}" destId="{92946AD7-CFC2-4680-BA5B-1B3EA08E0839}" srcOrd="2" destOrd="0" parTransId="{554BEC34-D6AF-41E9-A2FF-B2B15369D06A}" sibTransId="{7342E7C7-EF9F-4447-AF25-13EB11B32BFF}"/>
    <dgm:cxn modelId="{036300C5-1360-4A89-A8B8-18EA556B1A0E}" type="presOf" srcId="{B2CECCF7-B27C-4831-91FF-622FD960669F}" destId="{7E4A38FC-04A6-43D8-BB07-BF5522E4C085}" srcOrd="0" destOrd="0" presId="urn:microsoft.com/office/officeart/2005/8/layout/hierarchy3"/>
    <dgm:cxn modelId="{FB8F475D-255E-41C9-8664-74CAA04209ED}" type="presOf" srcId="{147360A6-A8DF-48D4-950B-EBDC0858484E}" destId="{C18A40F3-0A10-4759-BD20-7D82170A57DA}" srcOrd="0" destOrd="0" presId="urn:microsoft.com/office/officeart/2005/8/layout/hierarchy3"/>
    <dgm:cxn modelId="{9250960E-583D-4585-AE4D-0580D77C19B4}" srcId="{F2B3B6B6-2C90-4D90-AFC5-E411C39E59C6}" destId="{B2CECCF7-B27C-4831-91FF-622FD960669F}" srcOrd="0" destOrd="0" parTransId="{10FB7CE0-07E1-45E9-99E7-B94FB7242330}" sibTransId="{49F2616C-BA5E-4CA8-BE57-79BB7FA2D302}"/>
    <dgm:cxn modelId="{7DD0FC23-228A-48E5-B4FF-5E477FD65652}" type="presOf" srcId="{92946AD7-CFC2-4680-BA5B-1B3EA08E0839}" destId="{06545FC3-4B82-42AB-860D-19D2828268E0}" srcOrd="1" destOrd="0" presId="urn:microsoft.com/office/officeart/2005/8/layout/hierarchy3"/>
    <dgm:cxn modelId="{487212D0-C422-4088-BA59-B0F03FF6786A}" type="presOf" srcId="{D49DFC57-0A39-486E-A5AC-8BA372E055F8}" destId="{93F841FB-4BB0-4E08-AF7B-D415BC5B34F2}" srcOrd="0" destOrd="0" presId="urn:microsoft.com/office/officeart/2005/8/layout/hierarchy3"/>
    <dgm:cxn modelId="{9A621C50-5F6D-4C69-B283-DA214437E006}" type="presOf" srcId="{7E8D8023-E8C4-4BFE-A207-90D0664C6BE5}" destId="{338C784D-46FE-4683-BC7A-76EDFA475C0A}" srcOrd="0" destOrd="0" presId="urn:microsoft.com/office/officeart/2005/8/layout/hierarchy3"/>
    <dgm:cxn modelId="{49948B00-3D92-4CFE-8807-BF2C11B5FD0D}" srcId="{908FF120-1C7E-40EC-8936-909659450527}" destId="{147360A6-A8DF-48D4-950B-EBDC0858484E}" srcOrd="3" destOrd="0" parTransId="{363BAFD7-7AA0-46B2-A91F-3818DD5F8572}" sibTransId="{FF504A18-F3B9-43C0-B301-CF4AD67E1F0F}"/>
    <dgm:cxn modelId="{2305F0C8-0E77-4F5C-AF5E-C856A91FAB0E}" type="presOf" srcId="{363BAFD7-7AA0-46B2-A91F-3818DD5F8572}" destId="{53DCDD6A-720E-415B-9C56-ED52B7336174}" srcOrd="0" destOrd="0" presId="urn:microsoft.com/office/officeart/2005/8/layout/hierarchy3"/>
    <dgm:cxn modelId="{00372DF4-14B7-4022-8E31-F0BD63D5339F}" type="presOf" srcId="{31390BEB-6F6F-446B-93FD-165D603ECDAB}" destId="{F7C7FF4A-B064-4556-9BD8-14C1F1EA95DE}" srcOrd="0" destOrd="0" presId="urn:microsoft.com/office/officeart/2005/8/layout/hierarchy3"/>
    <dgm:cxn modelId="{F098CDE4-FABA-4A07-9205-4AC85F73DE6C}" type="presOf" srcId="{2FAB84F9-22E2-448A-ACB2-7A4B6037CA09}" destId="{5D6EA300-4543-49C2-A7DA-ABCBF128AC5B}" srcOrd="0" destOrd="0" presId="urn:microsoft.com/office/officeart/2005/8/layout/hierarchy3"/>
    <dgm:cxn modelId="{8E355678-50C9-4868-A876-949D1A661240}" type="presOf" srcId="{F2B3B6B6-2C90-4D90-AFC5-E411C39E59C6}" destId="{5055267E-D1C3-41C7-A23C-7DE7CF592DA0}" srcOrd="0" destOrd="0" presId="urn:microsoft.com/office/officeart/2005/8/layout/hierarchy3"/>
    <dgm:cxn modelId="{666B8739-DDFE-47E1-ADE1-45B112E715EA}" type="presOf" srcId="{86C1C634-4A28-4611-90DB-B015A2B1BDB4}" destId="{B5DDECCC-D07C-4FCA-9A40-FBAC28640960}" srcOrd="0" destOrd="0" presId="urn:microsoft.com/office/officeart/2005/8/layout/hierarchy3"/>
    <dgm:cxn modelId="{54FCE69F-1C1D-40FE-9D12-86FF44F28B1E}" type="presOf" srcId="{B16B1B93-D6E6-428A-8478-DF3C32D8C26E}" destId="{46295E6D-7329-4EEA-8935-7ACE2E47CBB5}" srcOrd="0" destOrd="0" presId="urn:microsoft.com/office/officeart/2005/8/layout/hierarchy3"/>
    <dgm:cxn modelId="{09D0C256-1190-4C46-83F7-D7240B46CB1C}" type="presOf" srcId="{4D0D77BA-38CC-4F1F-AFB2-725AE4F2EF3C}" destId="{B29C3390-EA16-4168-9510-4B43DF420607}" srcOrd="0" destOrd="0" presId="urn:microsoft.com/office/officeart/2005/8/layout/hierarchy3"/>
    <dgm:cxn modelId="{0CDBE88E-3805-4B00-A7AC-395148958E9E}" type="presOf" srcId="{EF6190D6-AF92-4CCA-8746-5023F21BCC5A}" destId="{3A4BE338-0D5E-454A-823D-5935215CBF62}" srcOrd="0" destOrd="0" presId="urn:microsoft.com/office/officeart/2005/8/layout/hierarchy3"/>
    <dgm:cxn modelId="{AE045B0D-8959-4E2E-846A-1D60483E334E}" type="presOf" srcId="{3E99FE6D-17DE-40F2-ACE0-2C2748BAB341}" destId="{5A98E065-D01C-4DB9-B8F8-36E9B48D315E}" srcOrd="0" destOrd="0" presId="urn:microsoft.com/office/officeart/2005/8/layout/hierarchy3"/>
    <dgm:cxn modelId="{C169EE66-896C-4291-9764-8867BA9C37A5}" type="presOf" srcId="{36BE0FF5-896D-4003-8351-1F02E7E34E32}" destId="{4FEA3E39-864E-41E1-A8BD-BDD77816BDAC}" srcOrd="0" destOrd="0" presId="urn:microsoft.com/office/officeart/2005/8/layout/hierarchy3"/>
    <dgm:cxn modelId="{DA24790D-6F19-40D7-A467-DA04F7329406}" type="presOf" srcId="{91895C7A-3152-4C23-BCA5-1B3FE035F7D9}" destId="{C1ACCD58-FC64-4CD5-9F07-76F4D4233BF0}" srcOrd="0" destOrd="0" presId="urn:microsoft.com/office/officeart/2005/8/layout/hierarchy3"/>
    <dgm:cxn modelId="{9FCCF0CD-6CE1-472C-B014-E5504CF6898B}" srcId="{B2CECCF7-B27C-4831-91FF-622FD960669F}" destId="{36BE0FF5-896D-4003-8351-1F02E7E34E32}" srcOrd="2" destOrd="0" parTransId="{EF6190D6-AF92-4CCA-8746-5023F21BCC5A}" sibTransId="{0DECEBE8-3EB4-417C-B53D-475505734DCD}"/>
    <dgm:cxn modelId="{108E2DB1-6893-4E13-BC22-48EC23369790}" type="presOf" srcId="{69BDC63F-34BF-4DA8-9B78-36107ABD3F13}" destId="{11DF8DF8-D186-41F7-BCB4-E02BAAA3CF37}" srcOrd="0" destOrd="0" presId="urn:microsoft.com/office/officeart/2005/8/layout/hierarchy3"/>
    <dgm:cxn modelId="{4F56B051-4FEF-4012-8ED0-00820FAC3C34}" type="presOf" srcId="{97327B5A-3DE4-4A6A-929B-13B72750984C}" destId="{35913F09-F404-4BB4-8B73-EFFC0305DC12}" srcOrd="0" destOrd="0" presId="urn:microsoft.com/office/officeart/2005/8/layout/hierarchy3"/>
    <dgm:cxn modelId="{F073450F-611F-4BA9-8F6D-4194E2177C54}" type="presOf" srcId="{908FF120-1C7E-40EC-8936-909659450527}" destId="{6ABF942F-87E8-42B1-9A87-8B831AACA2D4}" srcOrd="1" destOrd="0" presId="urn:microsoft.com/office/officeart/2005/8/layout/hierarchy3"/>
    <dgm:cxn modelId="{DDEB0FB1-768F-4B66-A452-A80BC3DB8C69}" srcId="{908FF120-1C7E-40EC-8936-909659450527}" destId="{B16B1B93-D6E6-428A-8478-DF3C32D8C26E}" srcOrd="2" destOrd="0" parTransId="{2FAB84F9-22E2-448A-ACB2-7A4B6037CA09}" sibTransId="{CAC7D6A1-FF3A-4ACE-9DF6-C4D16E31CE4D}"/>
    <dgm:cxn modelId="{E26264A7-5D2B-4F67-893E-8D8A50EA7341}" srcId="{908FF120-1C7E-40EC-8936-909659450527}" destId="{E02A3E96-C5F6-45B9-9842-8815900F540C}" srcOrd="1" destOrd="0" parTransId="{54BF2E82-82C6-4955-A144-DB09DFB026F2}" sibTransId="{961AB17E-5F14-4B02-BED7-7A2D45E7770E}"/>
    <dgm:cxn modelId="{8B44305F-840A-457E-878B-C0FCE909A35C}" type="presOf" srcId="{7F577335-1880-4EA1-AB43-341DC37276F6}" destId="{D75B99E0-796A-43AC-8A26-B37071DC3183}" srcOrd="0" destOrd="0" presId="urn:microsoft.com/office/officeart/2005/8/layout/hierarchy3"/>
    <dgm:cxn modelId="{BD30FEAF-061B-4F0B-A2C7-DB49CE95E460}" srcId="{B2CECCF7-B27C-4831-91FF-622FD960669F}" destId="{31390BEB-6F6F-446B-93FD-165D603ECDAB}" srcOrd="1" destOrd="0" parTransId="{5AC1C251-1D7E-4FA1-B4FA-55E55DD1A574}" sibTransId="{590CC6B8-AF6F-4600-92C2-B9DA72C7A3CC}"/>
    <dgm:cxn modelId="{754E34CF-5D53-4F6B-8DA3-1F2A61D0BA02}" srcId="{92946AD7-CFC2-4680-BA5B-1B3EA08E0839}" destId="{C114BD50-0AD2-4D9F-9F53-CDDE8F499727}" srcOrd="2" destOrd="0" parTransId="{97327B5A-3DE4-4A6A-929B-13B72750984C}" sibTransId="{CAC1B323-518E-4A03-B82E-AECFBA438983}"/>
    <dgm:cxn modelId="{8884E9D5-DD00-4E95-8DD1-B32A4658692A}" type="presOf" srcId="{D9EE1683-B561-48B3-A8DA-239B9FA42306}" destId="{6353E6D5-7663-4BAB-8F0D-1FEF4C50FB23}" srcOrd="0" destOrd="0" presId="urn:microsoft.com/office/officeart/2005/8/layout/hierarchy3"/>
    <dgm:cxn modelId="{5E8A9874-CDB7-488B-97FF-D0AB3B02D0AB}" type="presOf" srcId="{7BC547F8-1715-414A-BA03-CB675D3D8192}" destId="{015B32F8-5D58-47A3-8FA4-C72983356C18}" srcOrd="0" destOrd="0" presId="urn:microsoft.com/office/officeart/2005/8/layout/hierarchy3"/>
    <dgm:cxn modelId="{357B57FB-C7C0-457E-AC3B-215D7F164EE3}" type="presOf" srcId="{908FF120-1C7E-40EC-8936-909659450527}" destId="{8D687B6B-1A80-4D2E-94DD-31AED61E4057}" srcOrd="0" destOrd="0" presId="urn:microsoft.com/office/officeart/2005/8/layout/hierarchy3"/>
    <dgm:cxn modelId="{26DF22D8-6BCF-4B4B-A832-6B7CD71B4E58}" type="presOf" srcId="{8F374FDA-CD42-498E-912C-DB5473BF25CA}" destId="{AB7E16CF-747A-4602-BFCD-AD91142A0610}" srcOrd="0" destOrd="0" presId="urn:microsoft.com/office/officeart/2005/8/layout/hierarchy3"/>
    <dgm:cxn modelId="{D2FF75BC-C185-4C56-9252-600651C582C2}" srcId="{92946AD7-CFC2-4680-BA5B-1B3EA08E0839}" destId="{7BC547F8-1715-414A-BA03-CB675D3D8192}" srcOrd="3" destOrd="0" parTransId="{F80FC780-2548-4239-81CF-FBB5FC235762}" sibTransId="{99A0F8BF-98C7-40F8-8375-838F0E2BAE88}"/>
    <dgm:cxn modelId="{43877DAA-A8AF-465A-8F70-9575AD3292E7}" type="presOf" srcId="{F80FC780-2548-4239-81CF-FBB5FC235762}" destId="{DF97D249-5F07-4A9B-BFF8-C3A884B26FB1}" srcOrd="0" destOrd="0" presId="urn:microsoft.com/office/officeart/2005/8/layout/hierarchy3"/>
    <dgm:cxn modelId="{D04924BE-7108-4005-9979-A83EAFDC8731}" srcId="{B2CECCF7-B27C-4831-91FF-622FD960669F}" destId="{3E99FE6D-17DE-40F2-ACE0-2C2748BAB341}" srcOrd="0" destOrd="0" parTransId="{07ABB590-DBC9-4993-B76E-0A76588D31D8}" sibTransId="{F307508A-7C18-4184-8ECD-DB63F1542C1F}"/>
    <dgm:cxn modelId="{07E2A44C-505C-4B79-B7F7-B69C1C6F852C}" type="presOf" srcId="{E02A3E96-C5F6-45B9-9842-8815900F540C}" destId="{5F56AC7A-1AA8-460C-9CAB-C4CF18DDDB23}" srcOrd="0" destOrd="0" presId="urn:microsoft.com/office/officeart/2005/8/layout/hierarchy3"/>
    <dgm:cxn modelId="{AA951A4D-6E95-468E-A291-3B89FCB47AB0}" type="presOf" srcId="{92946AD7-CFC2-4680-BA5B-1B3EA08E0839}" destId="{ED1E129B-E16E-47D0-874A-96A5B179A969}" srcOrd="0" destOrd="0" presId="urn:microsoft.com/office/officeart/2005/8/layout/hierarchy3"/>
    <dgm:cxn modelId="{B10CAFC9-4A7A-4494-BBFC-4E3B4E6C8D73}" srcId="{92946AD7-CFC2-4680-BA5B-1B3EA08E0839}" destId="{7F577335-1880-4EA1-AB43-341DC37276F6}" srcOrd="4" destOrd="0" parTransId="{8F374FDA-CD42-498E-912C-DB5473BF25CA}" sibTransId="{59CB7B1D-3019-4D84-B7CD-00949FAAB51B}"/>
    <dgm:cxn modelId="{D413E40F-B8FF-4594-8026-35C9FABCFF5D}" type="presOf" srcId="{35D61AF4-A2A9-4455-A6A4-BB5AFF6615D0}" destId="{4CB6A951-5BA7-436F-8FD9-E79C016CCD0B}" srcOrd="0" destOrd="0" presId="urn:microsoft.com/office/officeart/2005/8/layout/hierarchy3"/>
    <dgm:cxn modelId="{BFA71CF6-DAF9-4ADE-87E1-5106C3C0ECE5}" type="presOf" srcId="{EC7D08B7-3FD3-424D-94A3-A1EB092846FB}" destId="{4EEB9DE5-60CA-4E67-BA31-EFD25F5CFC6F}" srcOrd="0" destOrd="0" presId="urn:microsoft.com/office/officeart/2005/8/layout/hierarchy3"/>
    <dgm:cxn modelId="{EC842CA9-06A2-4DFA-B8DA-DDF1FA5DAA22}" type="presOf" srcId="{C114BD50-0AD2-4D9F-9F53-CDDE8F499727}" destId="{E88D6C93-9E4C-4F28-B408-4BD30517ED5B}" srcOrd="0" destOrd="0" presId="urn:microsoft.com/office/officeart/2005/8/layout/hierarchy3"/>
    <dgm:cxn modelId="{0CD00E20-3F45-4BCE-A718-A83AC346BD12}" srcId="{F2B3B6B6-2C90-4D90-AFC5-E411C39E59C6}" destId="{908FF120-1C7E-40EC-8936-909659450527}" srcOrd="1" destOrd="0" parTransId="{F87657B1-9946-4A0A-A050-42FD020DEF17}" sibTransId="{893632C9-AA1F-43D6-B7CD-68A380FF6674}"/>
    <dgm:cxn modelId="{AFA51C82-7946-4B48-9757-531540322372}" srcId="{B2CECCF7-B27C-4831-91FF-622FD960669F}" destId="{2ED0BAD6-ECA1-4F5C-99FF-6027FD376729}" srcOrd="4" destOrd="0" parTransId="{0833184D-88D8-4732-B68B-3D18BCC8F797}" sibTransId="{9913DF05-99B0-4A05-9291-0877D3D9A267}"/>
    <dgm:cxn modelId="{CABF1708-20E7-4EB6-A9E8-78E66A9CDEFA}" type="presOf" srcId="{5AC1C251-1D7E-4FA1-B4FA-55E55DD1A574}" destId="{D48BF0BA-E50A-41EC-AA6A-AA7F50EED37B}" srcOrd="0" destOrd="0" presId="urn:microsoft.com/office/officeart/2005/8/layout/hierarchy3"/>
    <dgm:cxn modelId="{0328426F-B600-48E5-8798-501157B3E9D6}" type="presOf" srcId="{07ABB590-DBC9-4993-B76E-0A76588D31D8}" destId="{2A3CC991-4514-4B1F-A6D3-9F046C56FBF1}" srcOrd="0" destOrd="0" presId="urn:microsoft.com/office/officeart/2005/8/layout/hierarchy3"/>
    <dgm:cxn modelId="{FFA6B61E-F34B-4C01-809C-455C8EFC5DDC}" type="presOf" srcId="{0833184D-88D8-4732-B68B-3D18BCC8F797}" destId="{B57C32CC-A9C0-46C2-A412-AA190C8029A7}" srcOrd="0" destOrd="0" presId="urn:microsoft.com/office/officeart/2005/8/layout/hierarchy3"/>
    <dgm:cxn modelId="{BAE951F7-8AAE-4DE1-898D-EB931289EB73}" srcId="{92946AD7-CFC2-4680-BA5B-1B3EA08E0839}" destId="{EC7D08B7-3FD3-424D-94A3-A1EB092846FB}" srcOrd="0" destOrd="0" parTransId="{D9EE1683-B561-48B3-A8DA-239B9FA42306}" sibTransId="{5F1A6C24-0CB5-48F3-B4DF-2B83C8592AE4}"/>
    <dgm:cxn modelId="{9150E418-89BB-401B-A630-5DD39C8AFCEE}" srcId="{92946AD7-CFC2-4680-BA5B-1B3EA08E0839}" destId="{62DCBD85-9865-49BE-9F88-69A169486A43}" srcOrd="1" destOrd="0" parTransId="{4D0D77BA-38CC-4F1F-AFB2-725AE4F2EF3C}" sibTransId="{C5E13674-5325-4966-881D-29A470F20386}"/>
    <dgm:cxn modelId="{B6853560-848D-419E-B60D-0C219324CA2B}" type="presOf" srcId="{2ED0BAD6-ECA1-4F5C-99FF-6027FD376729}" destId="{BFDE4486-A9D4-4107-A380-218F4614C539}" srcOrd="0" destOrd="0" presId="urn:microsoft.com/office/officeart/2005/8/layout/hierarchy3"/>
    <dgm:cxn modelId="{4D117125-B3F9-435B-900C-1EB1C3A394AD}" type="presOf" srcId="{B2CECCF7-B27C-4831-91FF-622FD960669F}" destId="{DCF6C530-D689-4A21-B8E0-99C762F0D13B}" srcOrd="1" destOrd="0" presId="urn:microsoft.com/office/officeart/2005/8/layout/hierarchy3"/>
    <dgm:cxn modelId="{C6B34DF0-A9B4-407D-81B9-29F560D55A81}" srcId="{B2CECCF7-B27C-4831-91FF-622FD960669F}" destId="{7E8D8023-E8C4-4BFE-A207-90D0664C6BE5}" srcOrd="5" destOrd="0" parTransId="{D49DFC57-0A39-486E-A5AC-8BA372E055F8}" sibTransId="{1CF26F5B-2BF2-4D89-9430-6CB5323DA2A1}"/>
    <dgm:cxn modelId="{01637381-7BF3-4BE5-989D-0FFADFEB6A71}" type="presParOf" srcId="{5055267E-D1C3-41C7-A23C-7DE7CF592DA0}" destId="{CDCA07EE-36F2-454C-BC3F-9AECB177D891}" srcOrd="0" destOrd="0" presId="urn:microsoft.com/office/officeart/2005/8/layout/hierarchy3"/>
    <dgm:cxn modelId="{5CF99F5F-4272-464C-B030-7E0388E6BC4B}" type="presParOf" srcId="{CDCA07EE-36F2-454C-BC3F-9AECB177D891}" destId="{1C4A6BC9-6F32-46E8-9D99-41443D581963}" srcOrd="0" destOrd="0" presId="urn:microsoft.com/office/officeart/2005/8/layout/hierarchy3"/>
    <dgm:cxn modelId="{9E09E953-03D0-4E15-93B2-EF544928C164}" type="presParOf" srcId="{1C4A6BC9-6F32-46E8-9D99-41443D581963}" destId="{7E4A38FC-04A6-43D8-BB07-BF5522E4C085}" srcOrd="0" destOrd="0" presId="urn:microsoft.com/office/officeart/2005/8/layout/hierarchy3"/>
    <dgm:cxn modelId="{09FE4020-AAB6-4670-BF15-DE7E5F4767B6}" type="presParOf" srcId="{1C4A6BC9-6F32-46E8-9D99-41443D581963}" destId="{DCF6C530-D689-4A21-B8E0-99C762F0D13B}" srcOrd="1" destOrd="0" presId="urn:microsoft.com/office/officeart/2005/8/layout/hierarchy3"/>
    <dgm:cxn modelId="{43CB8D8D-5212-420E-A799-40BA6E31925C}" type="presParOf" srcId="{CDCA07EE-36F2-454C-BC3F-9AECB177D891}" destId="{3D7DFE86-7266-4081-A516-D4F65542CEFD}" srcOrd="1" destOrd="0" presId="urn:microsoft.com/office/officeart/2005/8/layout/hierarchy3"/>
    <dgm:cxn modelId="{EABF9653-211F-4CA2-9407-6DED70278069}" type="presParOf" srcId="{3D7DFE86-7266-4081-A516-D4F65542CEFD}" destId="{2A3CC991-4514-4B1F-A6D3-9F046C56FBF1}" srcOrd="0" destOrd="0" presId="urn:microsoft.com/office/officeart/2005/8/layout/hierarchy3"/>
    <dgm:cxn modelId="{CA525918-58B8-4B63-9C14-DA8985D6E87D}" type="presParOf" srcId="{3D7DFE86-7266-4081-A516-D4F65542CEFD}" destId="{5A98E065-D01C-4DB9-B8F8-36E9B48D315E}" srcOrd="1" destOrd="0" presId="urn:microsoft.com/office/officeart/2005/8/layout/hierarchy3"/>
    <dgm:cxn modelId="{EB399ABE-5FE3-4B15-A11C-DBF18531980C}" type="presParOf" srcId="{3D7DFE86-7266-4081-A516-D4F65542CEFD}" destId="{D48BF0BA-E50A-41EC-AA6A-AA7F50EED37B}" srcOrd="2" destOrd="0" presId="urn:microsoft.com/office/officeart/2005/8/layout/hierarchy3"/>
    <dgm:cxn modelId="{520C8E94-2B37-4F86-B2A7-B887A5F967BB}" type="presParOf" srcId="{3D7DFE86-7266-4081-A516-D4F65542CEFD}" destId="{F7C7FF4A-B064-4556-9BD8-14C1F1EA95DE}" srcOrd="3" destOrd="0" presId="urn:microsoft.com/office/officeart/2005/8/layout/hierarchy3"/>
    <dgm:cxn modelId="{8822FABE-1CC7-4643-900C-4B16F12CE698}" type="presParOf" srcId="{3D7DFE86-7266-4081-A516-D4F65542CEFD}" destId="{3A4BE338-0D5E-454A-823D-5935215CBF62}" srcOrd="4" destOrd="0" presId="urn:microsoft.com/office/officeart/2005/8/layout/hierarchy3"/>
    <dgm:cxn modelId="{87686A82-F794-493F-A283-2C8300B6B962}" type="presParOf" srcId="{3D7DFE86-7266-4081-A516-D4F65542CEFD}" destId="{4FEA3E39-864E-41E1-A8BD-BDD77816BDAC}" srcOrd="5" destOrd="0" presId="urn:microsoft.com/office/officeart/2005/8/layout/hierarchy3"/>
    <dgm:cxn modelId="{EAA63758-9563-4EB1-A7F0-3022BDCDCDA1}" type="presParOf" srcId="{3D7DFE86-7266-4081-A516-D4F65542CEFD}" destId="{11DF8DF8-D186-41F7-BCB4-E02BAAA3CF37}" srcOrd="6" destOrd="0" presId="urn:microsoft.com/office/officeart/2005/8/layout/hierarchy3"/>
    <dgm:cxn modelId="{232B3488-4E5C-4C00-BC62-33E04DEFFF9F}" type="presParOf" srcId="{3D7DFE86-7266-4081-A516-D4F65542CEFD}" destId="{B5DDECCC-D07C-4FCA-9A40-FBAC28640960}" srcOrd="7" destOrd="0" presId="urn:microsoft.com/office/officeart/2005/8/layout/hierarchy3"/>
    <dgm:cxn modelId="{D873B9AD-3197-47F4-916C-B0A8CB12C72A}" type="presParOf" srcId="{3D7DFE86-7266-4081-A516-D4F65542CEFD}" destId="{B57C32CC-A9C0-46C2-A412-AA190C8029A7}" srcOrd="8" destOrd="0" presId="urn:microsoft.com/office/officeart/2005/8/layout/hierarchy3"/>
    <dgm:cxn modelId="{5DF45158-0FF0-4979-8731-E2A0F83F80AB}" type="presParOf" srcId="{3D7DFE86-7266-4081-A516-D4F65542CEFD}" destId="{BFDE4486-A9D4-4107-A380-218F4614C539}" srcOrd="9" destOrd="0" presId="urn:microsoft.com/office/officeart/2005/8/layout/hierarchy3"/>
    <dgm:cxn modelId="{14F4B90F-C113-4970-A09C-B8D02D26715C}" type="presParOf" srcId="{3D7DFE86-7266-4081-A516-D4F65542CEFD}" destId="{93F841FB-4BB0-4E08-AF7B-D415BC5B34F2}" srcOrd="10" destOrd="0" presId="urn:microsoft.com/office/officeart/2005/8/layout/hierarchy3"/>
    <dgm:cxn modelId="{CB3BDDFD-9687-4D8D-B220-1F4065BC9177}" type="presParOf" srcId="{3D7DFE86-7266-4081-A516-D4F65542CEFD}" destId="{338C784D-46FE-4683-BC7A-76EDFA475C0A}" srcOrd="11" destOrd="0" presId="urn:microsoft.com/office/officeart/2005/8/layout/hierarchy3"/>
    <dgm:cxn modelId="{20C4838F-C0FC-42C1-B9BA-04322D7F368E}" type="presParOf" srcId="{5055267E-D1C3-41C7-A23C-7DE7CF592DA0}" destId="{E63748C3-27E0-494C-A0AA-31C33C767D83}" srcOrd="1" destOrd="0" presId="urn:microsoft.com/office/officeart/2005/8/layout/hierarchy3"/>
    <dgm:cxn modelId="{C57910BB-D857-4940-BD00-C53C14EDCF73}" type="presParOf" srcId="{E63748C3-27E0-494C-A0AA-31C33C767D83}" destId="{E584FB6C-AA8A-4795-92CA-8859B9631E07}" srcOrd="0" destOrd="0" presId="urn:microsoft.com/office/officeart/2005/8/layout/hierarchy3"/>
    <dgm:cxn modelId="{7C3BB3AC-6D65-42FF-8002-007AA02B6F2D}" type="presParOf" srcId="{E584FB6C-AA8A-4795-92CA-8859B9631E07}" destId="{8D687B6B-1A80-4D2E-94DD-31AED61E4057}" srcOrd="0" destOrd="0" presId="urn:microsoft.com/office/officeart/2005/8/layout/hierarchy3"/>
    <dgm:cxn modelId="{82AACC6E-BB5A-4D6C-81F6-23D3FE5B2DF1}" type="presParOf" srcId="{E584FB6C-AA8A-4795-92CA-8859B9631E07}" destId="{6ABF942F-87E8-42B1-9A87-8B831AACA2D4}" srcOrd="1" destOrd="0" presId="urn:microsoft.com/office/officeart/2005/8/layout/hierarchy3"/>
    <dgm:cxn modelId="{51B5B448-04AE-42D1-8994-16B09BDED362}" type="presParOf" srcId="{E63748C3-27E0-494C-A0AA-31C33C767D83}" destId="{301661A6-7382-4CFF-89AA-1DF15B581F24}" srcOrd="1" destOrd="0" presId="urn:microsoft.com/office/officeart/2005/8/layout/hierarchy3"/>
    <dgm:cxn modelId="{2492C1BC-C27B-4248-9613-CA70EEB6117C}" type="presParOf" srcId="{301661A6-7382-4CFF-89AA-1DF15B581F24}" destId="{4CB6A951-5BA7-436F-8FD9-E79C016CCD0B}" srcOrd="0" destOrd="0" presId="urn:microsoft.com/office/officeart/2005/8/layout/hierarchy3"/>
    <dgm:cxn modelId="{1A8F984F-8137-49C6-A4B6-A42FB0093F2A}" type="presParOf" srcId="{301661A6-7382-4CFF-89AA-1DF15B581F24}" destId="{C1ACCD58-FC64-4CD5-9F07-76F4D4233BF0}" srcOrd="1" destOrd="0" presId="urn:microsoft.com/office/officeart/2005/8/layout/hierarchy3"/>
    <dgm:cxn modelId="{13BF761E-8623-40A1-BC75-0A54AAE126E8}" type="presParOf" srcId="{301661A6-7382-4CFF-89AA-1DF15B581F24}" destId="{53C1B038-5E56-43DF-9B73-70F01921BB16}" srcOrd="2" destOrd="0" presId="urn:microsoft.com/office/officeart/2005/8/layout/hierarchy3"/>
    <dgm:cxn modelId="{09AC2EFB-E813-4505-957A-01FFF7883571}" type="presParOf" srcId="{301661A6-7382-4CFF-89AA-1DF15B581F24}" destId="{5F56AC7A-1AA8-460C-9CAB-C4CF18DDDB23}" srcOrd="3" destOrd="0" presId="urn:microsoft.com/office/officeart/2005/8/layout/hierarchy3"/>
    <dgm:cxn modelId="{24714DC4-250A-4679-AF24-EEB1EB13191C}" type="presParOf" srcId="{301661A6-7382-4CFF-89AA-1DF15B581F24}" destId="{5D6EA300-4543-49C2-A7DA-ABCBF128AC5B}" srcOrd="4" destOrd="0" presId="urn:microsoft.com/office/officeart/2005/8/layout/hierarchy3"/>
    <dgm:cxn modelId="{D9407F06-8F46-435F-A2F2-E3E68A467A0A}" type="presParOf" srcId="{301661A6-7382-4CFF-89AA-1DF15B581F24}" destId="{46295E6D-7329-4EEA-8935-7ACE2E47CBB5}" srcOrd="5" destOrd="0" presId="urn:microsoft.com/office/officeart/2005/8/layout/hierarchy3"/>
    <dgm:cxn modelId="{4D9F62BF-4A63-4E73-8675-31BF111B509D}" type="presParOf" srcId="{301661A6-7382-4CFF-89AA-1DF15B581F24}" destId="{53DCDD6A-720E-415B-9C56-ED52B7336174}" srcOrd="6" destOrd="0" presId="urn:microsoft.com/office/officeart/2005/8/layout/hierarchy3"/>
    <dgm:cxn modelId="{5F116FD5-5AA7-40A7-BF1F-EDA2A453A327}" type="presParOf" srcId="{301661A6-7382-4CFF-89AA-1DF15B581F24}" destId="{C18A40F3-0A10-4759-BD20-7D82170A57DA}" srcOrd="7" destOrd="0" presId="urn:microsoft.com/office/officeart/2005/8/layout/hierarchy3"/>
    <dgm:cxn modelId="{7F5829D3-8699-4433-98FD-1ACC2124B245}" type="presParOf" srcId="{5055267E-D1C3-41C7-A23C-7DE7CF592DA0}" destId="{47CA0D51-A33E-4236-A6F2-F10DBA082ABA}" srcOrd="2" destOrd="0" presId="urn:microsoft.com/office/officeart/2005/8/layout/hierarchy3"/>
    <dgm:cxn modelId="{00CB5ABA-8A61-40CD-B726-4C0D6DE01FC3}" type="presParOf" srcId="{47CA0D51-A33E-4236-A6F2-F10DBA082ABA}" destId="{FC8D97E7-11C5-4A16-B037-BF7349E50C93}" srcOrd="0" destOrd="0" presId="urn:microsoft.com/office/officeart/2005/8/layout/hierarchy3"/>
    <dgm:cxn modelId="{EBAA2981-EE0A-4317-93C1-3A68BF17A94F}" type="presParOf" srcId="{FC8D97E7-11C5-4A16-B037-BF7349E50C93}" destId="{ED1E129B-E16E-47D0-874A-96A5B179A969}" srcOrd="0" destOrd="0" presId="urn:microsoft.com/office/officeart/2005/8/layout/hierarchy3"/>
    <dgm:cxn modelId="{C4CF8BA0-7ACA-4244-92FD-2A208FF00E10}" type="presParOf" srcId="{FC8D97E7-11C5-4A16-B037-BF7349E50C93}" destId="{06545FC3-4B82-42AB-860D-19D2828268E0}" srcOrd="1" destOrd="0" presId="urn:microsoft.com/office/officeart/2005/8/layout/hierarchy3"/>
    <dgm:cxn modelId="{E8BBB6FF-4455-49CE-9BB7-F3638298229A}" type="presParOf" srcId="{47CA0D51-A33E-4236-A6F2-F10DBA082ABA}" destId="{E6BD6824-9745-4418-8FC1-87D39A235F2D}" srcOrd="1" destOrd="0" presId="urn:microsoft.com/office/officeart/2005/8/layout/hierarchy3"/>
    <dgm:cxn modelId="{532D55A8-3804-44AA-8276-50AA8FD9DEB3}" type="presParOf" srcId="{E6BD6824-9745-4418-8FC1-87D39A235F2D}" destId="{6353E6D5-7663-4BAB-8F0D-1FEF4C50FB23}" srcOrd="0" destOrd="0" presId="urn:microsoft.com/office/officeart/2005/8/layout/hierarchy3"/>
    <dgm:cxn modelId="{341EFBDD-4E3C-42AC-A2E9-3267F47D87AA}" type="presParOf" srcId="{E6BD6824-9745-4418-8FC1-87D39A235F2D}" destId="{4EEB9DE5-60CA-4E67-BA31-EFD25F5CFC6F}" srcOrd="1" destOrd="0" presId="urn:microsoft.com/office/officeart/2005/8/layout/hierarchy3"/>
    <dgm:cxn modelId="{0568BB08-326B-415E-B818-8BA12CF7D4A6}" type="presParOf" srcId="{E6BD6824-9745-4418-8FC1-87D39A235F2D}" destId="{B29C3390-EA16-4168-9510-4B43DF420607}" srcOrd="2" destOrd="0" presId="urn:microsoft.com/office/officeart/2005/8/layout/hierarchy3"/>
    <dgm:cxn modelId="{DC328115-1093-4F15-8FC2-A86FD376B471}" type="presParOf" srcId="{E6BD6824-9745-4418-8FC1-87D39A235F2D}" destId="{08CE1EDE-CEF7-4DAA-8203-A11864791FA0}" srcOrd="3" destOrd="0" presId="urn:microsoft.com/office/officeart/2005/8/layout/hierarchy3"/>
    <dgm:cxn modelId="{6942F1DD-B675-4E85-ACDB-791E10DACE94}" type="presParOf" srcId="{E6BD6824-9745-4418-8FC1-87D39A235F2D}" destId="{35913F09-F404-4BB4-8B73-EFFC0305DC12}" srcOrd="4" destOrd="0" presId="urn:microsoft.com/office/officeart/2005/8/layout/hierarchy3"/>
    <dgm:cxn modelId="{63FA8BB7-449A-4737-BBD3-FE7D6067DDBD}" type="presParOf" srcId="{E6BD6824-9745-4418-8FC1-87D39A235F2D}" destId="{E88D6C93-9E4C-4F28-B408-4BD30517ED5B}" srcOrd="5" destOrd="0" presId="urn:microsoft.com/office/officeart/2005/8/layout/hierarchy3"/>
    <dgm:cxn modelId="{07B5F073-F450-4B6E-B4AD-204E44830056}" type="presParOf" srcId="{E6BD6824-9745-4418-8FC1-87D39A235F2D}" destId="{DF97D249-5F07-4A9B-BFF8-C3A884B26FB1}" srcOrd="6" destOrd="0" presId="urn:microsoft.com/office/officeart/2005/8/layout/hierarchy3"/>
    <dgm:cxn modelId="{37021FB6-FCB0-439F-AB52-771EE0A5B8CE}" type="presParOf" srcId="{E6BD6824-9745-4418-8FC1-87D39A235F2D}" destId="{015B32F8-5D58-47A3-8FA4-C72983356C18}" srcOrd="7" destOrd="0" presId="urn:microsoft.com/office/officeart/2005/8/layout/hierarchy3"/>
    <dgm:cxn modelId="{99F17D7D-5192-4698-A987-964B0114C617}" type="presParOf" srcId="{E6BD6824-9745-4418-8FC1-87D39A235F2D}" destId="{AB7E16CF-747A-4602-BFCD-AD91142A0610}" srcOrd="8" destOrd="0" presId="urn:microsoft.com/office/officeart/2005/8/layout/hierarchy3"/>
    <dgm:cxn modelId="{0B19363F-C5CF-4025-B089-DFB6F38027FF}" type="presParOf" srcId="{E6BD6824-9745-4418-8FC1-87D39A235F2D}" destId="{D75B99E0-796A-43AC-8A26-B37071DC3183}" srcOrd="9"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4763" y="0"/>
            <a:ext cx="2919412" cy="493713"/>
          </a:xfrm>
          <a:prstGeom prst="rect">
            <a:avLst/>
          </a:prstGeom>
        </p:spPr>
        <p:txBody>
          <a:bodyPr vert="horz" lIns="91440" tIns="45720" rIns="91440" bIns="45720" rtlCol="0"/>
          <a:lstStyle>
            <a:lvl1pPr algn="r">
              <a:defRPr sz="1200"/>
            </a:lvl1pPr>
          </a:lstStyle>
          <a:p>
            <a:fld id="{72197B1A-2A19-4796-A84F-6C1DEEF2CA2E}" type="datetimeFigureOut">
              <a:rPr kumimoji="1" lang="ja-JP" altLang="en-US" smtClean="0"/>
              <a:t>2014/7/3</a:t>
            </a:fld>
            <a:endParaRPr kumimoji="1" lang="ja-JP" altLang="en-US"/>
          </a:p>
        </p:txBody>
      </p:sp>
      <p:sp>
        <p:nvSpPr>
          <p:cNvPr id="4" name="フッター プレースホルダー 3"/>
          <p:cNvSpPr>
            <a:spLocks noGrp="1"/>
          </p:cNvSpPr>
          <p:nvPr>
            <p:ph type="ftr" sz="quarter" idx="2"/>
          </p:nvPr>
        </p:nvSpPr>
        <p:spPr>
          <a:xfrm>
            <a:off x="0" y="9371013"/>
            <a:ext cx="2919413" cy="49371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4763" y="9371013"/>
            <a:ext cx="2919412" cy="493712"/>
          </a:xfrm>
          <a:prstGeom prst="rect">
            <a:avLst/>
          </a:prstGeom>
        </p:spPr>
        <p:txBody>
          <a:bodyPr vert="horz" lIns="91440" tIns="45720" rIns="91440" bIns="45720" rtlCol="0" anchor="b"/>
          <a:lstStyle>
            <a:lvl1pPr algn="r">
              <a:defRPr sz="1200"/>
            </a:lvl1pPr>
          </a:lstStyle>
          <a:p>
            <a:fld id="{B65288B2-41F2-4895-931F-A563B4D8C279}" type="slidenum">
              <a:rPr kumimoji="1" lang="ja-JP" altLang="en-US" smtClean="0"/>
              <a:t>‹#›</a:t>
            </a:fld>
            <a:endParaRPr kumimoji="1" lang="ja-JP" altLang="en-US"/>
          </a:p>
        </p:txBody>
      </p:sp>
    </p:spTree>
    <p:extLst>
      <p:ext uri="{BB962C8B-B14F-4D97-AF65-F5344CB8AC3E}">
        <p14:creationId xmlns:p14="http://schemas.microsoft.com/office/powerpoint/2010/main" val="6248082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 y="1"/>
            <a:ext cx="2919413" cy="493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itchFamily="34" charset="0"/>
                <a:ea typeface="ＭＳ Ｐゴシック" pitchFamily="50" charset="-128"/>
              </a:defRPr>
            </a:lvl1pPr>
          </a:lstStyle>
          <a:p>
            <a:pPr>
              <a:defRPr/>
            </a:pPr>
            <a:endParaRPr lang="en-US" altLang="ja-JP" dirty="0"/>
          </a:p>
        </p:txBody>
      </p:sp>
      <p:sp>
        <p:nvSpPr>
          <p:cNvPr id="3075" name="Rectangle 3"/>
          <p:cNvSpPr>
            <a:spLocks noGrp="1" noChangeArrowheads="1"/>
          </p:cNvSpPr>
          <p:nvPr>
            <p:ph type="dt" idx="1"/>
          </p:nvPr>
        </p:nvSpPr>
        <p:spPr bwMode="auto">
          <a:xfrm>
            <a:off x="3814763" y="1"/>
            <a:ext cx="2919412" cy="493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itchFamily="34" charset="0"/>
                <a:ea typeface="ＭＳ Ｐゴシック" pitchFamily="50" charset="-128"/>
              </a:defRPr>
            </a:lvl1pPr>
          </a:lstStyle>
          <a:p>
            <a:pPr>
              <a:defRPr/>
            </a:pPr>
            <a:endParaRPr lang="en-US" altLang="ja-JP" dirty="0"/>
          </a:p>
        </p:txBody>
      </p:sp>
      <p:sp>
        <p:nvSpPr>
          <p:cNvPr id="17412" name="Rectangle 4"/>
          <p:cNvSpPr>
            <a:spLocks noGrp="1" noRot="1" noChangeAspect="1" noChangeArrowheads="1" noTextEdit="1"/>
          </p:cNvSpPr>
          <p:nvPr>
            <p:ph type="sldImg" idx="2"/>
          </p:nvPr>
        </p:nvSpPr>
        <p:spPr bwMode="auto">
          <a:xfrm>
            <a:off x="900113" y="739775"/>
            <a:ext cx="4935537" cy="37004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73100" y="4686380"/>
            <a:ext cx="5389563" cy="4440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3078" name="Rectangle 6"/>
          <p:cNvSpPr>
            <a:spLocks noGrp="1" noChangeArrowheads="1"/>
          </p:cNvSpPr>
          <p:nvPr>
            <p:ph type="ftr" sz="quarter" idx="4"/>
          </p:nvPr>
        </p:nvSpPr>
        <p:spPr bwMode="auto">
          <a:xfrm>
            <a:off x="1" y="9371172"/>
            <a:ext cx="2919413" cy="493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itchFamily="34" charset="0"/>
                <a:ea typeface="ＭＳ Ｐゴシック" pitchFamily="50" charset="-128"/>
              </a:defRPr>
            </a:lvl1pPr>
          </a:lstStyle>
          <a:p>
            <a:pPr>
              <a:defRPr/>
            </a:pPr>
            <a:endParaRPr lang="en-US" altLang="ja-JP" dirty="0"/>
          </a:p>
        </p:txBody>
      </p:sp>
      <p:sp>
        <p:nvSpPr>
          <p:cNvPr id="3079" name="Rectangle 7"/>
          <p:cNvSpPr>
            <a:spLocks noGrp="1" noChangeArrowheads="1"/>
          </p:cNvSpPr>
          <p:nvPr>
            <p:ph type="sldNum" sz="quarter" idx="5"/>
          </p:nvPr>
        </p:nvSpPr>
        <p:spPr bwMode="auto">
          <a:xfrm>
            <a:off x="3814763" y="9371172"/>
            <a:ext cx="2919412" cy="493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itchFamily="34" charset="0"/>
                <a:ea typeface="ＭＳ Ｐゴシック" pitchFamily="50" charset="-128"/>
              </a:defRPr>
            </a:lvl1pPr>
          </a:lstStyle>
          <a:p>
            <a:pPr>
              <a:defRPr/>
            </a:pPr>
            <a:fld id="{2C9B7CAA-6FD8-4B0C-8391-A658BBCB51DE}" type="slidenum">
              <a:rPr lang="en-US" altLang="ja-JP"/>
              <a:pPr>
                <a:defRPr/>
              </a:pPr>
              <a:t>‹#›</a:t>
            </a:fld>
            <a:endParaRPr lang="en-US" altLang="ja-JP" dirty="0"/>
          </a:p>
        </p:txBody>
      </p:sp>
    </p:spTree>
    <p:extLst>
      <p:ext uri="{BB962C8B-B14F-4D97-AF65-F5344CB8AC3E}">
        <p14:creationId xmlns:p14="http://schemas.microsoft.com/office/powerpoint/2010/main" val="50462127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34"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pitchFamily="34"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34"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34"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34"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fld id="{492C0DB4-7A18-48CD-8235-452AD94C1064}" type="slidenum">
              <a:rPr lang="en-US" altLang="ja-JP" smtClean="0"/>
              <a:pPr eaLnBrk="1" hangingPunct="1"/>
              <a:t>1</a:t>
            </a:fld>
            <a:endParaRPr lang="en-US" altLang="ja-JP" dirty="0"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ja-JP" altLang="ja-JP" dirty="0"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sz="1200" dirty="0" smtClean="0"/>
              <a:t>最大のメリットは、設計の再現性です。これがアナログ制御と決定的に違うところです。</a:t>
            </a:r>
            <a:endParaRPr lang="en-US" altLang="ja-JP"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sz="1200" dirty="0" smtClean="0"/>
              <a:t>例えば、電源の開発時には、制御系の安定性をどうやって確保するかがポイントになります。</a:t>
            </a:r>
            <a:endParaRPr lang="en-US" altLang="ja-JP"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sz="1200" dirty="0" smtClean="0"/>
              <a:t>アナログ制御を採用した場合は、個々の構成部品のバラツキが制御系の安定性に影響を与えます。</a:t>
            </a:r>
            <a:endParaRPr lang="en-US" altLang="ja-JP"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sz="1200" dirty="0" smtClean="0"/>
              <a:t>周囲温度が変われば、部品の特性が変わります。これは制御系の安定性を損ねる原因になります。</a:t>
            </a:r>
            <a:endParaRPr lang="en-US" altLang="ja-JP"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sz="1200" dirty="0" smtClean="0"/>
              <a:t>ところが</a:t>
            </a:r>
            <a:r>
              <a:rPr lang="en-US" altLang="ja-JP" sz="1200" dirty="0" smtClean="0"/>
              <a:t>PSM</a:t>
            </a:r>
            <a:r>
              <a:rPr lang="ja-JP" altLang="en-US" sz="1200" dirty="0" smtClean="0"/>
              <a:t>制御の場合は、そのバラツキを抑えることができます。</a:t>
            </a:r>
            <a:endParaRPr kumimoji="1" lang="ja-JP" altLang="en-US" sz="1200" dirty="0" smtClean="0"/>
          </a:p>
        </p:txBody>
      </p:sp>
      <p:sp>
        <p:nvSpPr>
          <p:cNvPr id="4" name="スライド番号プレースホルダー 3"/>
          <p:cNvSpPr>
            <a:spLocks noGrp="1"/>
          </p:cNvSpPr>
          <p:nvPr>
            <p:ph type="sldNum" sz="quarter" idx="10"/>
          </p:nvPr>
        </p:nvSpPr>
        <p:spPr/>
        <p:txBody>
          <a:bodyPr/>
          <a:lstStyle/>
          <a:p>
            <a:pPr>
              <a:defRPr/>
            </a:pPr>
            <a:fld id="{2C9B7CAA-6FD8-4B0C-8391-A658BBCB51DE}" type="slidenum">
              <a:rPr lang="en-US" altLang="ja-JP" smtClean="0"/>
              <a:pPr>
                <a:defRPr/>
              </a:pPr>
              <a:t>15</a:t>
            </a:fld>
            <a:endParaRPr lang="en-US" altLang="ja-JP" dirty="0"/>
          </a:p>
        </p:txBody>
      </p:sp>
    </p:spTree>
    <p:extLst>
      <p:ext uri="{BB962C8B-B14F-4D97-AF65-F5344CB8AC3E}">
        <p14:creationId xmlns:p14="http://schemas.microsoft.com/office/powerpoint/2010/main" val="2760135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2C9B7CAA-6FD8-4B0C-8391-A658BBCB51DE}" type="slidenum">
              <a:rPr lang="en-US" altLang="ja-JP" smtClean="0"/>
              <a:pPr>
                <a:defRPr/>
              </a:pPr>
              <a:t>17</a:t>
            </a:fld>
            <a:endParaRPr lang="en-US" altLang="ja-JP" dirty="0"/>
          </a:p>
        </p:txBody>
      </p:sp>
    </p:spTree>
    <p:extLst>
      <p:ext uri="{BB962C8B-B14F-4D97-AF65-F5344CB8AC3E}">
        <p14:creationId xmlns:p14="http://schemas.microsoft.com/office/powerpoint/2010/main" val="2365448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こちらのボードは東京エレクトロンデバイス、オリジナルの大規模</a:t>
            </a:r>
            <a:r>
              <a:rPr kumimoji="1" lang="en-US" altLang="ja-JP" dirty="0" smtClean="0"/>
              <a:t>PCI</a:t>
            </a:r>
            <a:r>
              <a:rPr kumimoji="1" lang="ja-JP" altLang="en-US" dirty="0" smtClean="0"/>
              <a:t>エクスプレス　ジェン３の開発プラットフォームボードです。</a:t>
            </a:r>
            <a:endParaRPr kumimoji="1" lang="en-US" altLang="ja-JP" dirty="0" smtClean="0"/>
          </a:p>
          <a:p>
            <a:r>
              <a:rPr kumimoji="1" lang="ja-JP" altLang="en-US" dirty="0" smtClean="0"/>
              <a:t>本ボードには、</a:t>
            </a:r>
            <a:r>
              <a:rPr kumimoji="1" lang="en-US" altLang="ja-JP" dirty="0" smtClean="0"/>
              <a:t>XILINX</a:t>
            </a:r>
            <a:r>
              <a:rPr kumimoji="1" lang="ja-JP" altLang="en-US" dirty="0" smtClean="0"/>
              <a:t>社の</a:t>
            </a:r>
            <a:r>
              <a:rPr kumimoji="1" lang="en-US" altLang="ja-JP" dirty="0" smtClean="0"/>
              <a:t>VIRTEX-7 FPGA</a:t>
            </a:r>
            <a:r>
              <a:rPr kumimoji="1" lang="ja-JP" altLang="en-US" dirty="0" smtClean="0"/>
              <a:t>を搭載しております。</a:t>
            </a:r>
            <a:endParaRPr kumimoji="1" lang="en-US" altLang="ja-JP" dirty="0" smtClean="0"/>
          </a:p>
          <a:p>
            <a:endParaRPr kumimoji="1" lang="en-US" altLang="ja-JP" dirty="0" smtClean="0"/>
          </a:p>
          <a:p>
            <a:r>
              <a:rPr kumimoji="1" lang="ja-JP" altLang="en-US" dirty="0" smtClean="0"/>
              <a:t>コア電圧</a:t>
            </a:r>
            <a:r>
              <a:rPr kumimoji="1" lang="en-US" altLang="ja-JP" dirty="0" smtClean="0"/>
              <a:t>1.0V</a:t>
            </a:r>
            <a:r>
              <a:rPr kumimoji="1" lang="ja-JP" altLang="en-US" dirty="0" err="1" smtClean="0"/>
              <a:t>だけ</a:t>
            </a:r>
            <a:r>
              <a:rPr kumimoji="1" lang="ja-JP" altLang="en-US" dirty="0" smtClean="0"/>
              <a:t>でも</a:t>
            </a:r>
            <a:r>
              <a:rPr kumimoji="1" lang="en-US" altLang="ja-JP" dirty="0" smtClean="0"/>
              <a:t>50A</a:t>
            </a:r>
            <a:r>
              <a:rPr kumimoji="1" lang="ja-JP" altLang="en-US" dirty="0" smtClean="0"/>
              <a:t>もの電流が必要となり、</a:t>
            </a:r>
            <a:endParaRPr kumimoji="1" lang="en-US" altLang="ja-JP" dirty="0" smtClean="0"/>
          </a:p>
          <a:p>
            <a:r>
              <a:rPr kumimoji="1" lang="ja-JP" altLang="en-US" dirty="0" smtClean="0"/>
              <a:t>さらにコア電源以外にも、高速</a:t>
            </a:r>
            <a:r>
              <a:rPr kumimoji="1" lang="en-US" altLang="ja-JP" dirty="0" smtClean="0"/>
              <a:t>IO</a:t>
            </a:r>
            <a:r>
              <a:rPr kumimoji="1" lang="ja-JP" altLang="en-US" dirty="0" smtClean="0"/>
              <a:t>用として低ノイズ・高精度な電源、</a:t>
            </a:r>
            <a:r>
              <a:rPr kumimoji="1" lang="en-US" altLang="ja-JP" dirty="0" smtClean="0"/>
              <a:t>DDR3</a:t>
            </a:r>
            <a:r>
              <a:rPr kumimoji="1" lang="ja-JP" altLang="en-US" dirty="0" smtClean="0"/>
              <a:t>用電源などが必要となります。</a:t>
            </a:r>
            <a:endParaRPr kumimoji="1" lang="en-US" altLang="ja-JP" dirty="0" smtClean="0"/>
          </a:p>
          <a:p>
            <a:r>
              <a:rPr kumimoji="1" lang="ja-JP" altLang="en-US" dirty="0" smtClean="0"/>
              <a:t>それらの電源デバイスとしてリニアテクノロジー社のモジュール電源を中心に搭載し、電源のリファレンス設計をご提供しております。</a:t>
            </a:r>
            <a:endParaRPr kumimoji="1" lang="en-US" altLang="ja-JP" dirty="0" smtClean="0"/>
          </a:p>
          <a:p>
            <a:endParaRPr kumimoji="1" lang="en-US" altLang="ja-JP" dirty="0" smtClean="0"/>
          </a:p>
          <a:p>
            <a:r>
              <a:rPr kumimoji="1" lang="ja-JP" altLang="en-US" dirty="0" smtClean="0"/>
              <a:t>もう一つの大きな特徴として、リニアテクノロジー社のパワーシステムマネージメント</a:t>
            </a:r>
            <a:r>
              <a:rPr kumimoji="1" lang="en-US" altLang="ja-JP" dirty="0" smtClean="0"/>
              <a:t>IC</a:t>
            </a:r>
            <a:r>
              <a:rPr kumimoji="1" lang="ja-JP" altLang="en-US" dirty="0" err="1" smtClean="0"/>
              <a:t>、</a:t>
            </a:r>
            <a:r>
              <a:rPr kumimoji="1" lang="ja-JP" altLang="en-US" dirty="0" smtClean="0"/>
              <a:t>略して</a:t>
            </a:r>
            <a:r>
              <a:rPr kumimoji="1" lang="en-US" altLang="ja-JP" dirty="0" smtClean="0"/>
              <a:t>PSM</a:t>
            </a:r>
            <a:r>
              <a:rPr kumimoji="1" lang="ja-JP" altLang="en-US" dirty="0" smtClean="0"/>
              <a:t>を搭載し、</a:t>
            </a:r>
            <a:endParaRPr kumimoji="1" lang="en-US" altLang="ja-JP" dirty="0" smtClean="0"/>
          </a:p>
          <a:p>
            <a:r>
              <a:rPr kumimoji="1" lang="ja-JP" altLang="en-US" dirty="0" smtClean="0"/>
              <a:t>非常に複雑な</a:t>
            </a:r>
            <a:r>
              <a:rPr kumimoji="1" lang="en-US" altLang="ja-JP" dirty="0" smtClean="0"/>
              <a:t>FPGA</a:t>
            </a:r>
            <a:r>
              <a:rPr kumimoji="1" lang="ja-JP" altLang="en-US" dirty="0" smtClean="0"/>
              <a:t>のシーケンス制御、およびそれら電源の監視・調整を可能としております。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2C9B7CAA-6FD8-4B0C-8391-A658BBCB51DE}" type="slidenum">
              <a:rPr lang="en-US" altLang="ja-JP" smtClean="0"/>
              <a:pPr>
                <a:defRPr/>
              </a:pPr>
              <a:t>19</a:t>
            </a:fld>
            <a:endParaRPr lang="en-US" altLang="ja-JP" dirty="0"/>
          </a:p>
        </p:txBody>
      </p:sp>
    </p:spTree>
    <p:extLst>
      <p:ext uri="{BB962C8B-B14F-4D97-AF65-F5344CB8AC3E}">
        <p14:creationId xmlns:p14="http://schemas.microsoft.com/office/powerpoint/2010/main" val="1777959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kumimoji="1" sz="3200">
                <a:solidFill>
                  <a:schemeClr val="tx1"/>
                </a:solidFill>
                <a:latin typeface="Arial" pitchFamily="34" charset="0"/>
                <a:ea typeface="ＭＳ Ｐゴシック" pitchFamily="50" charset="-128"/>
              </a:defRPr>
            </a:lvl1pPr>
            <a:lvl2pPr marL="742950" indent="-285750" eaLnBrk="0" hangingPunct="0">
              <a:defRPr kumimoji="1" sz="3200">
                <a:solidFill>
                  <a:schemeClr val="tx1"/>
                </a:solidFill>
                <a:latin typeface="Arial" pitchFamily="34" charset="0"/>
                <a:ea typeface="ＭＳ Ｐゴシック" pitchFamily="50" charset="-128"/>
              </a:defRPr>
            </a:lvl2pPr>
            <a:lvl3pPr marL="1143000" indent="-228600" eaLnBrk="0" hangingPunct="0">
              <a:defRPr kumimoji="1" sz="3200">
                <a:solidFill>
                  <a:schemeClr val="tx1"/>
                </a:solidFill>
                <a:latin typeface="Arial" pitchFamily="34" charset="0"/>
                <a:ea typeface="ＭＳ Ｐゴシック" pitchFamily="50" charset="-128"/>
              </a:defRPr>
            </a:lvl3pPr>
            <a:lvl4pPr marL="1600200" indent="-228600" eaLnBrk="0" hangingPunct="0">
              <a:defRPr kumimoji="1" sz="3200">
                <a:solidFill>
                  <a:schemeClr val="tx1"/>
                </a:solidFill>
                <a:latin typeface="Arial" pitchFamily="34" charset="0"/>
                <a:ea typeface="ＭＳ Ｐゴシック" pitchFamily="50" charset="-128"/>
              </a:defRPr>
            </a:lvl4pPr>
            <a:lvl5pPr marL="2057400" indent="-228600" eaLnBrk="0" hangingPunct="0">
              <a:defRPr kumimoji="1" sz="32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sz="32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sz="32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sz="32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sz="3200">
                <a:solidFill>
                  <a:schemeClr val="tx1"/>
                </a:solidFill>
                <a:latin typeface="Arial" pitchFamily="34" charset="0"/>
                <a:ea typeface="ＭＳ Ｐゴシック" pitchFamily="50" charset="-128"/>
              </a:defRPr>
            </a:lvl9pPr>
          </a:lstStyle>
          <a:p>
            <a:pPr eaLnBrk="1" hangingPunct="1"/>
            <a:fld id="{DBF3BB21-B98E-4100-B362-D6E5B6181E4C}" type="slidenum">
              <a:rPr lang="en-US" altLang="ja-JP" sz="1200" smtClean="0"/>
              <a:pPr eaLnBrk="1" hangingPunct="1"/>
              <a:t>33</a:t>
            </a:fld>
            <a:endParaRPr lang="en-US" altLang="ja-JP" sz="1200" dirty="0"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ja-JP" altLang="ja-JP"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defTabSz="906033" eaLnBrk="0" hangingPunct="0">
              <a:defRPr kumimoji="1" sz="1500">
                <a:solidFill>
                  <a:schemeClr val="bg1"/>
                </a:solidFill>
                <a:latin typeface="ＭＳ ゴシック" pitchFamily="49" charset="-128"/>
                <a:ea typeface="ＭＳ ゴシック" pitchFamily="49" charset="-128"/>
              </a:defRPr>
            </a:lvl1pPr>
            <a:lvl2pPr marL="711449" indent="-273634" defTabSz="906033" eaLnBrk="0" hangingPunct="0">
              <a:defRPr kumimoji="1" sz="1500">
                <a:solidFill>
                  <a:schemeClr val="bg1"/>
                </a:solidFill>
                <a:latin typeface="ＭＳ ゴシック" pitchFamily="49" charset="-128"/>
                <a:ea typeface="ＭＳ ゴシック" pitchFamily="49" charset="-128"/>
              </a:defRPr>
            </a:lvl2pPr>
            <a:lvl3pPr marL="1094537" indent="-218907" defTabSz="906033" eaLnBrk="0" hangingPunct="0">
              <a:defRPr kumimoji="1" sz="1500">
                <a:solidFill>
                  <a:schemeClr val="bg1"/>
                </a:solidFill>
                <a:latin typeface="ＭＳ ゴシック" pitchFamily="49" charset="-128"/>
                <a:ea typeface="ＭＳ ゴシック" pitchFamily="49" charset="-128"/>
              </a:defRPr>
            </a:lvl3pPr>
            <a:lvl4pPr marL="1532352" indent="-218907" defTabSz="906033" eaLnBrk="0" hangingPunct="0">
              <a:defRPr kumimoji="1" sz="1500">
                <a:solidFill>
                  <a:schemeClr val="bg1"/>
                </a:solidFill>
                <a:latin typeface="ＭＳ ゴシック" pitchFamily="49" charset="-128"/>
                <a:ea typeface="ＭＳ ゴシック" pitchFamily="49" charset="-128"/>
              </a:defRPr>
            </a:lvl4pPr>
            <a:lvl5pPr marL="1970166" indent="-218907" defTabSz="906033" eaLnBrk="0" hangingPunct="0">
              <a:defRPr kumimoji="1" sz="1500">
                <a:solidFill>
                  <a:schemeClr val="bg1"/>
                </a:solidFill>
                <a:latin typeface="ＭＳ ゴシック" pitchFamily="49" charset="-128"/>
                <a:ea typeface="ＭＳ ゴシック" pitchFamily="49" charset="-128"/>
              </a:defRPr>
            </a:lvl5pPr>
            <a:lvl6pPr marL="2407981" indent="-218907" defTabSz="906033" eaLnBrk="0" fontAlgn="base" hangingPunct="0">
              <a:spcBef>
                <a:spcPct val="0"/>
              </a:spcBef>
              <a:spcAft>
                <a:spcPct val="0"/>
              </a:spcAft>
              <a:defRPr kumimoji="1" sz="1500">
                <a:solidFill>
                  <a:schemeClr val="bg1"/>
                </a:solidFill>
                <a:latin typeface="ＭＳ ゴシック" pitchFamily="49" charset="-128"/>
                <a:ea typeface="ＭＳ ゴシック" pitchFamily="49" charset="-128"/>
              </a:defRPr>
            </a:lvl6pPr>
            <a:lvl7pPr marL="2845796" indent="-218907" defTabSz="906033" eaLnBrk="0" fontAlgn="base" hangingPunct="0">
              <a:spcBef>
                <a:spcPct val="0"/>
              </a:spcBef>
              <a:spcAft>
                <a:spcPct val="0"/>
              </a:spcAft>
              <a:defRPr kumimoji="1" sz="1500">
                <a:solidFill>
                  <a:schemeClr val="bg1"/>
                </a:solidFill>
                <a:latin typeface="ＭＳ ゴシック" pitchFamily="49" charset="-128"/>
                <a:ea typeface="ＭＳ ゴシック" pitchFamily="49" charset="-128"/>
              </a:defRPr>
            </a:lvl7pPr>
            <a:lvl8pPr marL="3283610" indent="-218907" defTabSz="906033" eaLnBrk="0" fontAlgn="base" hangingPunct="0">
              <a:spcBef>
                <a:spcPct val="0"/>
              </a:spcBef>
              <a:spcAft>
                <a:spcPct val="0"/>
              </a:spcAft>
              <a:defRPr kumimoji="1" sz="1500">
                <a:solidFill>
                  <a:schemeClr val="bg1"/>
                </a:solidFill>
                <a:latin typeface="ＭＳ ゴシック" pitchFamily="49" charset="-128"/>
                <a:ea typeface="ＭＳ ゴシック" pitchFamily="49" charset="-128"/>
              </a:defRPr>
            </a:lvl8pPr>
            <a:lvl9pPr marL="3721425" indent="-218907" defTabSz="906033" eaLnBrk="0" fontAlgn="base" hangingPunct="0">
              <a:spcBef>
                <a:spcPct val="0"/>
              </a:spcBef>
              <a:spcAft>
                <a:spcPct val="0"/>
              </a:spcAft>
              <a:defRPr kumimoji="1" sz="1500">
                <a:solidFill>
                  <a:schemeClr val="bg1"/>
                </a:solidFill>
                <a:latin typeface="ＭＳ ゴシック" pitchFamily="49" charset="-128"/>
                <a:ea typeface="ＭＳ ゴシック" pitchFamily="49" charset="-128"/>
              </a:defRPr>
            </a:lvl9pPr>
          </a:lstStyle>
          <a:p>
            <a:pPr eaLnBrk="1" hangingPunct="1"/>
            <a:fld id="{2A5579AA-179A-4AD4-86D4-094A2737C185}" type="slidenum">
              <a:rPr lang="en-US" altLang="ja-JP" sz="1100">
                <a:solidFill>
                  <a:schemeClr val="tx1"/>
                </a:solidFill>
                <a:latin typeface="Times New Roman" pitchFamily="18" charset="0"/>
                <a:ea typeface="ＭＳ Ｐゴシック" charset="-128"/>
              </a:rPr>
              <a:pPr eaLnBrk="1" hangingPunct="1"/>
              <a:t>35</a:t>
            </a:fld>
            <a:endParaRPr lang="en-US" altLang="ja-JP" sz="1100" dirty="0">
              <a:solidFill>
                <a:schemeClr val="tx1"/>
              </a:solidFill>
              <a:latin typeface="Times New Roman" pitchFamily="18" charset="0"/>
              <a:ea typeface="ＭＳ Ｐゴシック" charset="-128"/>
            </a:endParaRPr>
          </a:p>
        </p:txBody>
      </p:sp>
      <p:sp>
        <p:nvSpPr>
          <p:cNvPr id="43011" name="Rectangle 7"/>
          <p:cNvSpPr txBox="1">
            <a:spLocks noGrp="1" noChangeArrowheads="1"/>
          </p:cNvSpPr>
          <p:nvPr/>
        </p:nvSpPr>
        <p:spPr bwMode="auto">
          <a:xfrm>
            <a:off x="3810509" y="9373457"/>
            <a:ext cx="2895143" cy="456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72" tIns="45634" rIns="91272" bIns="45634" anchor="b"/>
          <a:lstStyle>
            <a:lvl1pPr defTabSz="917575" eaLnBrk="0" hangingPunct="0">
              <a:defRPr kumimoji="1" sz="1600">
                <a:solidFill>
                  <a:schemeClr val="bg1"/>
                </a:solidFill>
                <a:latin typeface="ＭＳ ゴシック" pitchFamily="49" charset="-128"/>
                <a:ea typeface="ＭＳ ゴシック" pitchFamily="49" charset="-128"/>
              </a:defRPr>
            </a:lvl1pPr>
            <a:lvl2pPr marL="742950" indent="-285750" defTabSz="917575" eaLnBrk="0" hangingPunct="0">
              <a:defRPr kumimoji="1" sz="1600">
                <a:solidFill>
                  <a:schemeClr val="bg1"/>
                </a:solidFill>
                <a:latin typeface="ＭＳ ゴシック" pitchFamily="49" charset="-128"/>
                <a:ea typeface="ＭＳ ゴシック" pitchFamily="49" charset="-128"/>
              </a:defRPr>
            </a:lvl2pPr>
            <a:lvl3pPr marL="1143000" indent="-228600" defTabSz="917575" eaLnBrk="0" hangingPunct="0">
              <a:defRPr kumimoji="1" sz="1600">
                <a:solidFill>
                  <a:schemeClr val="bg1"/>
                </a:solidFill>
                <a:latin typeface="ＭＳ ゴシック" pitchFamily="49" charset="-128"/>
                <a:ea typeface="ＭＳ ゴシック" pitchFamily="49" charset="-128"/>
              </a:defRPr>
            </a:lvl3pPr>
            <a:lvl4pPr marL="1600200" indent="-228600" defTabSz="917575" eaLnBrk="0" hangingPunct="0">
              <a:defRPr kumimoji="1" sz="1600">
                <a:solidFill>
                  <a:schemeClr val="bg1"/>
                </a:solidFill>
                <a:latin typeface="ＭＳ ゴシック" pitchFamily="49" charset="-128"/>
                <a:ea typeface="ＭＳ ゴシック" pitchFamily="49" charset="-128"/>
              </a:defRPr>
            </a:lvl4pPr>
            <a:lvl5pPr marL="2057400" indent="-228600" defTabSz="917575" eaLnBrk="0" hangingPunct="0">
              <a:defRPr kumimoji="1" sz="1600">
                <a:solidFill>
                  <a:schemeClr val="bg1"/>
                </a:solidFill>
                <a:latin typeface="ＭＳ ゴシック" pitchFamily="49" charset="-128"/>
                <a:ea typeface="ＭＳ ゴシック" pitchFamily="49" charset="-128"/>
              </a:defRPr>
            </a:lvl5pPr>
            <a:lvl6pPr marL="2514600" indent="-228600" defTabSz="917575" eaLnBrk="0" fontAlgn="base" hangingPunct="0">
              <a:spcBef>
                <a:spcPct val="0"/>
              </a:spcBef>
              <a:spcAft>
                <a:spcPct val="0"/>
              </a:spcAft>
              <a:defRPr kumimoji="1" sz="1600">
                <a:solidFill>
                  <a:schemeClr val="bg1"/>
                </a:solidFill>
                <a:latin typeface="ＭＳ ゴシック" pitchFamily="49" charset="-128"/>
                <a:ea typeface="ＭＳ ゴシック" pitchFamily="49" charset="-128"/>
              </a:defRPr>
            </a:lvl6pPr>
            <a:lvl7pPr marL="2971800" indent="-228600" defTabSz="917575" eaLnBrk="0" fontAlgn="base" hangingPunct="0">
              <a:spcBef>
                <a:spcPct val="0"/>
              </a:spcBef>
              <a:spcAft>
                <a:spcPct val="0"/>
              </a:spcAft>
              <a:defRPr kumimoji="1" sz="1600">
                <a:solidFill>
                  <a:schemeClr val="bg1"/>
                </a:solidFill>
                <a:latin typeface="ＭＳ ゴシック" pitchFamily="49" charset="-128"/>
                <a:ea typeface="ＭＳ ゴシック" pitchFamily="49" charset="-128"/>
              </a:defRPr>
            </a:lvl7pPr>
            <a:lvl8pPr marL="3429000" indent="-228600" defTabSz="917575" eaLnBrk="0" fontAlgn="base" hangingPunct="0">
              <a:spcBef>
                <a:spcPct val="0"/>
              </a:spcBef>
              <a:spcAft>
                <a:spcPct val="0"/>
              </a:spcAft>
              <a:defRPr kumimoji="1" sz="1600">
                <a:solidFill>
                  <a:schemeClr val="bg1"/>
                </a:solidFill>
                <a:latin typeface="ＭＳ ゴシック" pitchFamily="49" charset="-128"/>
                <a:ea typeface="ＭＳ ゴシック" pitchFamily="49" charset="-128"/>
              </a:defRPr>
            </a:lvl8pPr>
            <a:lvl9pPr marL="3886200" indent="-228600" defTabSz="917575" eaLnBrk="0" fontAlgn="base" hangingPunct="0">
              <a:spcBef>
                <a:spcPct val="0"/>
              </a:spcBef>
              <a:spcAft>
                <a:spcPct val="0"/>
              </a:spcAft>
              <a:defRPr kumimoji="1" sz="1600">
                <a:solidFill>
                  <a:schemeClr val="bg1"/>
                </a:solidFill>
                <a:latin typeface="ＭＳ ゴシック" pitchFamily="49" charset="-128"/>
                <a:ea typeface="ＭＳ ゴシック" pitchFamily="49" charset="-128"/>
              </a:defRPr>
            </a:lvl9pPr>
          </a:lstStyle>
          <a:p>
            <a:pPr algn="r" eaLnBrk="1" hangingPunct="1"/>
            <a:fld id="{8A101FDD-E8CB-446E-ACB8-8D08AE5FDEAF}" type="slidenum">
              <a:rPr lang="ja-JP" altLang="en-US" sz="1100">
                <a:solidFill>
                  <a:srgbClr val="000000"/>
                </a:solidFill>
                <a:latin typeface="Times New Roman" pitchFamily="18" charset="0"/>
                <a:ea typeface="ＭＳ Ｐゴシック" charset="-128"/>
              </a:rPr>
              <a:pPr algn="r" eaLnBrk="1" hangingPunct="1"/>
              <a:t>35</a:t>
            </a:fld>
            <a:endParaRPr lang="en-US" altLang="ja-JP" sz="1100" dirty="0">
              <a:solidFill>
                <a:srgbClr val="000000"/>
              </a:solidFill>
              <a:latin typeface="Times New Roman" pitchFamily="18" charset="0"/>
              <a:ea typeface="ＭＳ Ｐゴシック" charset="-128"/>
            </a:endParaRPr>
          </a:p>
        </p:txBody>
      </p:sp>
      <p:sp>
        <p:nvSpPr>
          <p:cNvPr id="43012" name="Rectangle 2"/>
          <p:cNvSpPr>
            <a:spLocks noGrp="1" noRot="1" noChangeAspect="1" noChangeArrowheads="1" noTextEdit="1"/>
          </p:cNvSpPr>
          <p:nvPr>
            <p:ph type="sldImg"/>
          </p:nvPr>
        </p:nvSpPr>
        <p:spPr>
          <a:xfrm>
            <a:off x="903288" y="741363"/>
            <a:ext cx="4929187" cy="3697287"/>
          </a:xfrm>
          <a:solidFill>
            <a:srgbClr val="FFFFFF"/>
          </a:solidFill>
          <a:ln/>
        </p:spPr>
      </p:sp>
      <p:sp>
        <p:nvSpPr>
          <p:cNvPr id="43013"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ja-JP" alt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11" descr="ted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588"/>
            <a:ext cx="9134475" cy="376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0" descr="ted_logo_jpn_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25" y="6356350"/>
            <a:ext cx="31940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 name="Rectangle 2"/>
          <p:cNvSpPr>
            <a:spLocks noGrp="1" noChangeArrowheads="1"/>
          </p:cNvSpPr>
          <p:nvPr>
            <p:ph type="ctrTitle"/>
          </p:nvPr>
        </p:nvSpPr>
        <p:spPr>
          <a:xfrm>
            <a:off x="685800" y="903288"/>
            <a:ext cx="7772400" cy="1470025"/>
          </a:xfrm>
        </p:spPr>
        <p:txBody>
          <a:bodyPr lIns="91440" rIns="91440"/>
          <a:lstStyle>
            <a:lvl1pPr algn="ctr">
              <a:defRPr sz="3000" b="1"/>
            </a:lvl1pPr>
          </a:lstStyle>
          <a:p>
            <a:pPr lvl="0"/>
            <a:r>
              <a:rPr lang="ja-JP" altLang="en-US" noProof="0" smtClean="0"/>
              <a:t>マスタ タイトルの書式設定</a:t>
            </a:r>
          </a:p>
        </p:txBody>
      </p:sp>
      <p:sp>
        <p:nvSpPr>
          <p:cNvPr id="6147" name="Rectangle 3"/>
          <p:cNvSpPr>
            <a:spLocks noGrp="1" noChangeArrowheads="1"/>
          </p:cNvSpPr>
          <p:nvPr>
            <p:ph type="subTitle" idx="1"/>
          </p:nvPr>
        </p:nvSpPr>
        <p:spPr>
          <a:xfrm>
            <a:off x="3389313" y="3863975"/>
            <a:ext cx="2308225" cy="2009775"/>
          </a:xfrm>
        </p:spPr>
        <p:txBody>
          <a:bodyPr/>
          <a:lstStyle>
            <a:lvl1pPr marL="0" indent="0" algn="ctr">
              <a:buFontTx/>
              <a:buNone/>
              <a:defRPr sz="1800" b="1"/>
            </a:lvl1pPr>
          </a:lstStyle>
          <a:p>
            <a:pPr lvl="0"/>
            <a:r>
              <a:rPr lang="en-US" altLang="ja-JP" noProof="0" smtClean="0"/>
              <a:t>YYYY</a:t>
            </a:r>
            <a:r>
              <a:rPr lang="ja-JP" altLang="en-US" noProof="0" smtClean="0"/>
              <a:t>年</a:t>
            </a:r>
            <a:r>
              <a:rPr lang="en-US" altLang="ja-JP" noProof="0" smtClean="0"/>
              <a:t>MM</a:t>
            </a:r>
            <a:r>
              <a:rPr lang="ja-JP" altLang="en-US" noProof="0" smtClean="0"/>
              <a:t>月</a:t>
            </a:r>
            <a:r>
              <a:rPr lang="en-US" altLang="ja-JP" noProof="0" smtClean="0"/>
              <a:t>DD</a:t>
            </a:r>
            <a:r>
              <a:rPr lang="ja-JP" altLang="en-US" noProof="0" smtClean="0"/>
              <a:t>日</a:t>
            </a:r>
          </a:p>
          <a:p>
            <a:pPr lvl="0"/>
            <a:endParaRPr lang="ja-JP" altLang="en-US" noProof="0" smtClean="0"/>
          </a:p>
          <a:p>
            <a:pPr lvl="0"/>
            <a:r>
              <a:rPr lang="ja-JP" altLang="en-US" noProof="0" smtClean="0"/>
              <a:t>社名</a:t>
            </a:r>
          </a:p>
          <a:p>
            <a:pPr lvl="0"/>
            <a:r>
              <a:rPr lang="ja-JP" altLang="en-US" noProof="0" smtClean="0"/>
              <a:t>部署名</a:t>
            </a:r>
          </a:p>
          <a:p>
            <a:pPr lvl="0"/>
            <a:r>
              <a:rPr lang="ja-JP" altLang="en-US" noProof="0" smtClean="0"/>
              <a:t>名前</a:t>
            </a:r>
          </a:p>
        </p:txBody>
      </p:sp>
    </p:spTree>
    <p:extLst>
      <p:ext uri="{BB962C8B-B14F-4D97-AF65-F5344CB8AC3E}">
        <p14:creationId xmlns:p14="http://schemas.microsoft.com/office/powerpoint/2010/main" val="3046522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ltLang="ja-JP" dirty="0"/>
              <a:t>Auther / BU or Group</a:t>
            </a:r>
            <a:br>
              <a:rPr lang="en-US" altLang="ja-JP" dirty="0"/>
            </a:br>
            <a:r>
              <a:rPr lang="en-US" altLang="ja-JP" dirty="0"/>
              <a:t>Data/Rev</a:t>
            </a:r>
          </a:p>
        </p:txBody>
      </p:sp>
    </p:spTree>
    <p:extLst>
      <p:ext uri="{BB962C8B-B14F-4D97-AF65-F5344CB8AC3E}">
        <p14:creationId xmlns:p14="http://schemas.microsoft.com/office/powerpoint/2010/main" val="20794613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Rectangle 5"/>
          <p:cNvSpPr>
            <a:spLocks noGrp="1" noChangeArrowheads="1"/>
          </p:cNvSpPr>
          <p:nvPr>
            <p:ph type="ftr" sz="quarter" idx="10"/>
          </p:nvPr>
        </p:nvSpPr>
        <p:spPr>
          <a:ln/>
        </p:spPr>
        <p:txBody>
          <a:bodyPr/>
          <a:lstStyle>
            <a:lvl1pPr>
              <a:defRPr/>
            </a:lvl1pPr>
          </a:lstStyle>
          <a:p>
            <a:pPr>
              <a:defRPr/>
            </a:pPr>
            <a:r>
              <a:rPr lang="en-US" altLang="ja-JP" dirty="0"/>
              <a:t>Auther / BU or Group</a:t>
            </a:r>
            <a:br>
              <a:rPr lang="en-US" altLang="ja-JP" dirty="0"/>
            </a:br>
            <a:r>
              <a:rPr lang="en-US" altLang="ja-JP" dirty="0"/>
              <a:t>Data/Rev</a:t>
            </a:r>
          </a:p>
        </p:txBody>
      </p:sp>
    </p:spTree>
    <p:extLst>
      <p:ext uri="{BB962C8B-B14F-4D97-AF65-F5344CB8AC3E}">
        <p14:creationId xmlns:p14="http://schemas.microsoft.com/office/powerpoint/2010/main" val="155984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5"/>
          <p:cNvSpPr>
            <a:spLocks noGrp="1" noChangeArrowheads="1"/>
          </p:cNvSpPr>
          <p:nvPr>
            <p:ph type="ftr" sz="quarter" idx="10"/>
          </p:nvPr>
        </p:nvSpPr>
        <p:spPr>
          <a:ln/>
        </p:spPr>
        <p:txBody>
          <a:bodyPr/>
          <a:lstStyle>
            <a:lvl1pPr>
              <a:defRPr/>
            </a:lvl1pPr>
          </a:lstStyle>
          <a:p>
            <a:pPr>
              <a:defRPr/>
            </a:pPr>
            <a:r>
              <a:rPr lang="en-US" altLang="ja-JP" dirty="0"/>
              <a:t>Auther / BU or Group</a:t>
            </a:r>
            <a:br>
              <a:rPr lang="en-US" altLang="ja-JP" dirty="0"/>
            </a:br>
            <a:r>
              <a:rPr lang="en-US" altLang="ja-JP" dirty="0"/>
              <a:t>Data/Rev</a:t>
            </a:r>
          </a:p>
        </p:txBody>
      </p:sp>
    </p:spTree>
    <p:extLst>
      <p:ext uri="{BB962C8B-B14F-4D97-AF65-F5344CB8AC3E}">
        <p14:creationId xmlns:p14="http://schemas.microsoft.com/office/powerpoint/2010/main" val="3073896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5"/>
          <p:cNvSpPr>
            <a:spLocks noGrp="1" noChangeArrowheads="1"/>
          </p:cNvSpPr>
          <p:nvPr>
            <p:ph type="ftr" sz="quarter" idx="10"/>
          </p:nvPr>
        </p:nvSpPr>
        <p:spPr>
          <a:ln/>
        </p:spPr>
        <p:txBody>
          <a:bodyPr/>
          <a:lstStyle>
            <a:lvl1pPr>
              <a:defRPr/>
            </a:lvl1pPr>
          </a:lstStyle>
          <a:p>
            <a:pPr>
              <a:defRPr/>
            </a:pPr>
            <a:r>
              <a:rPr lang="en-US" altLang="ja-JP" dirty="0"/>
              <a:t>Auther / BU or Group</a:t>
            </a:r>
            <a:br>
              <a:rPr lang="en-US" altLang="ja-JP" dirty="0"/>
            </a:br>
            <a:r>
              <a:rPr lang="en-US" altLang="ja-JP" dirty="0"/>
              <a:t>Data/Rev</a:t>
            </a:r>
          </a:p>
        </p:txBody>
      </p:sp>
    </p:spTree>
    <p:extLst>
      <p:ext uri="{BB962C8B-B14F-4D97-AF65-F5344CB8AC3E}">
        <p14:creationId xmlns:p14="http://schemas.microsoft.com/office/powerpoint/2010/main" val="1266119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5"/>
          <p:cNvSpPr>
            <a:spLocks noGrp="1" noChangeArrowheads="1"/>
          </p:cNvSpPr>
          <p:nvPr>
            <p:ph type="ftr" sz="quarter" idx="10"/>
          </p:nvPr>
        </p:nvSpPr>
        <p:spPr>
          <a:ln/>
        </p:spPr>
        <p:txBody>
          <a:bodyPr/>
          <a:lstStyle>
            <a:lvl1pPr>
              <a:defRPr/>
            </a:lvl1pPr>
          </a:lstStyle>
          <a:p>
            <a:pPr>
              <a:defRPr/>
            </a:pPr>
            <a:r>
              <a:rPr lang="en-US" altLang="ja-JP" dirty="0"/>
              <a:t>Auther / BU or Group</a:t>
            </a:r>
            <a:br>
              <a:rPr lang="en-US" altLang="ja-JP" dirty="0"/>
            </a:br>
            <a:r>
              <a:rPr lang="en-US" altLang="ja-JP" dirty="0"/>
              <a:t>Data/Rev</a:t>
            </a:r>
          </a:p>
        </p:txBody>
      </p:sp>
    </p:spTree>
    <p:extLst>
      <p:ext uri="{BB962C8B-B14F-4D97-AF65-F5344CB8AC3E}">
        <p14:creationId xmlns:p14="http://schemas.microsoft.com/office/powerpoint/2010/main" val="2463796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altLang="ja-JP" dirty="0"/>
              <a:t>Auther / BU or Group</a:t>
            </a:r>
            <a:br>
              <a:rPr lang="en-US" altLang="ja-JP" dirty="0"/>
            </a:br>
            <a:r>
              <a:rPr lang="en-US" altLang="ja-JP" dirty="0"/>
              <a:t>Data/Rev</a:t>
            </a:r>
          </a:p>
        </p:txBody>
      </p:sp>
    </p:spTree>
    <p:extLst>
      <p:ext uri="{BB962C8B-B14F-4D97-AF65-F5344CB8AC3E}">
        <p14:creationId xmlns:p14="http://schemas.microsoft.com/office/powerpoint/2010/main" val="2114099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5"/>
          <p:cNvSpPr>
            <a:spLocks noGrp="1" noChangeArrowheads="1"/>
          </p:cNvSpPr>
          <p:nvPr>
            <p:ph type="ftr" sz="quarter" idx="10"/>
          </p:nvPr>
        </p:nvSpPr>
        <p:spPr>
          <a:ln/>
        </p:spPr>
        <p:txBody>
          <a:bodyPr/>
          <a:lstStyle>
            <a:lvl1pPr>
              <a:defRPr/>
            </a:lvl1pPr>
          </a:lstStyle>
          <a:p>
            <a:pPr>
              <a:defRPr/>
            </a:pPr>
            <a:r>
              <a:rPr lang="en-US" altLang="ja-JP" dirty="0"/>
              <a:t>Auther / BU or Group</a:t>
            </a:r>
            <a:br>
              <a:rPr lang="en-US" altLang="ja-JP" dirty="0"/>
            </a:br>
            <a:r>
              <a:rPr lang="en-US" altLang="ja-JP" dirty="0"/>
              <a:t>Data/Rev</a:t>
            </a:r>
          </a:p>
        </p:txBody>
      </p:sp>
    </p:spTree>
    <p:extLst>
      <p:ext uri="{BB962C8B-B14F-4D97-AF65-F5344CB8AC3E}">
        <p14:creationId xmlns:p14="http://schemas.microsoft.com/office/powerpoint/2010/main" val="2558690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smtClean="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Tree>
    <p:extLst>
      <p:ext uri="{BB962C8B-B14F-4D97-AF65-F5344CB8AC3E}">
        <p14:creationId xmlns:p14="http://schemas.microsoft.com/office/powerpoint/2010/main" val="158313111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ltLang="ja-JP" dirty="0"/>
              <a:t>Auther / BU or Group</a:t>
            </a:r>
            <a:br>
              <a:rPr lang="en-US" altLang="ja-JP" dirty="0"/>
            </a:br>
            <a:r>
              <a:rPr lang="en-US" altLang="ja-JP" dirty="0"/>
              <a:t>Data/Rev</a:t>
            </a:r>
          </a:p>
        </p:txBody>
      </p:sp>
    </p:spTree>
    <p:extLst>
      <p:ext uri="{BB962C8B-B14F-4D97-AF65-F5344CB8AC3E}">
        <p14:creationId xmlns:p14="http://schemas.microsoft.com/office/powerpoint/2010/main" val="80870487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29388" y="231775"/>
            <a:ext cx="2157412" cy="5894388"/>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55563" y="231775"/>
            <a:ext cx="6321425" cy="589438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ltLang="ja-JP" dirty="0"/>
              <a:t>Auther / BU or Group</a:t>
            </a:r>
            <a:br>
              <a:rPr lang="en-US" altLang="ja-JP" dirty="0"/>
            </a:br>
            <a:r>
              <a:rPr lang="en-US" altLang="ja-JP" dirty="0"/>
              <a:t>Data/Rev</a:t>
            </a:r>
          </a:p>
        </p:txBody>
      </p:sp>
    </p:spTree>
    <p:extLst>
      <p:ext uri="{BB962C8B-B14F-4D97-AF65-F5344CB8AC3E}">
        <p14:creationId xmlns:p14="http://schemas.microsoft.com/office/powerpoint/2010/main" val="31414877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19"/>
          <p:cNvGrpSpPr>
            <a:grpSpLocks/>
          </p:cNvGrpSpPr>
          <p:nvPr/>
        </p:nvGrpSpPr>
        <p:grpSpPr bwMode="auto">
          <a:xfrm>
            <a:off x="-1588" y="0"/>
            <a:ext cx="9145588" cy="987425"/>
            <a:chOff x="-1" y="0"/>
            <a:chExt cx="5761" cy="622"/>
          </a:xfrm>
        </p:grpSpPr>
        <p:pic>
          <p:nvPicPr>
            <p:cNvPr id="1032" name="Picture 12" descr="ted"/>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1" y="2"/>
              <a:ext cx="5761" cy="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Line 17"/>
            <p:cNvSpPr>
              <a:spLocks noChangeShapeType="1"/>
            </p:cNvSpPr>
            <p:nvPr userDrawn="1"/>
          </p:nvSpPr>
          <p:spPr bwMode="auto">
            <a:xfrm>
              <a:off x="5758" y="0"/>
              <a:ext cx="0" cy="609"/>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grpSp>
      <p:sp>
        <p:nvSpPr>
          <p:cNvPr id="1027" name="Rectangle 2"/>
          <p:cNvSpPr>
            <a:spLocks noGrp="1" noChangeArrowheads="1"/>
          </p:cNvSpPr>
          <p:nvPr>
            <p:ph type="title"/>
          </p:nvPr>
        </p:nvSpPr>
        <p:spPr bwMode="auto">
          <a:xfrm>
            <a:off x="55563" y="231775"/>
            <a:ext cx="8229600"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bodyPr>
          <a:lstStyle/>
          <a:p>
            <a:pPr lvl="0"/>
            <a:r>
              <a:rPr lang="ja-JP" altLang="en-US" smtClean="0"/>
              <a:t>マスタ タイトルの書式設定</a:t>
            </a:r>
          </a:p>
        </p:txBody>
      </p:sp>
      <p:sp>
        <p:nvSpPr>
          <p:cNvPr id="1028"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9" name="Rectangle 5"/>
          <p:cNvSpPr>
            <a:spLocks noGrp="1" noChangeArrowheads="1"/>
          </p:cNvSpPr>
          <p:nvPr>
            <p:ph type="ftr" sz="quarter" idx="3"/>
          </p:nvPr>
        </p:nvSpPr>
        <p:spPr bwMode="auto">
          <a:xfrm>
            <a:off x="6202363" y="6467475"/>
            <a:ext cx="2895600"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800">
                <a:latin typeface="Arial" pitchFamily="34" charset="0"/>
                <a:ea typeface="ＭＳ Ｐゴシック" pitchFamily="50" charset="-128"/>
              </a:defRPr>
            </a:lvl1pPr>
          </a:lstStyle>
          <a:p>
            <a:pPr>
              <a:defRPr/>
            </a:pPr>
            <a:r>
              <a:rPr lang="en-US" altLang="ja-JP" dirty="0"/>
              <a:t>Auther / BU or Group</a:t>
            </a:r>
            <a:br>
              <a:rPr lang="en-US" altLang="ja-JP" dirty="0"/>
            </a:br>
            <a:r>
              <a:rPr lang="en-US" altLang="ja-JP" dirty="0"/>
              <a:t>Data/Rev</a:t>
            </a:r>
          </a:p>
        </p:txBody>
      </p:sp>
      <p:sp>
        <p:nvSpPr>
          <p:cNvPr id="1030" name="Line 16"/>
          <p:cNvSpPr>
            <a:spLocks noChangeShapeType="1"/>
          </p:cNvSpPr>
          <p:nvPr/>
        </p:nvSpPr>
        <p:spPr bwMode="auto">
          <a:xfrm>
            <a:off x="9144000" y="0"/>
            <a:ext cx="0" cy="9525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pic>
        <p:nvPicPr>
          <p:cNvPr id="1031" name="Picture 21" descr="ted_logo_jpn_f"/>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98425" y="6356350"/>
            <a:ext cx="31940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22"/>
          <p:cNvGrpSpPr>
            <a:grpSpLocks/>
          </p:cNvGrpSpPr>
          <p:nvPr/>
        </p:nvGrpSpPr>
        <p:grpSpPr bwMode="auto">
          <a:xfrm>
            <a:off x="7127875" y="319088"/>
            <a:ext cx="1908175" cy="379412"/>
            <a:chOff x="4424" y="616"/>
            <a:chExt cx="1202" cy="239"/>
          </a:xfrm>
        </p:grpSpPr>
        <p:sp>
          <p:nvSpPr>
            <p:cNvPr id="11" name="Freeform 23"/>
            <p:cNvSpPr>
              <a:spLocks noEditPoints="1"/>
            </p:cNvSpPr>
            <p:nvPr userDrawn="1"/>
          </p:nvSpPr>
          <p:spPr bwMode="auto">
            <a:xfrm>
              <a:off x="4424" y="616"/>
              <a:ext cx="548" cy="239"/>
            </a:xfrm>
            <a:custGeom>
              <a:avLst/>
              <a:gdLst>
                <a:gd name="T0" fmla="*/ 2545030 w 340"/>
                <a:gd name="T1" fmla="*/ 133525 h 167"/>
                <a:gd name="T2" fmla="*/ 3546427 w 340"/>
                <a:gd name="T3" fmla="*/ 267604 h 167"/>
                <a:gd name="T4" fmla="*/ 4305459 w 340"/>
                <a:gd name="T5" fmla="*/ 267604 h 167"/>
                <a:gd name="T6" fmla="*/ 4044606 w 340"/>
                <a:gd name="T7" fmla="*/ 310246 h 167"/>
                <a:gd name="T8" fmla="*/ 0 w 340"/>
                <a:gd name="T9" fmla="*/ 310246 h 167"/>
                <a:gd name="T10" fmla="*/ 3293743 w 340"/>
                <a:gd name="T11" fmla="*/ 1 h 167"/>
                <a:gd name="T12" fmla="*/ 2545030 w 340"/>
                <a:gd name="T13" fmla="*/ 133525 h 167"/>
                <a:gd name="T14" fmla="*/ 5126189 w 340"/>
                <a:gd name="T15" fmla="*/ 178118 h 167"/>
                <a:gd name="T16" fmla="*/ 4129456 w 340"/>
                <a:gd name="T17" fmla="*/ 42460 h 167"/>
                <a:gd name="T18" fmla="*/ 3362879 w 340"/>
                <a:gd name="T19" fmla="*/ 42460 h 167"/>
                <a:gd name="T20" fmla="*/ 3621630 w 340"/>
                <a:gd name="T21" fmla="*/ 0 h 167"/>
                <a:gd name="T22" fmla="*/ 7668780 w 340"/>
                <a:gd name="T23" fmla="*/ 0 h 167"/>
                <a:gd name="T24" fmla="*/ 4377211 w 340"/>
                <a:gd name="T25" fmla="*/ 310246 h 167"/>
                <a:gd name="T26" fmla="*/ 5126189 w 340"/>
                <a:gd name="T27" fmla="*/ 178118 h 1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40" h="167">
                  <a:moveTo>
                    <a:pt x="113" y="72"/>
                  </a:moveTo>
                  <a:cubicBezTo>
                    <a:pt x="103" y="92"/>
                    <a:pt x="105" y="144"/>
                    <a:pt x="157" y="144"/>
                  </a:cubicBezTo>
                  <a:cubicBezTo>
                    <a:pt x="191" y="144"/>
                    <a:pt x="191" y="144"/>
                    <a:pt x="191" y="144"/>
                  </a:cubicBezTo>
                  <a:cubicBezTo>
                    <a:pt x="179" y="167"/>
                    <a:pt x="179" y="167"/>
                    <a:pt x="179" y="167"/>
                  </a:cubicBezTo>
                  <a:cubicBezTo>
                    <a:pt x="0" y="167"/>
                    <a:pt x="0" y="167"/>
                    <a:pt x="0" y="167"/>
                  </a:cubicBezTo>
                  <a:cubicBezTo>
                    <a:pt x="87" y="137"/>
                    <a:pt x="65" y="10"/>
                    <a:pt x="146" y="1"/>
                  </a:cubicBezTo>
                  <a:cubicBezTo>
                    <a:pt x="113" y="72"/>
                    <a:pt x="113" y="72"/>
                    <a:pt x="113" y="72"/>
                  </a:cubicBezTo>
                  <a:close/>
                  <a:moveTo>
                    <a:pt x="227" y="96"/>
                  </a:moveTo>
                  <a:cubicBezTo>
                    <a:pt x="237" y="75"/>
                    <a:pt x="235" y="23"/>
                    <a:pt x="183" y="23"/>
                  </a:cubicBezTo>
                  <a:cubicBezTo>
                    <a:pt x="149" y="23"/>
                    <a:pt x="149" y="23"/>
                    <a:pt x="149" y="23"/>
                  </a:cubicBezTo>
                  <a:cubicBezTo>
                    <a:pt x="161" y="0"/>
                    <a:pt x="161" y="0"/>
                    <a:pt x="161" y="0"/>
                  </a:cubicBezTo>
                  <a:cubicBezTo>
                    <a:pt x="340" y="0"/>
                    <a:pt x="340" y="0"/>
                    <a:pt x="340" y="0"/>
                  </a:cubicBezTo>
                  <a:cubicBezTo>
                    <a:pt x="253" y="30"/>
                    <a:pt x="275" y="157"/>
                    <a:pt x="194" y="167"/>
                  </a:cubicBezTo>
                  <a:cubicBezTo>
                    <a:pt x="227" y="96"/>
                    <a:pt x="227" y="96"/>
                    <a:pt x="227" y="96"/>
                  </a:cubicBezTo>
                  <a:close/>
                </a:path>
              </a:pathLst>
            </a:custGeom>
            <a:solidFill>
              <a:srgbClr val="8615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dirty="0"/>
            </a:p>
          </p:txBody>
        </p:sp>
        <p:sp>
          <p:nvSpPr>
            <p:cNvPr id="12" name="Freeform 24"/>
            <p:cNvSpPr>
              <a:spLocks noEditPoints="1"/>
            </p:cNvSpPr>
            <p:nvPr userDrawn="1"/>
          </p:nvSpPr>
          <p:spPr bwMode="auto">
            <a:xfrm>
              <a:off x="4424" y="616"/>
              <a:ext cx="548" cy="239"/>
            </a:xfrm>
            <a:custGeom>
              <a:avLst/>
              <a:gdLst>
                <a:gd name="T0" fmla="*/ 2545030 w 340"/>
                <a:gd name="T1" fmla="*/ 133525 h 167"/>
                <a:gd name="T2" fmla="*/ 3546427 w 340"/>
                <a:gd name="T3" fmla="*/ 267604 h 167"/>
                <a:gd name="T4" fmla="*/ 4305459 w 340"/>
                <a:gd name="T5" fmla="*/ 267604 h 167"/>
                <a:gd name="T6" fmla="*/ 4044606 w 340"/>
                <a:gd name="T7" fmla="*/ 310246 h 167"/>
                <a:gd name="T8" fmla="*/ 0 w 340"/>
                <a:gd name="T9" fmla="*/ 310246 h 167"/>
                <a:gd name="T10" fmla="*/ 3293743 w 340"/>
                <a:gd name="T11" fmla="*/ 1 h 167"/>
                <a:gd name="T12" fmla="*/ 2545030 w 340"/>
                <a:gd name="T13" fmla="*/ 133525 h 167"/>
                <a:gd name="T14" fmla="*/ 5126189 w 340"/>
                <a:gd name="T15" fmla="*/ 178118 h 167"/>
                <a:gd name="T16" fmla="*/ 4129456 w 340"/>
                <a:gd name="T17" fmla="*/ 42460 h 167"/>
                <a:gd name="T18" fmla="*/ 3362879 w 340"/>
                <a:gd name="T19" fmla="*/ 42460 h 167"/>
                <a:gd name="T20" fmla="*/ 3621630 w 340"/>
                <a:gd name="T21" fmla="*/ 0 h 167"/>
                <a:gd name="T22" fmla="*/ 7668780 w 340"/>
                <a:gd name="T23" fmla="*/ 0 h 167"/>
                <a:gd name="T24" fmla="*/ 4377211 w 340"/>
                <a:gd name="T25" fmla="*/ 310246 h 167"/>
                <a:gd name="T26" fmla="*/ 5126189 w 340"/>
                <a:gd name="T27" fmla="*/ 178118 h 1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40" h="167">
                  <a:moveTo>
                    <a:pt x="113" y="72"/>
                  </a:moveTo>
                  <a:cubicBezTo>
                    <a:pt x="103" y="92"/>
                    <a:pt x="105" y="144"/>
                    <a:pt x="157" y="144"/>
                  </a:cubicBezTo>
                  <a:cubicBezTo>
                    <a:pt x="191" y="144"/>
                    <a:pt x="191" y="144"/>
                    <a:pt x="191" y="144"/>
                  </a:cubicBezTo>
                  <a:cubicBezTo>
                    <a:pt x="179" y="167"/>
                    <a:pt x="179" y="167"/>
                    <a:pt x="179" y="167"/>
                  </a:cubicBezTo>
                  <a:cubicBezTo>
                    <a:pt x="0" y="167"/>
                    <a:pt x="0" y="167"/>
                    <a:pt x="0" y="167"/>
                  </a:cubicBezTo>
                  <a:cubicBezTo>
                    <a:pt x="87" y="137"/>
                    <a:pt x="65" y="10"/>
                    <a:pt x="146" y="1"/>
                  </a:cubicBezTo>
                  <a:cubicBezTo>
                    <a:pt x="113" y="72"/>
                    <a:pt x="113" y="72"/>
                    <a:pt x="113" y="72"/>
                  </a:cubicBezTo>
                  <a:close/>
                  <a:moveTo>
                    <a:pt x="227" y="96"/>
                  </a:moveTo>
                  <a:cubicBezTo>
                    <a:pt x="237" y="75"/>
                    <a:pt x="235" y="23"/>
                    <a:pt x="183" y="23"/>
                  </a:cubicBezTo>
                  <a:cubicBezTo>
                    <a:pt x="149" y="23"/>
                    <a:pt x="149" y="23"/>
                    <a:pt x="149" y="23"/>
                  </a:cubicBezTo>
                  <a:cubicBezTo>
                    <a:pt x="161" y="0"/>
                    <a:pt x="161" y="0"/>
                    <a:pt x="161" y="0"/>
                  </a:cubicBezTo>
                  <a:cubicBezTo>
                    <a:pt x="340" y="0"/>
                    <a:pt x="340" y="0"/>
                    <a:pt x="340" y="0"/>
                  </a:cubicBezTo>
                  <a:cubicBezTo>
                    <a:pt x="253" y="30"/>
                    <a:pt x="275" y="157"/>
                    <a:pt x="194" y="167"/>
                  </a:cubicBezTo>
                  <a:cubicBezTo>
                    <a:pt x="227" y="96"/>
                    <a:pt x="227" y="96"/>
                    <a:pt x="227" y="96"/>
                  </a:cubicBezTo>
                  <a:close/>
                </a:path>
              </a:pathLst>
            </a:custGeom>
            <a:solidFill>
              <a:srgbClr val="8615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dirty="0"/>
            </a:p>
          </p:txBody>
        </p:sp>
        <p:sp>
          <p:nvSpPr>
            <p:cNvPr id="13" name="Freeform 25"/>
            <p:cNvSpPr>
              <a:spLocks noEditPoints="1"/>
            </p:cNvSpPr>
            <p:nvPr userDrawn="1"/>
          </p:nvSpPr>
          <p:spPr bwMode="auto">
            <a:xfrm>
              <a:off x="4991" y="618"/>
              <a:ext cx="635" cy="236"/>
            </a:xfrm>
            <a:custGeom>
              <a:avLst/>
              <a:gdLst>
                <a:gd name="T0" fmla="*/ 8876797 w 394"/>
                <a:gd name="T1" fmla="*/ 223346 h 165"/>
                <a:gd name="T2" fmla="*/ 8656067 w 394"/>
                <a:gd name="T3" fmla="*/ 89909 h 165"/>
                <a:gd name="T4" fmla="*/ 7216883 w 394"/>
                <a:gd name="T5" fmla="*/ 223346 h 165"/>
                <a:gd name="T6" fmla="*/ 7503690 w 394"/>
                <a:gd name="T7" fmla="*/ 156153 h 165"/>
                <a:gd name="T8" fmla="*/ 5370851 w 394"/>
                <a:gd name="T9" fmla="*/ 202255 h 165"/>
                <a:gd name="T10" fmla="*/ 5302925 w 394"/>
                <a:gd name="T11" fmla="*/ 73283 h 165"/>
                <a:gd name="T12" fmla="*/ 4302628 w 394"/>
                <a:gd name="T13" fmla="*/ 25753 h 165"/>
                <a:gd name="T14" fmla="*/ 3984757 w 394"/>
                <a:gd name="T15" fmla="*/ 0 h 165"/>
                <a:gd name="T16" fmla="*/ 3762978 w 394"/>
                <a:gd name="T17" fmla="*/ 73283 h 165"/>
                <a:gd name="T18" fmla="*/ 5302925 w 394"/>
                <a:gd name="T19" fmla="*/ 223346 h 165"/>
                <a:gd name="T20" fmla="*/ 6334829 w 394"/>
                <a:gd name="T21" fmla="*/ 73283 h 165"/>
                <a:gd name="T22" fmla="*/ 6443213 w 394"/>
                <a:gd name="T23" fmla="*/ 0 h 165"/>
                <a:gd name="T24" fmla="*/ 5705106 w 394"/>
                <a:gd name="T25" fmla="*/ 49900 h 165"/>
                <a:gd name="T26" fmla="*/ 5370851 w 394"/>
                <a:gd name="T27" fmla="*/ 202255 h 165"/>
                <a:gd name="T28" fmla="*/ 3290319 w 394"/>
                <a:gd name="T29" fmla="*/ 71372 h 165"/>
                <a:gd name="T30" fmla="*/ 3607738 w 394"/>
                <a:gd name="T31" fmla="*/ 0 h 165"/>
                <a:gd name="T32" fmla="*/ 2030512 w 394"/>
                <a:gd name="T33" fmla="*/ 0 h 165"/>
                <a:gd name="T34" fmla="*/ 1845908 w 394"/>
                <a:gd name="T35" fmla="*/ 223346 h 165"/>
                <a:gd name="T36" fmla="*/ 1506878 w 394"/>
                <a:gd name="T37" fmla="*/ 223346 h 165"/>
                <a:gd name="T38" fmla="*/ 339061 w 394"/>
                <a:gd name="T39" fmla="*/ 0 h 165"/>
                <a:gd name="T40" fmla="*/ 1259877 w 394"/>
                <a:gd name="T41" fmla="*/ 223346 h 165"/>
                <a:gd name="T42" fmla="*/ 0 w 394"/>
                <a:gd name="T43" fmla="*/ 243902 h 165"/>
                <a:gd name="T44" fmla="*/ 409394 w 394"/>
                <a:gd name="T45" fmla="*/ 301704 h 165"/>
                <a:gd name="T46" fmla="*/ 704413 w 394"/>
                <a:gd name="T47" fmla="*/ 237641 h 165"/>
                <a:gd name="T48" fmla="*/ 1506878 w 394"/>
                <a:gd name="T49" fmla="*/ 294544 h 165"/>
                <a:gd name="T50" fmla="*/ 1442220 w 394"/>
                <a:gd name="T51" fmla="*/ 271544 h 165"/>
                <a:gd name="T52" fmla="*/ 962141 w 394"/>
                <a:gd name="T53" fmla="*/ 243902 h 165"/>
                <a:gd name="T54" fmla="*/ 851485 w 394"/>
                <a:gd name="T55" fmla="*/ 237641 h 165"/>
                <a:gd name="T56" fmla="*/ 1506878 w 394"/>
                <a:gd name="T57" fmla="*/ 294544 h 165"/>
                <a:gd name="T58" fmla="*/ 1647446 w 394"/>
                <a:gd name="T59" fmla="*/ 268615 h 165"/>
                <a:gd name="T60" fmla="*/ 2287641 w 394"/>
                <a:gd name="T61" fmla="*/ 277310 h 165"/>
                <a:gd name="T62" fmla="*/ 2057766 w 394"/>
                <a:gd name="T63" fmla="*/ 242266 h 165"/>
                <a:gd name="T64" fmla="*/ 3160174 w 394"/>
                <a:gd name="T65" fmla="*/ 263080 h 165"/>
                <a:gd name="T66" fmla="*/ 2583970 w 394"/>
                <a:gd name="T67" fmla="*/ 237641 h 165"/>
                <a:gd name="T68" fmla="*/ 2696436 w 394"/>
                <a:gd name="T69" fmla="*/ 271544 h 165"/>
                <a:gd name="T70" fmla="*/ 3290319 w 394"/>
                <a:gd name="T71" fmla="*/ 301704 h 165"/>
                <a:gd name="T72" fmla="*/ 3160174 w 394"/>
                <a:gd name="T73" fmla="*/ 263080 h 165"/>
                <a:gd name="T74" fmla="*/ 3615679 w 394"/>
                <a:gd name="T75" fmla="*/ 237641 h 165"/>
                <a:gd name="T76" fmla="*/ 3607738 w 394"/>
                <a:gd name="T77" fmla="*/ 301704 h 165"/>
                <a:gd name="T78" fmla="*/ 4055134 w 394"/>
                <a:gd name="T79" fmla="*/ 301704 h 165"/>
                <a:gd name="T80" fmla="*/ 4084789 w 394"/>
                <a:gd name="T81" fmla="*/ 237641 h 165"/>
                <a:gd name="T82" fmla="*/ 4779601 w 394"/>
                <a:gd name="T83" fmla="*/ 295768 h 165"/>
                <a:gd name="T84" fmla="*/ 5093174 w 394"/>
                <a:gd name="T85" fmla="*/ 268615 h 165"/>
                <a:gd name="T86" fmla="*/ 4345779 w 394"/>
                <a:gd name="T87" fmla="*/ 268615 h 165"/>
                <a:gd name="T88" fmla="*/ 5482118 w 394"/>
                <a:gd name="T89" fmla="*/ 237641 h 165"/>
                <a:gd name="T90" fmla="*/ 5925140 w 394"/>
                <a:gd name="T91" fmla="*/ 301704 h 165"/>
                <a:gd name="T92" fmla="*/ 5482118 w 394"/>
                <a:gd name="T93" fmla="*/ 237641 h 165"/>
                <a:gd name="T94" fmla="*/ 6152520 w 394"/>
                <a:gd name="T95" fmla="*/ 268615 h 165"/>
                <a:gd name="T96" fmla="*/ 6880072 w 394"/>
                <a:gd name="T97" fmla="*/ 268615 h 165"/>
                <a:gd name="T98" fmla="*/ 6443213 w 394"/>
                <a:gd name="T99" fmla="*/ 303097 h 165"/>
                <a:gd name="T100" fmla="*/ 7703164 w 394"/>
                <a:gd name="T101" fmla="*/ 273910 h 165"/>
                <a:gd name="T102" fmla="*/ 7115612 w 394"/>
                <a:gd name="T103" fmla="*/ 268615 h 165"/>
                <a:gd name="T104" fmla="*/ 7798116 w 394"/>
                <a:gd name="T105" fmla="*/ 256081 h 165"/>
                <a:gd name="T106" fmla="*/ 7147292 w 394"/>
                <a:gd name="T107" fmla="*/ 295768 h 165"/>
                <a:gd name="T108" fmla="*/ 7727563 w 394"/>
                <a:gd name="T109" fmla="*/ 301704 h 165"/>
                <a:gd name="T110" fmla="*/ 7435445 w 394"/>
                <a:gd name="T111" fmla="*/ 265271 h 165"/>
                <a:gd name="T112" fmla="*/ 8726360 w 394"/>
                <a:gd name="T113" fmla="*/ 237641 h 165"/>
                <a:gd name="T114" fmla="*/ 8069557 w 394"/>
                <a:gd name="T115" fmla="*/ 237641 h 165"/>
                <a:gd name="T116" fmla="*/ 8256048 w 394"/>
                <a:gd name="T117" fmla="*/ 301704 h 165"/>
                <a:gd name="T118" fmla="*/ 6196520 w 394"/>
                <a:gd name="T119" fmla="*/ 49900 h 165"/>
                <a:gd name="T120" fmla="*/ 6196520 w 394"/>
                <a:gd name="T121" fmla="*/ 49900 h 16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94" h="165">
                  <a:moveTo>
                    <a:pt x="333" y="122"/>
                  </a:moveTo>
                  <a:cubicBezTo>
                    <a:pt x="333" y="106"/>
                    <a:pt x="333" y="106"/>
                    <a:pt x="333" y="106"/>
                  </a:cubicBezTo>
                  <a:cubicBezTo>
                    <a:pt x="357" y="116"/>
                    <a:pt x="363" y="122"/>
                    <a:pt x="394" y="122"/>
                  </a:cubicBezTo>
                  <a:cubicBezTo>
                    <a:pt x="394" y="112"/>
                    <a:pt x="394" y="112"/>
                    <a:pt x="394" y="112"/>
                  </a:cubicBezTo>
                  <a:cubicBezTo>
                    <a:pt x="375" y="110"/>
                    <a:pt x="355" y="106"/>
                    <a:pt x="349" y="96"/>
                  </a:cubicBezTo>
                  <a:cubicBezTo>
                    <a:pt x="375" y="85"/>
                    <a:pt x="384" y="66"/>
                    <a:pt x="384" y="49"/>
                  </a:cubicBezTo>
                  <a:cubicBezTo>
                    <a:pt x="384" y="27"/>
                    <a:pt x="364" y="0"/>
                    <a:pt x="333" y="0"/>
                  </a:cubicBezTo>
                  <a:cubicBezTo>
                    <a:pt x="320" y="0"/>
                    <a:pt x="320" y="0"/>
                    <a:pt x="320" y="0"/>
                  </a:cubicBezTo>
                  <a:cubicBezTo>
                    <a:pt x="320" y="122"/>
                    <a:pt x="320" y="122"/>
                    <a:pt x="320" y="122"/>
                  </a:cubicBezTo>
                  <a:cubicBezTo>
                    <a:pt x="333" y="122"/>
                    <a:pt x="333" y="122"/>
                    <a:pt x="333" y="122"/>
                  </a:cubicBezTo>
                  <a:close/>
                  <a:moveTo>
                    <a:pt x="370" y="49"/>
                  </a:moveTo>
                  <a:cubicBezTo>
                    <a:pt x="370" y="67"/>
                    <a:pt x="356" y="85"/>
                    <a:pt x="333" y="85"/>
                  </a:cubicBezTo>
                  <a:cubicBezTo>
                    <a:pt x="333" y="13"/>
                    <a:pt x="333" y="13"/>
                    <a:pt x="333" y="13"/>
                  </a:cubicBezTo>
                  <a:cubicBezTo>
                    <a:pt x="354" y="13"/>
                    <a:pt x="370" y="27"/>
                    <a:pt x="370" y="49"/>
                  </a:cubicBezTo>
                  <a:close/>
                  <a:moveTo>
                    <a:pt x="238" y="110"/>
                  </a:moveTo>
                  <a:cubicBezTo>
                    <a:pt x="200" y="110"/>
                    <a:pt x="191" y="92"/>
                    <a:pt x="191" y="79"/>
                  </a:cubicBezTo>
                  <a:cubicBezTo>
                    <a:pt x="191" y="40"/>
                    <a:pt x="191" y="40"/>
                    <a:pt x="191" y="40"/>
                  </a:cubicBezTo>
                  <a:cubicBezTo>
                    <a:pt x="235" y="40"/>
                    <a:pt x="235" y="40"/>
                    <a:pt x="235" y="40"/>
                  </a:cubicBezTo>
                  <a:cubicBezTo>
                    <a:pt x="235" y="27"/>
                    <a:pt x="235" y="27"/>
                    <a:pt x="235" y="27"/>
                  </a:cubicBezTo>
                  <a:cubicBezTo>
                    <a:pt x="191" y="27"/>
                    <a:pt x="191" y="27"/>
                    <a:pt x="191" y="27"/>
                  </a:cubicBezTo>
                  <a:cubicBezTo>
                    <a:pt x="191" y="14"/>
                    <a:pt x="191" y="14"/>
                    <a:pt x="191" y="14"/>
                  </a:cubicBezTo>
                  <a:cubicBezTo>
                    <a:pt x="235" y="14"/>
                    <a:pt x="235" y="14"/>
                    <a:pt x="235" y="14"/>
                  </a:cubicBezTo>
                  <a:cubicBezTo>
                    <a:pt x="235" y="0"/>
                    <a:pt x="235" y="0"/>
                    <a:pt x="235" y="0"/>
                  </a:cubicBezTo>
                  <a:cubicBezTo>
                    <a:pt x="177" y="0"/>
                    <a:pt x="177" y="0"/>
                    <a:pt x="177" y="0"/>
                  </a:cubicBezTo>
                  <a:cubicBezTo>
                    <a:pt x="177" y="27"/>
                    <a:pt x="177" y="27"/>
                    <a:pt x="177" y="27"/>
                  </a:cubicBezTo>
                  <a:cubicBezTo>
                    <a:pt x="167" y="27"/>
                    <a:pt x="167" y="27"/>
                    <a:pt x="167" y="27"/>
                  </a:cubicBezTo>
                  <a:cubicBezTo>
                    <a:pt x="167" y="40"/>
                    <a:pt x="167" y="40"/>
                    <a:pt x="167" y="40"/>
                  </a:cubicBezTo>
                  <a:cubicBezTo>
                    <a:pt x="177" y="40"/>
                    <a:pt x="177" y="40"/>
                    <a:pt x="177" y="40"/>
                  </a:cubicBezTo>
                  <a:cubicBezTo>
                    <a:pt x="177" y="80"/>
                    <a:pt x="177" y="80"/>
                    <a:pt x="177" y="80"/>
                  </a:cubicBezTo>
                  <a:cubicBezTo>
                    <a:pt x="177" y="93"/>
                    <a:pt x="186" y="122"/>
                    <a:pt x="235" y="122"/>
                  </a:cubicBezTo>
                  <a:cubicBezTo>
                    <a:pt x="250" y="122"/>
                    <a:pt x="250" y="122"/>
                    <a:pt x="250" y="122"/>
                  </a:cubicBezTo>
                  <a:cubicBezTo>
                    <a:pt x="275" y="40"/>
                    <a:pt x="275" y="40"/>
                    <a:pt x="275" y="40"/>
                  </a:cubicBezTo>
                  <a:cubicBezTo>
                    <a:pt x="281" y="40"/>
                    <a:pt x="281" y="40"/>
                    <a:pt x="281" y="40"/>
                  </a:cubicBezTo>
                  <a:cubicBezTo>
                    <a:pt x="303" y="122"/>
                    <a:pt x="303" y="122"/>
                    <a:pt x="303" y="122"/>
                  </a:cubicBezTo>
                  <a:cubicBezTo>
                    <a:pt x="319" y="122"/>
                    <a:pt x="319" y="122"/>
                    <a:pt x="319" y="122"/>
                  </a:cubicBezTo>
                  <a:cubicBezTo>
                    <a:pt x="286" y="0"/>
                    <a:pt x="286" y="0"/>
                    <a:pt x="286" y="0"/>
                  </a:cubicBezTo>
                  <a:cubicBezTo>
                    <a:pt x="271" y="0"/>
                    <a:pt x="271" y="0"/>
                    <a:pt x="271" y="0"/>
                  </a:cubicBezTo>
                  <a:cubicBezTo>
                    <a:pt x="262" y="27"/>
                    <a:pt x="262" y="27"/>
                    <a:pt x="262" y="27"/>
                  </a:cubicBezTo>
                  <a:cubicBezTo>
                    <a:pt x="253" y="27"/>
                    <a:pt x="253" y="27"/>
                    <a:pt x="253" y="27"/>
                  </a:cubicBezTo>
                  <a:cubicBezTo>
                    <a:pt x="253" y="40"/>
                    <a:pt x="253" y="40"/>
                    <a:pt x="253" y="40"/>
                  </a:cubicBezTo>
                  <a:cubicBezTo>
                    <a:pt x="258" y="40"/>
                    <a:pt x="258" y="40"/>
                    <a:pt x="258" y="40"/>
                  </a:cubicBezTo>
                  <a:cubicBezTo>
                    <a:pt x="238" y="110"/>
                    <a:pt x="238" y="110"/>
                    <a:pt x="238" y="110"/>
                  </a:cubicBezTo>
                  <a:close/>
                  <a:moveTo>
                    <a:pt x="106" y="122"/>
                  </a:moveTo>
                  <a:cubicBezTo>
                    <a:pt x="106" y="16"/>
                    <a:pt x="106" y="16"/>
                    <a:pt x="106" y="16"/>
                  </a:cubicBezTo>
                  <a:cubicBezTo>
                    <a:pt x="125" y="20"/>
                    <a:pt x="136" y="29"/>
                    <a:pt x="146" y="39"/>
                  </a:cubicBezTo>
                  <a:cubicBezTo>
                    <a:pt x="146" y="122"/>
                    <a:pt x="146" y="122"/>
                    <a:pt x="146" y="122"/>
                  </a:cubicBezTo>
                  <a:cubicBezTo>
                    <a:pt x="160" y="122"/>
                    <a:pt x="160" y="122"/>
                    <a:pt x="160" y="122"/>
                  </a:cubicBezTo>
                  <a:cubicBezTo>
                    <a:pt x="160" y="0"/>
                    <a:pt x="160" y="0"/>
                    <a:pt x="160" y="0"/>
                  </a:cubicBezTo>
                  <a:cubicBezTo>
                    <a:pt x="146" y="0"/>
                    <a:pt x="146" y="0"/>
                    <a:pt x="146" y="0"/>
                  </a:cubicBezTo>
                  <a:cubicBezTo>
                    <a:pt x="146" y="19"/>
                    <a:pt x="146" y="19"/>
                    <a:pt x="146" y="19"/>
                  </a:cubicBezTo>
                  <a:cubicBezTo>
                    <a:pt x="126" y="10"/>
                    <a:pt x="116" y="0"/>
                    <a:pt x="90" y="0"/>
                  </a:cubicBezTo>
                  <a:cubicBezTo>
                    <a:pt x="91" y="122"/>
                    <a:pt x="91" y="122"/>
                    <a:pt x="91" y="122"/>
                  </a:cubicBezTo>
                  <a:cubicBezTo>
                    <a:pt x="106" y="122"/>
                    <a:pt x="106" y="122"/>
                    <a:pt x="106" y="122"/>
                  </a:cubicBezTo>
                  <a:close/>
                  <a:moveTo>
                    <a:pt x="82" y="122"/>
                  </a:moveTo>
                  <a:cubicBezTo>
                    <a:pt x="82" y="0"/>
                    <a:pt x="82" y="0"/>
                    <a:pt x="82" y="0"/>
                  </a:cubicBezTo>
                  <a:cubicBezTo>
                    <a:pt x="67" y="0"/>
                    <a:pt x="67" y="0"/>
                    <a:pt x="67" y="0"/>
                  </a:cubicBezTo>
                  <a:cubicBezTo>
                    <a:pt x="67" y="122"/>
                    <a:pt x="67" y="122"/>
                    <a:pt x="67" y="122"/>
                  </a:cubicBezTo>
                  <a:cubicBezTo>
                    <a:pt x="82" y="122"/>
                    <a:pt x="82" y="122"/>
                    <a:pt x="82" y="122"/>
                  </a:cubicBezTo>
                  <a:close/>
                  <a:moveTo>
                    <a:pt x="15" y="108"/>
                  </a:moveTo>
                  <a:cubicBezTo>
                    <a:pt x="15" y="0"/>
                    <a:pt x="15" y="0"/>
                    <a:pt x="15" y="0"/>
                  </a:cubicBezTo>
                  <a:cubicBezTo>
                    <a:pt x="0" y="0"/>
                    <a:pt x="0" y="0"/>
                    <a:pt x="0" y="0"/>
                  </a:cubicBezTo>
                  <a:cubicBezTo>
                    <a:pt x="0" y="122"/>
                    <a:pt x="0" y="122"/>
                    <a:pt x="0" y="122"/>
                  </a:cubicBezTo>
                  <a:cubicBezTo>
                    <a:pt x="56" y="122"/>
                    <a:pt x="56" y="122"/>
                    <a:pt x="56" y="122"/>
                  </a:cubicBezTo>
                  <a:cubicBezTo>
                    <a:pt x="56" y="108"/>
                    <a:pt x="56" y="108"/>
                    <a:pt x="56" y="108"/>
                  </a:cubicBezTo>
                  <a:cubicBezTo>
                    <a:pt x="15" y="108"/>
                    <a:pt x="15" y="108"/>
                    <a:pt x="15" y="108"/>
                  </a:cubicBezTo>
                  <a:close/>
                  <a:moveTo>
                    <a:pt x="0" y="133"/>
                  </a:moveTo>
                  <a:cubicBezTo>
                    <a:pt x="13" y="133"/>
                    <a:pt x="13" y="133"/>
                    <a:pt x="13" y="133"/>
                  </a:cubicBezTo>
                  <a:cubicBezTo>
                    <a:pt x="13" y="164"/>
                    <a:pt x="13" y="164"/>
                    <a:pt x="13" y="164"/>
                  </a:cubicBezTo>
                  <a:cubicBezTo>
                    <a:pt x="18" y="164"/>
                    <a:pt x="18" y="164"/>
                    <a:pt x="18" y="164"/>
                  </a:cubicBezTo>
                  <a:cubicBezTo>
                    <a:pt x="18" y="133"/>
                    <a:pt x="18" y="133"/>
                    <a:pt x="18" y="133"/>
                  </a:cubicBezTo>
                  <a:cubicBezTo>
                    <a:pt x="31" y="133"/>
                    <a:pt x="31" y="133"/>
                    <a:pt x="31" y="133"/>
                  </a:cubicBezTo>
                  <a:cubicBezTo>
                    <a:pt x="31" y="129"/>
                    <a:pt x="31" y="129"/>
                    <a:pt x="31" y="129"/>
                  </a:cubicBezTo>
                  <a:cubicBezTo>
                    <a:pt x="0" y="129"/>
                    <a:pt x="0" y="129"/>
                    <a:pt x="0" y="129"/>
                  </a:cubicBezTo>
                  <a:cubicBezTo>
                    <a:pt x="0" y="133"/>
                    <a:pt x="0" y="133"/>
                    <a:pt x="0" y="133"/>
                  </a:cubicBezTo>
                  <a:close/>
                  <a:moveTo>
                    <a:pt x="67" y="160"/>
                  </a:moveTo>
                  <a:cubicBezTo>
                    <a:pt x="43" y="160"/>
                    <a:pt x="43" y="160"/>
                    <a:pt x="43" y="160"/>
                  </a:cubicBezTo>
                  <a:cubicBezTo>
                    <a:pt x="43" y="148"/>
                    <a:pt x="43" y="148"/>
                    <a:pt x="43" y="148"/>
                  </a:cubicBezTo>
                  <a:cubicBezTo>
                    <a:pt x="64" y="148"/>
                    <a:pt x="64" y="148"/>
                    <a:pt x="64" y="148"/>
                  </a:cubicBezTo>
                  <a:cubicBezTo>
                    <a:pt x="64" y="144"/>
                    <a:pt x="64" y="144"/>
                    <a:pt x="64" y="144"/>
                  </a:cubicBezTo>
                  <a:cubicBezTo>
                    <a:pt x="43" y="144"/>
                    <a:pt x="43" y="144"/>
                    <a:pt x="43" y="144"/>
                  </a:cubicBezTo>
                  <a:cubicBezTo>
                    <a:pt x="43" y="133"/>
                    <a:pt x="43" y="133"/>
                    <a:pt x="43" y="133"/>
                  </a:cubicBezTo>
                  <a:cubicBezTo>
                    <a:pt x="66" y="133"/>
                    <a:pt x="66" y="133"/>
                    <a:pt x="66" y="133"/>
                  </a:cubicBezTo>
                  <a:cubicBezTo>
                    <a:pt x="66" y="129"/>
                    <a:pt x="66" y="129"/>
                    <a:pt x="66" y="129"/>
                  </a:cubicBezTo>
                  <a:cubicBezTo>
                    <a:pt x="38" y="129"/>
                    <a:pt x="38" y="129"/>
                    <a:pt x="38" y="129"/>
                  </a:cubicBezTo>
                  <a:cubicBezTo>
                    <a:pt x="38" y="164"/>
                    <a:pt x="38" y="164"/>
                    <a:pt x="38" y="164"/>
                  </a:cubicBezTo>
                  <a:cubicBezTo>
                    <a:pt x="67" y="164"/>
                    <a:pt x="67" y="164"/>
                    <a:pt x="67" y="164"/>
                  </a:cubicBezTo>
                  <a:cubicBezTo>
                    <a:pt x="67" y="160"/>
                    <a:pt x="67" y="160"/>
                    <a:pt x="67" y="160"/>
                  </a:cubicBezTo>
                  <a:close/>
                  <a:moveTo>
                    <a:pt x="107" y="139"/>
                  </a:moveTo>
                  <a:cubicBezTo>
                    <a:pt x="106" y="133"/>
                    <a:pt x="101" y="128"/>
                    <a:pt x="91" y="128"/>
                  </a:cubicBezTo>
                  <a:cubicBezTo>
                    <a:pt x="80" y="128"/>
                    <a:pt x="73" y="135"/>
                    <a:pt x="73" y="146"/>
                  </a:cubicBezTo>
                  <a:cubicBezTo>
                    <a:pt x="73" y="160"/>
                    <a:pt x="81" y="165"/>
                    <a:pt x="90" y="165"/>
                  </a:cubicBezTo>
                  <a:cubicBezTo>
                    <a:pt x="93" y="165"/>
                    <a:pt x="105" y="165"/>
                    <a:pt x="107" y="151"/>
                  </a:cubicBezTo>
                  <a:cubicBezTo>
                    <a:pt x="102" y="151"/>
                    <a:pt x="102" y="151"/>
                    <a:pt x="102" y="151"/>
                  </a:cubicBezTo>
                  <a:cubicBezTo>
                    <a:pt x="100" y="159"/>
                    <a:pt x="94" y="161"/>
                    <a:pt x="91" y="161"/>
                  </a:cubicBezTo>
                  <a:cubicBezTo>
                    <a:pt x="81" y="161"/>
                    <a:pt x="78" y="154"/>
                    <a:pt x="78" y="146"/>
                  </a:cubicBezTo>
                  <a:cubicBezTo>
                    <a:pt x="78" y="137"/>
                    <a:pt x="84" y="132"/>
                    <a:pt x="91" y="132"/>
                  </a:cubicBezTo>
                  <a:cubicBezTo>
                    <a:pt x="95" y="132"/>
                    <a:pt x="100" y="133"/>
                    <a:pt x="102" y="139"/>
                  </a:cubicBezTo>
                  <a:cubicBezTo>
                    <a:pt x="107" y="139"/>
                    <a:pt x="107" y="139"/>
                    <a:pt x="107" y="139"/>
                  </a:cubicBezTo>
                  <a:close/>
                  <a:moveTo>
                    <a:pt x="140" y="143"/>
                  </a:moveTo>
                  <a:cubicBezTo>
                    <a:pt x="120" y="143"/>
                    <a:pt x="120" y="143"/>
                    <a:pt x="120" y="143"/>
                  </a:cubicBezTo>
                  <a:cubicBezTo>
                    <a:pt x="120" y="129"/>
                    <a:pt x="120" y="129"/>
                    <a:pt x="120" y="129"/>
                  </a:cubicBezTo>
                  <a:cubicBezTo>
                    <a:pt x="115" y="129"/>
                    <a:pt x="115" y="129"/>
                    <a:pt x="115" y="129"/>
                  </a:cubicBezTo>
                  <a:cubicBezTo>
                    <a:pt x="115" y="164"/>
                    <a:pt x="115" y="164"/>
                    <a:pt x="115" y="164"/>
                  </a:cubicBezTo>
                  <a:cubicBezTo>
                    <a:pt x="120" y="164"/>
                    <a:pt x="120" y="164"/>
                    <a:pt x="120" y="164"/>
                  </a:cubicBezTo>
                  <a:cubicBezTo>
                    <a:pt x="120" y="148"/>
                    <a:pt x="120" y="148"/>
                    <a:pt x="120" y="148"/>
                  </a:cubicBezTo>
                  <a:cubicBezTo>
                    <a:pt x="140" y="148"/>
                    <a:pt x="140" y="148"/>
                    <a:pt x="140" y="148"/>
                  </a:cubicBezTo>
                  <a:cubicBezTo>
                    <a:pt x="140" y="164"/>
                    <a:pt x="140" y="164"/>
                    <a:pt x="140" y="164"/>
                  </a:cubicBezTo>
                  <a:cubicBezTo>
                    <a:pt x="146" y="164"/>
                    <a:pt x="146" y="164"/>
                    <a:pt x="146" y="164"/>
                  </a:cubicBezTo>
                  <a:cubicBezTo>
                    <a:pt x="146" y="129"/>
                    <a:pt x="146" y="129"/>
                    <a:pt x="146" y="129"/>
                  </a:cubicBezTo>
                  <a:cubicBezTo>
                    <a:pt x="140" y="129"/>
                    <a:pt x="140" y="129"/>
                    <a:pt x="140" y="129"/>
                  </a:cubicBezTo>
                  <a:cubicBezTo>
                    <a:pt x="140" y="143"/>
                    <a:pt x="140" y="143"/>
                    <a:pt x="140" y="143"/>
                  </a:cubicBezTo>
                  <a:close/>
                  <a:moveTo>
                    <a:pt x="181" y="157"/>
                  </a:moveTo>
                  <a:cubicBezTo>
                    <a:pt x="180" y="157"/>
                    <a:pt x="180" y="157"/>
                    <a:pt x="180" y="157"/>
                  </a:cubicBezTo>
                  <a:cubicBezTo>
                    <a:pt x="161" y="129"/>
                    <a:pt x="161" y="129"/>
                    <a:pt x="161" y="129"/>
                  </a:cubicBezTo>
                  <a:cubicBezTo>
                    <a:pt x="155" y="129"/>
                    <a:pt x="155" y="129"/>
                    <a:pt x="155" y="129"/>
                  </a:cubicBezTo>
                  <a:cubicBezTo>
                    <a:pt x="155" y="164"/>
                    <a:pt x="155" y="164"/>
                    <a:pt x="155" y="164"/>
                  </a:cubicBezTo>
                  <a:cubicBezTo>
                    <a:pt x="160" y="164"/>
                    <a:pt x="160" y="164"/>
                    <a:pt x="160" y="164"/>
                  </a:cubicBezTo>
                  <a:cubicBezTo>
                    <a:pt x="160" y="135"/>
                    <a:pt x="160" y="135"/>
                    <a:pt x="160" y="135"/>
                  </a:cubicBezTo>
                  <a:cubicBezTo>
                    <a:pt x="160" y="135"/>
                    <a:pt x="160" y="135"/>
                    <a:pt x="160" y="135"/>
                  </a:cubicBezTo>
                  <a:cubicBezTo>
                    <a:pt x="180" y="164"/>
                    <a:pt x="180" y="164"/>
                    <a:pt x="180" y="164"/>
                  </a:cubicBezTo>
                  <a:cubicBezTo>
                    <a:pt x="186" y="164"/>
                    <a:pt x="186" y="164"/>
                    <a:pt x="186" y="164"/>
                  </a:cubicBezTo>
                  <a:cubicBezTo>
                    <a:pt x="186" y="129"/>
                    <a:pt x="186" y="129"/>
                    <a:pt x="186" y="129"/>
                  </a:cubicBezTo>
                  <a:cubicBezTo>
                    <a:pt x="181" y="129"/>
                    <a:pt x="181" y="129"/>
                    <a:pt x="181" y="129"/>
                  </a:cubicBezTo>
                  <a:cubicBezTo>
                    <a:pt x="181" y="157"/>
                    <a:pt x="181" y="157"/>
                    <a:pt x="181" y="157"/>
                  </a:cubicBezTo>
                  <a:close/>
                  <a:moveTo>
                    <a:pt x="226" y="146"/>
                  </a:moveTo>
                  <a:cubicBezTo>
                    <a:pt x="226" y="155"/>
                    <a:pt x="221" y="161"/>
                    <a:pt x="212" y="161"/>
                  </a:cubicBezTo>
                  <a:cubicBezTo>
                    <a:pt x="203" y="161"/>
                    <a:pt x="198" y="155"/>
                    <a:pt x="198" y="146"/>
                  </a:cubicBezTo>
                  <a:cubicBezTo>
                    <a:pt x="198" y="138"/>
                    <a:pt x="203" y="132"/>
                    <a:pt x="212" y="132"/>
                  </a:cubicBezTo>
                  <a:cubicBezTo>
                    <a:pt x="221" y="132"/>
                    <a:pt x="226" y="138"/>
                    <a:pt x="226" y="146"/>
                  </a:cubicBezTo>
                  <a:close/>
                  <a:moveTo>
                    <a:pt x="231" y="146"/>
                  </a:moveTo>
                  <a:cubicBezTo>
                    <a:pt x="231" y="139"/>
                    <a:pt x="226" y="128"/>
                    <a:pt x="212" y="128"/>
                  </a:cubicBezTo>
                  <a:cubicBezTo>
                    <a:pt x="197" y="128"/>
                    <a:pt x="193" y="139"/>
                    <a:pt x="193" y="146"/>
                  </a:cubicBezTo>
                  <a:cubicBezTo>
                    <a:pt x="193" y="154"/>
                    <a:pt x="197" y="165"/>
                    <a:pt x="212" y="165"/>
                  </a:cubicBezTo>
                  <a:cubicBezTo>
                    <a:pt x="226" y="165"/>
                    <a:pt x="231" y="154"/>
                    <a:pt x="231" y="146"/>
                  </a:cubicBezTo>
                  <a:close/>
                  <a:moveTo>
                    <a:pt x="243" y="129"/>
                  </a:moveTo>
                  <a:cubicBezTo>
                    <a:pt x="238" y="129"/>
                    <a:pt x="238" y="129"/>
                    <a:pt x="238" y="129"/>
                  </a:cubicBezTo>
                  <a:cubicBezTo>
                    <a:pt x="238" y="164"/>
                    <a:pt x="238" y="164"/>
                    <a:pt x="238" y="164"/>
                  </a:cubicBezTo>
                  <a:cubicBezTo>
                    <a:pt x="263" y="164"/>
                    <a:pt x="263" y="164"/>
                    <a:pt x="263" y="164"/>
                  </a:cubicBezTo>
                  <a:cubicBezTo>
                    <a:pt x="263" y="160"/>
                    <a:pt x="263" y="160"/>
                    <a:pt x="263" y="160"/>
                  </a:cubicBezTo>
                  <a:cubicBezTo>
                    <a:pt x="243" y="160"/>
                    <a:pt x="243" y="160"/>
                    <a:pt x="243" y="160"/>
                  </a:cubicBezTo>
                  <a:cubicBezTo>
                    <a:pt x="243" y="129"/>
                    <a:pt x="243" y="129"/>
                    <a:pt x="243" y="129"/>
                  </a:cubicBezTo>
                  <a:close/>
                  <a:moveTo>
                    <a:pt x="300" y="146"/>
                  </a:moveTo>
                  <a:cubicBezTo>
                    <a:pt x="300" y="155"/>
                    <a:pt x="295" y="161"/>
                    <a:pt x="286" y="161"/>
                  </a:cubicBezTo>
                  <a:cubicBezTo>
                    <a:pt x="278" y="161"/>
                    <a:pt x="273" y="155"/>
                    <a:pt x="273" y="146"/>
                  </a:cubicBezTo>
                  <a:cubicBezTo>
                    <a:pt x="273" y="138"/>
                    <a:pt x="278" y="132"/>
                    <a:pt x="286" y="132"/>
                  </a:cubicBezTo>
                  <a:cubicBezTo>
                    <a:pt x="295" y="132"/>
                    <a:pt x="300" y="138"/>
                    <a:pt x="300" y="146"/>
                  </a:cubicBezTo>
                  <a:close/>
                  <a:moveTo>
                    <a:pt x="305" y="146"/>
                  </a:moveTo>
                  <a:cubicBezTo>
                    <a:pt x="305" y="139"/>
                    <a:pt x="301" y="128"/>
                    <a:pt x="286" y="128"/>
                  </a:cubicBezTo>
                  <a:cubicBezTo>
                    <a:pt x="272" y="128"/>
                    <a:pt x="267" y="139"/>
                    <a:pt x="267" y="146"/>
                  </a:cubicBezTo>
                  <a:cubicBezTo>
                    <a:pt x="267" y="154"/>
                    <a:pt x="272" y="165"/>
                    <a:pt x="286" y="165"/>
                  </a:cubicBezTo>
                  <a:cubicBezTo>
                    <a:pt x="301" y="165"/>
                    <a:pt x="305" y="154"/>
                    <a:pt x="305" y="146"/>
                  </a:cubicBezTo>
                  <a:close/>
                  <a:moveTo>
                    <a:pt x="330" y="149"/>
                  </a:moveTo>
                  <a:cubicBezTo>
                    <a:pt x="342" y="149"/>
                    <a:pt x="342" y="149"/>
                    <a:pt x="342" y="149"/>
                  </a:cubicBezTo>
                  <a:cubicBezTo>
                    <a:pt x="342" y="153"/>
                    <a:pt x="341" y="156"/>
                    <a:pt x="337" y="159"/>
                  </a:cubicBezTo>
                  <a:cubicBezTo>
                    <a:pt x="335" y="161"/>
                    <a:pt x="331" y="161"/>
                    <a:pt x="329" y="161"/>
                  </a:cubicBezTo>
                  <a:cubicBezTo>
                    <a:pt x="319" y="161"/>
                    <a:pt x="316" y="154"/>
                    <a:pt x="316" y="146"/>
                  </a:cubicBezTo>
                  <a:cubicBezTo>
                    <a:pt x="316" y="137"/>
                    <a:pt x="322" y="132"/>
                    <a:pt x="329" y="132"/>
                  </a:cubicBezTo>
                  <a:cubicBezTo>
                    <a:pt x="333" y="132"/>
                    <a:pt x="339" y="133"/>
                    <a:pt x="341" y="139"/>
                  </a:cubicBezTo>
                  <a:cubicBezTo>
                    <a:pt x="346" y="139"/>
                    <a:pt x="346" y="139"/>
                    <a:pt x="346" y="139"/>
                  </a:cubicBezTo>
                  <a:cubicBezTo>
                    <a:pt x="345" y="132"/>
                    <a:pt x="337" y="128"/>
                    <a:pt x="329" y="128"/>
                  </a:cubicBezTo>
                  <a:cubicBezTo>
                    <a:pt x="316" y="128"/>
                    <a:pt x="311" y="137"/>
                    <a:pt x="311" y="146"/>
                  </a:cubicBezTo>
                  <a:cubicBezTo>
                    <a:pt x="311" y="150"/>
                    <a:pt x="311" y="156"/>
                    <a:pt x="317" y="161"/>
                  </a:cubicBezTo>
                  <a:cubicBezTo>
                    <a:pt x="319" y="163"/>
                    <a:pt x="322" y="165"/>
                    <a:pt x="329" y="165"/>
                  </a:cubicBezTo>
                  <a:cubicBezTo>
                    <a:pt x="334" y="165"/>
                    <a:pt x="339" y="163"/>
                    <a:pt x="342" y="160"/>
                  </a:cubicBezTo>
                  <a:cubicBezTo>
                    <a:pt x="343" y="164"/>
                    <a:pt x="343" y="164"/>
                    <a:pt x="343" y="164"/>
                  </a:cubicBezTo>
                  <a:cubicBezTo>
                    <a:pt x="347" y="164"/>
                    <a:pt x="347" y="164"/>
                    <a:pt x="347" y="164"/>
                  </a:cubicBezTo>
                  <a:cubicBezTo>
                    <a:pt x="347" y="145"/>
                    <a:pt x="347" y="145"/>
                    <a:pt x="347" y="145"/>
                  </a:cubicBezTo>
                  <a:cubicBezTo>
                    <a:pt x="330" y="145"/>
                    <a:pt x="330" y="145"/>
                    <a:pt x="330" y="145"/>
                  </a:cubicBezTo>
                  <a:cubicBezTo>
                    <a:pt x="330" y="149"/>
                    <a:pt x="330" y="149"/>
                    <a:pt x="330" y="149"/>
                  </a:cubicBezTo>
                  <a:close/>
                  <a:moveTo>
                    <a:pt x="372" y="150"/>
                  </a:moveTo>
                  <a:cubicBezTo>
                    <a:pt x="387" y="129"/>
                    <a:pt x="387" y="129"/>
                    <a:pt x="387" y="129"/>
                  </a:cubicBezTo>
                  <a:cubicBezTo>
                    <a:pt x="381" y="129"/>
                    <a:pt x="381" y="129"/>
                    <a:pt x="381" y="129"/>
                  </a:cubicBezTo>
                  <a:cubicBezTo>
                    <a:pt x="370" y="145"/>
                    <a:pt x="370" y="145"/>
                    <a:pt x="370" y="145"/>
                  </a:cubicBezTo>
                  <a:cubicBezTo>
                    <a:pt x="358" y="129"/>
                    <a:pt x="358" y="129"/>
                    <a:pt x="358" y="129"/>
                  </a:cubicBezTo>
                  <a:cubicBezTo>
                    <a:pt x="352" y="129"/>
                    <a:pt x="352" y="129"/>
                    <a:pt x="352" y="129"/>
                  </a:cubicBezTo>
                  <a:cubicBezTo>
                    <a:pt x="367" y="150"/>
                    <a:pt x="367" y="150"/>
                    <a:pt x="367" y="150"/>
                  </a:cubicBezTo>
                  <a:cubicBezTo>
                    <a:pt x="367" y="164"/>
                    <a:pt x="367" y="164"/>
                    <a:pt x="367" y="164"/>
                  </a:cubicBezTo>
                  <a:cubicBezTo>
                    <a:pt x="372" y="164"/>
                    <a:pt x="372" y="164"/>
                    <a:pt x="372" y="164"/>
                  </a:cubicBezTo>
                  <a:cubicBezTo>
                    <a:pt x="372" y="150"/>
                    <a:pt x="372" y="150"/>
                    <a:pt x="372" y="150"/>
                  </a:cubicBezTo>
                  <a:close/>
                  <a:moveTo>
                    <a:pt x="275" y="27"/>
                  </a:moveTo>
                  <a:cubicBezTo>
                    <a:pt x="281" y="27"/>
                    <a:pt x="281" y="27"/>
                    <a:pt x="281" y="27"/>
                  </a:cubicBezTo>
                  <a:cubicBezTo>
                    <a:pt x="278" y="20"/>
                    <a:pt x="278" y="20"/>
                    <a:pt x="278" y="20"/>
                  </a:cubicBezTo>
                  <a:cubicBezTo>
                    <a:pt x="275" y="27"/>
                    <a:pt x="275" y="27"/>
                    <a:pt x="275" y="2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dirty="0"/>
            </a:p>
          </p:txBody>
        </p:sp>
      </p:gr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txStyles>
    <p:titleStyle>
      <a:lvl1pPr algn="l" rtl="0" eaLnBrk="0" fontAlgn="base" hangingPunct="0">
        <a:spcBef>
          <a:spcPct val="0"/>
        </a:spcBef>
        <a:spcAft>
          <a:spcPct val="0"/>
        </a:spcAft>
        <a:defRPr sz="2800">
          <a:solidFill>
            <a:schemeClr val="bg1"/>
          </a:solidFill>
          <a:latin typeface="+mj-lt"/>
          <a:ea typeface="+mj-ea"/>
          <a:cs typeface="+mj-cs"/>
        </a:defRPr>
      </a:lvl1pPr>
      <a:lvl2pPr algn="l" rtl="0" eaLnBrk="0" fontAlgn="base" hangingPunct="0">
        <a:spcBef>
          <a:spcPct val="0"/>
        </a:spcBef>
        <a:spcAft>
          <a:spcPct val="0"/>
        </a:spcAft>
        <a:defRPr sz="2800">
          <a:solidFill>
            <a:schemeClr val="bg1"/>
          </a:solidFill>
          <a:latin typeface="ＭＳ Ｐゴシック" pitchFamily="50" charset="-128"/>
          <a:ea typeface="ＭＳ Ｐゴシック" pitchFamily="50" charset="-128"/>
        </a:defRPr>
      </a:lvl2pPr>
      <a:lvl3pPr algn="l" rtl="0" eaLnBrk="0" fontAlgn="base" hangingPunct="0">
        <a:spcBef>
          <a:spcPct val="0"/>
        </a:spcBef>
        <a:spcAft>
          <a:spcPct val="0"/>
        </a:spcAft>
        <a:defRPr sz="2800">
          <a:solidFill>
            <a:schemeClr val="bg1"/>
          </a:solidFill>
          <a:latin typeface="ＭＳ Ｐゴシック" pitchFamily="50" charset="-128"/>
          <a:ea typeface="ＭＳ Ｐゴシック" pitchFamily="50" charset="-128"/>
        </a:defRPr>
      </a:lvl3pPr>
      <a:lvl4pPr algn="l" rtl="0" eaLnBrk="0" fontAlgn="base" hangingPunct="0">
        <a:spcBef>
          <a:spcPct val="0"/>
        </a:spcBef>
        <a:spcAft>
          <a:spcPct val="0"/>
        </a:spcAft>
        <a:defRPr sz="2800">
          <a:solidFill>
            <a:schemeClr val="bg1"/>
          </a:solidFill>
          <a:latin typeface="ＭＳ Ｐゴシック" pitchFamily="50" charset="-128"/>
          <a:ea typeface="ＭＳ Ｐゴシック" pitchFamily="50" charset="-128"/>
        </a:defRPr>
      </a:lvl4pPr>
      <a:lvl5pPr algn="l" rtl="0" eaLnBrk="0" fontAlgn="base" hangingPunct="0">
        <a:spcBef>
          <a:spcPct val="0"/>
        </a:spcBef>
        <a:spcAft>
          <a:spcPct val="0"/>
        </a:spcAft>
        <a:defRPr sz="2800">
          <a:solidFill>
            <a:schemeClr val="bg1"/>
          </a:solidFill>
          <a:latin typeface="ＭＳ Ｐゴシック" pitchFamily="50" charset="-128"/>
          <a:ea typeface="ＭＳ Ｐゴシック" pitchFamily="50" charset="-128"/>
        </a:defRPr>
      </a:lvl5pPr>
      <a:lvl6pPr marL="457200" algn="l" rtl="0" fontAlgn="base">
        <a:spcBef>
          <a:spcPct val="0"/>
        </a:spcBef>
        <a:spcAft>
          <a:spcPct val="0"/>
        </a:spcAft>
        <a:defRPr sz="2800">
          <a:solidFill>
            <a:schemeClr val="bg1"/>
          </a:solidFill>
          <a:latin typeface="ＭＳ Ｐゴシック" pitchFamily="50" charset="-128"/>
          <a:ea typeface="ＭＳ Ｐゴシック" pitchFamily="50" charset="-128"/>
        </a:defRPr>
      </a:lvl6pPr>
      <a:lvl7pPr marL="914400" algn="l" rtl="0" fontAlgn="base">
        <a:spcBef>
          <a:spcPct val="0"/>
        </a:spcBef>
        <a:spcAft>
          <a:spcPct val="0"/>
        </a:spcAft>
        <a:defRPr sz="2800">
          <a:solidFill>
            <a:schemeClr val="bg1"/>
          </a:solidFill>
          <a:latin typeface="ＭＳ Ｐゴシック" pitchFamily="50" charset="-128"/>
          <a:ea typeface="ＭＳ Ｐゴシック" pitchFamily="50" charset="-128"/>
        </a:defRPr>
      </a:lvl7pPr>
      <a:lvl8pPr marL="1371600" algn="l" rtl="0" fontAlgn="base">
        <a:spcBef>
          <a:spcPct val="0"/>
        </a:spcBef>
        <a:spcAft>
          <a:spcPct val="0"/>
        </a:spcAft>
        <a:defRPr sz="2800">
          <a:solidFill>
            <a:schemeClr val="bg1"/>
          </a:solidFill>
          <a:latin typeface="ＭＳ Ｐゴシック" pitchFamily="50" charset="-128"/>
          <a:ea typeface="ＭＳ Ｐゴシック" pitchFamily="50" charset="-128"/>
        </a:defRPr>
      </a:lvl8pPr>
      <a:lvl9pPr marL="1828800" algn="l" rtl="0" fontAlgn="base">
        <a:spcBef>
          <a:spcPct val="0"/>
        </a:spcBef>
        <a:spcAft>
          <a:spcPct val="0"/>
        </a:spcAft>
        <a:defRPr sz="2800">
          <a:solidFill>
            <a:schemeClr val="bg1"/>
          </a:solidFill>
          <a:latin typeface="ＭＳ Ｐゴシック" pitchFamily="50" charset="-128"/>
          <a:ea typeface="ＭＳ Ｐゴシック" pitchFamily="50" charset="-128"/>
        </a:defRPr>
      </a:lvl9pPr>
    </p:titleStyle>
    <p:bodyStyle>
      <a:lvl1pPr marL="342900" indent="-342900" algn="l" rtl="0" eaLnBrk="0" fontAlgn="base" hangingPunct="0">
        <a:spcBef>
          <a:spcPct val="20000"/>
        </a:spcBef>
        <a:spcAft>
          <a:spcPct val="0"/>
        </a:spcAft>
        <a:buBlip>
          <a:blip r:embed="rId15"/>
        </a:buBli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009900"/>
        </a:buClr>
        <a:buFont typeface="Arial" charset="0"/>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accent2"/>
        </a:buClr>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2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15888" y="304801"/>
            <a:ext cx="8894762" cy="1943100"/>
          </a:xfrm>
        </p:spPr>
        <p:txBody>
          <a:bodyPr/>
          <a:lstStyle/>
          <a:p>
            <a:pPr eaLnBrk="1" hangingPunct="1"/>
            <a:r>
              <a:rPr lang="ja-JP" altLang="en-US" dirty="0"/>
              <a:t>次世代ＦＰＧＡに向けた電源選択</a:t>
            </a:r>
            <a:r>
              <a:rPr lang="ja-JP" altLang="en-US" dirty="0" smtClean="0"/>
              <a:t>の</a:t>
            </a:r>
            <a:r>
              <a:rPr lang="en-US" altLang="ja-JP" dirty="0" smtClean="0"/>
              <a:t/>
            </a:r>
            <a:br>
              <a:rPr lang="en-US" altLang="ja-JP" dirty="0" smtClean="0"/>
            </a:br>
            <a:r>
              <a:rPr lang="ja-JP" altLang="en-US" dirty="0" smtClean="0"/>
              <a:t>重要性</a:t>
            </a:r>
            <a:r>
              <a:rPr lang="ja-JP" altLang="en-US" dirty="0"/>
              <a:t>とその</a:t>
            </a:r>
            <a:r>
              <a:rPr lang="ja-JP" altLang="en-US" dirty="0" smtClean="0"/>
              <a:t>ポイント</a:t>
            </a:r>
            <a:r>
              <a:rPr lang="en-US" altLang="ja-JP" dirty="0" smtClean="0"/>
              <a:t/>
            </a:r>
            <a:br>
              <a:rPr lang="en-US" altLang="ja-JP" dirty="0" smtClean="0"/>
            </a:br>
            <a:r>
              <a:rPr lang="ja-JP" altLang="en-US" sz="2400" dirty="0" smtClean="0"/>
              <a:t>リニアテクノロジ－</a:t>
            </a:r>
            <a:r>
              <a:rPr lang="en-US" altLang="ja-JP" sz="2400" dirty="0"/>
              <a:t/>
            </a:r>
            <a:br>
              <a:rPr lang="en-US" altLang="ja-JP" sz="2400" dirty="0"/>
            </a:br>
            <a:r>
              <a:rPr lang="en-US" altLang="ja-JP" sz="2400" dirty="0" smtClean="0"/>
              <a:t>Power System Management(</a:t>
            </a:r>
            <a:r>
              <a:rPr lang="en-US" altLang="ja-JP" sz="2400" dirty="0" err="1" smtClean="0"/>
              <a:t>PSM</a:t>
            </a:r>
            <a:r>
              <a:rPr lang="en-US" altLang="ja-JP" sz="2400" dirty="0" smtClean="0"/>
              <a:t>)</a:t>
            </a:r>
            <a:r>
              <a:rPr lang="ja-JP" altLang="en-US" sz="2400" dirty="0" smtClean="0"/>
              <a:t>のご紹介</a:t>
            </a:r>
            <a:r>
              <a:rPr lang="ja-JP" altLang="en-US" dirty="0" smtClean="0"/>
              <a:t>　　</a:t>
            </a:r>
            <a:endParaRPr lang="ja-JP" altLang="ja-JP" dirty="0" smtClean="0"/>
          </a:p>
        </p:txBody>
      </p:sp>
      <p:sp>
        <p:nvSpPr>
          <p:cNvPr id="3075" name="Rectangle 7"/>
          <p:cNvSpPr txBox="1">
            <a:spLocks noChangeArrowheads="1"/>
          </p:cNvSpPr>
          <p:nvPr/>
        </p:nvSpPr>
        <p:spPr bwMode="auto">
          <a:xfrm>
            <a:off x="2152650" y="4183966"/>
            <a:ext cx="480218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spcBef>
                <a:spcPct val="20000"/>
              </a:spcBef>
            </a:pPr>
            <a:r>
              <a:rPr lang="ja-JP" altLang="en-US" sz="2400" b="1" dirty="0"/>
              <a:t>東京エレクトロンデバイス</a:t>
            </a:r>
            <a:endParaRPr lang="en-US" altLang="ja-JP" sz="2400" b="1" dirty="0"/>
          </a:p>
          <a:p>
            <a:pPr algn="ctr" eaLnBrk="1" hangingPunct="1">
              <a:spcBef>
                <a:spcPct val="20000"/>
              </a:spcBef>
            </a:pPr>
            <a:r>
              <a:rPr lang="ja-JP" altLang="en-US" sz="2400" b="1" dirty="0"/>
              <a:t>リニアテクノロジー社製品</a:t>
            </a:r>
            <a:r>
              <a:rPr lang="ja-JP" altLang="en-US" sz="2400" b="1" dirty="0" smtClean="0"/>
              <a:t>担当</a:t>
            </a:r>
            <a:endParaRPr lang="en-US" altLang="ja-JP" sz="2400" b="1" dirty="0" smtClean="0"/>
          </a:p>
          <a:p>
            <a:pPr algn="ctr" eaLnBrk="1" hangingPunct="1">
              <a:spcBef>
                <a:spcPct val="20000"/>
              </a:spcBef>
            </a:pPr>
            <a:endParaRPr lang="en-US" altLang="ja-JP" sz="2400" b="1" dirty="0"/>
          </a:p>
          <a:p>
            <a:pPr algn="ctr" eaLnBrk="1" hangingPunct="1">
              <a:spcBef>
                <a:spcPct val="20000"/>
              </a:spcBef>
            </a:pPr>
            <a:endParaRPr lang="ja-JP" altLang="en-US" sz="24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sp>
        <p:nvSpPr>
          <p:cNvPr id="7" name="テキスト ボックス 6"/>
          <p:cNvSpPr txBox="1"/>
          <p:nvPr/>
        </p:nvSpPr>
        <p:spPr>
          <a:xfrm>
            <a:off x="304800" y="1020762"/>
            <a:ext cx="7581900" cy="3046988"/>
          </a:xfrm>
          <a:prstGeom prst="rect">
            <a:avLst/>
          </a:prstGeom>
          <a:noFill/>
        </p:spPr>
        <p:txBody>
          <a:bodyPr wrap="square">
            <a:spAutoFit/>
          </a:bodyPr>
          <a:lstStyle/>
          <a:p>
            <a:pPr>
              <a:buClr>
                <a:srgbClr val="009900"/>
              </a:buClr>
              <a:defRPr/>
            </a:pPr>
            <a:endParaRPr lang="en-US" altLang="ja-JP" sz="3200" dirty="0" smtClean="0">
              <a:ea typeface="ＭＳ Ｐゴシック" charset="-128"/>
            </a:endParaRPr>
          </a:p>
          <a:p>
            <a:pPr marL="285750" indent="-285750">
              <a:buClr>
                <a:srgbClr val="009900"/>
              </a:buClr>
              <a:buFont typeface="Wingdings" pitchFamily="2" charset="2"/>
              <a:buChar char="n"/>
              <a:defRPr/>
            </a:pPr>
            <a:r>
              <a:rPr lang="ja-JP" altLang="en-US" sz="3200" dirty="0" smtClean="0">
                <a:ea typeface="ＭＳ Ｐゴシック" charset="-128"/>
              </a:rPr>
              <a:t>１．システム電源設計の課題</a:t>
            </a:r>
            <a:endParaRPr lang="en-US" altLang="ja-JP" sz="3200" dirty="0" smtClean="0">
              <a:ea typeface="ＭＳ Ｐゴシック" charset="-128"/>
            </a:endParaRPr>
          </a:p>
          <a:p>
            <a:pPr marL="285750" indent="-285750">
              <a:buClr>
                <a:srgbClr val="009900"/>
              </a:buClr>
              <a:buFont typeface="Wingdings" pitchFamily="2" charset="2"/>
              <a:buChar char="n"/>
              <a:defRPr/>
            </a:pPr>
            <a:r>
              <a:rPr lang="ja-JP" altLang="en-US" sz="3200" dirty="0" smtClean="0">
                <a:ea typeface="ＭＳ Ｐゴシック" charset="-128"/>
              </a:rPr>
              <a:t>２．</a:t>
            </a:r>
            <a:r>
              <a:rPr lang="en-US" altLang="ja-JP" sz="3200" dirty="0" smtClean="0">
                <a:ea typeface="ＭＳ Ｐゴシック" charset="-128"/>
              </a:rPr>
              <a:t>PSM</a:t>
            </a:r>
            <a:r>
              <a:rPr lang="ja-JP" altLang="en-US" sz="3200" dirty="0" smtClean="0">
                <a:ea typeface="ＭＳ Ｐゴシック" charset="-128"/>
              </a:rPr>
              <a:t>の概要</a:t>
            </a:r>
            <a:endParaRPr lang="en-US" altLang="ja-JP" sz="3200" dirty="0" smtClean="0">
              <a:ea typeface="ＭＳ Ｐゴシック" charset="-128"/>
            </a:endParaRPr>
          </a:p>
          <a:p>
            <a:pPr marL="285750" indent="-285750">
              <a:buClr>
                <a:srgbClr val="009900"/>
              </a:buClr>
              <a:buFont typeface="Wingdings" pitchFamily="2" charset="2"/>
              <a:buChar char="n"/>
              <a:defRPr/>
            </a:pPr>
            <a:r>
              <a:rPr lang="ja-JP" altLang="en-US" sz="3200" dirty="0" smtClean="0">
                <a:ea typeface="ＭＳ Ｐゴシック" charset="-128"/>
              </a:rPr>
              <a:t>３．</a:t>
            </a:r>
            <a:r>
              <a:rPr lang="en-US" altLang="ja-JP" sz="3200" dirty="0" smtClean="0">
                <a:ea typeface="ＭＳ Ｐゴシック" charset="-128"/>
              </a:rPr>
              <a:t>PSM</a:t>
            </a:r>
            <a:r>
              <a:rPr lang="ja-JP" altLang="en-US" sz="3200" dirty="0" smtClean="0">
                <a:ea typeface="ＭＳ Ｐゴシック" charset="-128"/>
              </a:rPr>
              <a:t>の使用事例</a:t>
            </a:r>
            <a:endParaRPr lang="en-US" altLang="ja-JP" sz="3200" dirty="0" smtClean="0">
              <a:ea typeface="ＭＳ Ｐゴシック" charset="-128"/>
            </a:endParaRPr>
          </a:p>
          <a:p>
            <a:pPr marL="285750" indent="-285750">
              <a:buClr>
                <a:srgbClr val="009900"/>
              </a:buClr>
              <a:buFont typeface="Wingdings" pitchFamily="2" charset="2"/>
              <a:buChar char="n"/>
              <a:defRPr/>
            </a:pPr>
            <a:r>
              <a:rPr lang="ja-JP" altLang="en-US" sz="3200" dirty="0" smtClean="0">
                <a:ea typeface="ＭＳ Ｐゴシック" charset="-128"/>
              </a:rPr>
              <a:t>４．</a:t>
            </a:r>
            <a:r>
              <a:rPr lang="en-US" altLang="ja-JP" sz="3200" dirty="0" err="1" smtClean="0">
                <a:ea typeface="ＭＳ Ｐゴシック" charset="-128"/>
              </a:rPr>
              <a:t>LTPowerPlay</a:t>
            </a:r>
            <a:r>
              <a:rPr lang="ja-JP" altLang="en-US" sz="3200" dirty="0" smtClean="0">
                <a:ea typeface="ＭＳ Ｐゴシック" charset="-128"/>
              </a:rPr>
              <a:t>の紹介</a:t>
            </a:r>
            <a:endParaRPr lang="en-US" altLang="ja-JP" sz="3200" dirty="0" smtClean="0">
              <a:ea typeface="ＭＳ Ｐゴシック" charset="-128"/>
            </a:endParaRPr>
          </a:p>
          <a:p>
            <a:pPr marL="285750" indent="-285750">
              <a:buClr>
                <a:srgbClr val="009900"/>
              </a:buClr>
              <a:buFont typeface="Wingdings" pitchFamily="2" charset="2"/>
              <a:buChar char="n"/>
              <a:defRPr/>
            </a:pPr>
            <a:r>
              <a:rPr lang="ja-JP" altLang="en-US" sz="3200" dirty="0" smtClean="0">
                <a:ea typeface="ＭＳ Ｐゴシック" charset="-128"/>
              </a:rPr>
              <a:t>５．</a:t>
            </a:r>
            <a:r>
              <a:rPr lang="en-US" altLang="ja-JP" sz="3200" dirty="0" err="1" smtClean="0">
                <a:ea typeface="ＭＳ Ｐゴシック" charset="-128"/>
              </a:rPr>
              <a:t>μModule</a:t>
            </a:r>
            <a:r>
              <a:rPr lang="ja-JP" altLang="en-US" sz="3200" dirty="0" smtClean="0">
                <a:ea typeface="ＭＳ Ｐゴシック" charset="-128"/>
              </a:rPr>
              <a:t>製品の紹介</a:t>
            </a:r>
            <a:endParaRPr lang="en-US" altLang="ja-JP" sz="3200" dirty="0" smtClean="0">
              <a:ea typeface="ＭＳ Ｐゴシック" charset="-128"/>
            </a:endParaRPr>
          </a:p>
        </p:txBody>
      </p:sp>
      <p:sp>
        <p:nvSpPr>
          <p:cNvPr id="6" name="Rectangle 3"/>
          <p:cNvSpPr txBox="1">
            <a:spLocks noChangeArrowheads="1"/>
          </p:cNvSpPr>
          <p:nvPr/>
        </p:nvSpPr>
        <p:spPr bwMode="auto">
          <a:xfrm>
            <a:off x="411163" y="182563"/>
            <a:ext cx="5380037" cy="62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6038" tIns="46038" rIns="46038" bIns="46038" numCol="1" anchor="t"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2pPr>
            <a:lvl3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3pPr>
            <a:lvl4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4pPr>
            <a:lvl5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5pPr>
            <a:lvl6pPr marL="457200" algn="l" rtl="0" fontAlgn="base">
              <a:spcBef>
                <a:spcPct val="0"/>
              </a:spcBef>
              <a:spcAft>
                <a:spcPct val="0"/>
              </a:spcAft>
              <a:defRPr sz="3200">
                <a:solidFill>
                  <a:schemeClr val="bg1"/>
                </a:solidFill>
                <a:latin typeface="ＭＳ Ｐゴシック" pitchFamily="50" charset="-128"/>
                <a:ea typeface="ＭＳ Ｐゴシック" pitchFamily="50" charset="-128"/>
              </a:defRPr>
            </a:lvl6pPr>
            <a:lvl7pPr marL="914400" algn="l" rtl="0" fontAlgn="base">
              <a:spcBef>
                <a:spcPct val="0"/>
              </a:spcBef>
              <a:spcAft>
                <a:spcPct val="0"/>
              </a:spcAft>
              <a:defRPr sz="3200">
                <a:solidFill>
                  <a:schemeClr val="bg1"/>
                </a:solidFill>
                <a:latin typeface="ＭＳ Ｐゴシック" pitchFamily="50" charset="-128"/>
                <a:ea typeface="ＭＳ Ｐゴシック" pitchFamily="50" charset="-128"/>
              </a:defRPr>
            </a:lvl7pPr>
            <a:lvl8pPr marL="1371600" algn="l" rtl="0" fontAlgn="base">
              <a:spcBef>
                <a:spcPct val="0"/>
              </a:spcBef>
              <a:spcAft>
                <a:spcPct val="0"/>
              </a:spcAft>
              <a:defRPr sz="3200">
                <a:solidFill>
                  <a:schemeClr val="bg1"/>
                </a:solidFill>
                <a:latin typeface="ＭＳ Ｐゴシック" pitchFamily="50" charset="-128"/>
                <a:ea typeface="ＭＳ Ｐゴシック" pitchFamily="50" charset="-128"/>
              </a:defRPr>
            </a:lvl8pPr>
            <a:lvl9pPr marL="1828800" algn="l" rtl="0" fontAlgn="base">
              <a:spcBef>
                <a:spcPct val="0"/>
              </a:spcBef>
              <a:spcAft>
                <a:spcPct val="0"/>
              </a:spcAft>
              <a:defRPr sz="3200">
                <a:solidFill>
                  <a:schemeClr val="bg1"/>
                </a:solidFill>
                <a:latin typeface="ＭＳ Ｐゴシック" pitchFamily="50" charset="-128"/>
                <a:ea typeface="ＭＳ Ｐゴシック" pitchFamily="50" charset="-128"/>
              </a:defRPr>
            </a:lvl9pPr>
          </a:lstStyle>
          <a:p>
            <a:pPr eaLnBrk="1" hangingPunct="1"/>
            <a:r>
              <a:rPr lang="en-US" altLang="ja-JP" sz="3600" b="1" dirty="0" smtClean="0">
                <a:solidFill>
                  <a:srgbClr val="820041"/>
                </a:solidFill>
              </a:rPr>
              <a:t>Agenda</a:t>
            </a:r>
          </a:p>
        </p:txBody>
      </p:sp>
    </p:spTree>
    <p:extLst>
      <p:ext uri="{BB962C8B-B14F-4D97-AF65-F5344CB8AC3E}">
        <p14:creationId xmlns:p14="http://schemas.microsoft.com/office/powerpoint/2010/main" val="38577000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sp>
        <p:nvSpPr>
          <p:cNvPr id="5" name="正方形/長方形 4"/>
          <p:cNvSpPr/>
          <p:nvPr/>
        </p:nvSpPr>
        <p:spPr>
          <a:xfrm>
            <a:off x="723900" y="3099471"/>
            <a:ext cx="7556499" cy="923330"/>
          </a:xfrm>
          <a:prstGeom prst="rect">
            <a:avLst/>
          </a:prstGeom>
        </p:spPr>
        <p:txBody>
          <a:bodyPr wrap="square">
            <a:spAutoFit/>
          </a:bodyPr>
          <a:lstStyle/>
          <a:p>
            <a:pPr lvl="0" algn="ctr"/>
            <a:r>
              <a:rPr lang="ja-JP" altLang="en-US" sz="5400" b="1" dirty="0" smtClean="0">
                <a:ln w="1905"/>
                <a:solidFill>
                  <a:srgbClr val="800000"/>
                </a:solidFill>
                <a:effectLst>
                  <a:innerShdw blurRad="69850" dist="43180" dir="5400000">
                    <a:srgbClr val="000000">
                      <a:alpha val="65000"/>
                    </a:srgbClr>
                  </a:innerShdw>
                </a:effectLst>
              </a:rPr>
              <a:t>システム電源設計の課題</a:t>
            </a:r>
            <a:endParaRPr lang="ja-JP" altLang="en-US" sz="5400" b="1" dirty="0">
              <a:ln w="1905"/>
              <a:solidFill>
                <a:srgbClr val="80000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1460089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sp>
        <p:nvSpPr>
          <p:cNvPr id="5" name="Rectangle 3"/>
          <p:cNvSpPr txBox="1">
            <a:spLocks noChangeArrowheads="1"/>
          </p:cNvSpPr>
          <p:nvPr/>
        </p:nvSpPr>
        <p:spPr bwMode="auto">
          <a:xfrm>
            <a:off x="411163" y="182563"/>
            <a:ext cx="5380037" cy="62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6038" tIns="46038" rIns="46038" bIns="46038" numCol="1" anchor="t"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2pPr>
            <a:lvl3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3pPr>
            <a:lvl4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4pPr>
            <a:lvl5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5pPr>
            <a:lvl6pPr marL="457200" algn="l" rtl="0" fontAlgn="base">
              <a:spcBef>
                <a:spcPct val="0"/>
              </a:spcBef>
              <a:spcAft>
                <a:spcPct val="0"/>
              </a:spcAft>
              <a:defRPr sz="3200">
                <a:solidFill>
                  <a:schemeClr val="bg1"/>
                </a:solidFill>
                <a:latin typeface="ＭＳ Ｐゴシック" pitchFamily="50" charset="-128"/>
                <a:ea typeface="ＭＳ Ｐゴシック" pitchFamily="50" charset="-128"/>
              </a:defRPr>
            </a:lvl6pPr>
            <a:lvl7pPr marL="914400" algn="l" rtl="0" fontAlgn="base">
              <a:spcBef>
                <a:spcPct val="0"/>
              </a:spcBef>
              <a:spcAft>
                <a:spcPct val="0"/>
              </a:spcAft>
              <a:defRPr sz="3200">
                <a:solidFill>
                  <a:schemeClr val="bg1"/>
                </a:solidFill>
                <a:latin typeface="ＭＳ Ｐゴシック" pitchFamily="50" charset="-128"/>
                <a:ea typeface="ＭＳ Ｐゴシック" pitchFamily="50" charset="-128"/>
              </a:defRPr>
            </a:lvl7pPr>
            <a:lvl8pPr marL="1371600" algn="l" rtl="0" fontAlgn="base">
              <a:spcBef>
                <a:spcPct val="0"/>
              </a:spcBef>
              <a:spcAft>
                <a:spcPct val="0"/>
              </a:spcAft>
              <a:defRPr sz="3200">
                <a:solidFill>
                  <a:schemeClr val="bg1"/>
                </a:solidFill>
                <a:latin typeface="ＭＳ Ｐゴシック" pitchFamily="50" charset="-128"/>
                <a:ea typeface="ＭＳ Ｐゴシック" pitchFamily="50" charset="-128"/>
              </a:defRPr>
            </a:lvl8pPr>
            <a:lvl9pPr marL="1828800" algn="l" rtl="0" fontAlgn="base">
              <a:spcBef>
                <a:spcPct val="0"/>
              </a:spcBef>
              <a:spcAft>
                <a:spcPct val="0"/>
              </a:spcAft>
              <a:defRPr sz="3200">
                <a:solidFill>
                  <a:schemeClr val="bg1"/>
                </a:solidFill>
                <a:latin typeface="ＭＳ Ｐゴシック" pitchFamily="50" charset="-128"/>
                <a:ea typeface="ＭＳ Ｐゴシック" pitchFamily="50" charset="-128"/>
              </a:defRPr>
            </a:lvl9pPr>
          </a:lstStyle>
          <a:p>
            <a:pPr eaLnBrk="1" hangingPunct="1"/>
            <a:r>
              <a:rPr lang="ja-JP" altLang="en-US" sz="3600" b="1" dirty="0" smtClean="0">
                <a:solidFill>
                  <a:srgbClr val="820041"/>
                </a:solidFill>
              </a:rPr>
              <a:t>システム電源設計の課題</a:t>
            </a:r>
            <a:endParaRPr lang="en-US" altLang="ja-JP" sz="3600" b="1" dirty="0" smtClean="0">
              <a:solidFill>
                <a:srgbClr val="820041"/>
              </a:solidFill>
            </a:endParaRPr>
          </a:p>
        </p:txBody>
      </p:sp>
      <p:pic>
        <p:nvPicPr>
          <p:cNvPr id="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1763" y="2225675"/>
            <a:ext cx="6913562" cy="4043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テキスト ボックス 6"/>
          <p:cNvSpPr txBox="1"/>
          <p:nvPr/>
        </p:nvSpPr>
        <p:spPr>
          <a:xfrm>
            <a:off x="304800" y="1020763"/>
            <a:ext cx="8064500" cy="1016000"/>
          </a:xfrm>
          <a:prstGeom prst="rect">
            <a:avLst/>
          </a:prstGeom>
          <a:noFill/>
        </p:spPr>
        <p:txBody>
          <a:bodyPr wrap="none">
            <a:spAutoFit/>
          </a:bodyPr>
          <a:lstStyle/>
          <a:p>
            <a:pPr marL="285750" indent="-285750">
              <a:buClr>
                <a:srgbClr val="009900"/>
              </a:buClr>
              <a:buFont typeface="Wingdings" pitchFamily="2" charset="2"/>
              <a:buChar char="n"/>
              <a:defRPr/>
            </a:pPr>
            <a:r>
              <a:rPr lang="ja-JP" altLang="en-US" sz="2400" dirty="0">
                <a:ea typeface="ＭＳ Ｐゴシック" charset="-128"/>
              </a:rPr>
              <a:t>システム電源に対する問題点</a:t>
            </a:r>
            <a:endParaRPr lang="en-US" altLang="ja-JP" sz="2400" dirty="0">
              <a:ea typeface="ＭＳ Ｐゴシック" charset="-128"/>
            </a:endParaRPr>
          </a:p>
          <a:p>
            <a:pPr marL="742950" lvl="1" indent="-285750">
              <a:buClr>
                <a:srgbClr val="009900"/>
              </a:buClr>
              <a:buFont typeface="Wingdings" pitchFamily="2" charset="2"/>
              <a:buChar char="Ø"/>
              <a:defRPr/>
            </a:pPr>
            <a:r>
              <a:rPr lang="ja-JP" altLang="en-US" u="sng" dirty="0">
                <a:ea typeface="ＭＳ Ｐゴシック" charset="-128"/>
              </a:rPr>
              <a:t>システムの機能向上、通信速度向上、多機能化等に伴い電源系統増加や</a:t>
            </a:r>
            <a:endParaRPr lang="en-US" altLang="ja-JP" u="sng" dirty="0">
              <a:ea typeface="ＭＳ Ｐゴシック" charset="-128"/>
            </a:endParaRPr>
          </a:p>
          <a:p>
            <a:pPr>
              <a:defRPr/>
            </a:pPr>
            <a:r>
              <a:rPr lang="ja-JP" altLang="en-US" dirty="0">
                <a:ea typeface="ＭＳ Ｐゴシック" charset="-128"/>
              </a:rPr>
              <a:t>　　　　　</a:t>
            </a:r>
            <a:r>
              <a:rPr lang="ja-JP" altLang="en-US" u="sng" dirty="0">
                <a:ea typeface="ＭＳ Ｐゴシック" charset="-128"/>
              </a:rPr>
              <a:t>電源そのものへの要求レベルが高まっている。</a:t>
            </a:r>
            <a:endParaRPr lang="en-US" altLang="ja-JP" u="sng" dirty="0">
              <a:ea typeface="ＭＳ Ｐゴシック" charset="-128"/>
            </a:endParaRPr>
          </a:p>
        </p:txBody>
      </p:sp>
      <p:sp>
        <p:nvSpPr>
          <p:cNvPr id="8" name="テキスト ボックス 7"/>
          <p:cNvSpPr txBox="1"/>
          <p:nvPr/>
        </p:nvSpPr>
        <p:spPr>
          <a:xfrm>
            <a:off x="7325310" y="3132034"/>
            <a:ext cx="659155" cy="369332"/>
          </a:xfrm>
          <a:prstGeom prst="rect">
            <a:avLst/>
          </a:prstGeom>
        </p:spPr>
        <p:style>
          <a:lnRef idx="0">
            <a:schemeClr val="accent2"/>
          </a:lnRef>
          <a:fillRef idx="3">
            <a:schemeClr val="accent2"/>
          </a:fillRef>
          <a:effectRef idx="3">
            <a:schemeClr val="accent2"/>
          </a:effectRef>
          <a:fontRef idx="minor">
            <a:schemeClr val="lt1"/>
          </a:fontRef>
        </p:style>
        <p:txBody>
          <a:bodyPr wrap="none">
            <a:spAutoFit/>
          </a:bodyPr>
          <a:lstStyle/>
          <a:p>
            <a:pPr>
              <a:defRPr/>
            </a:pPr>
            <a:r>
              <a:rPr lang="en-US" altLang="ja-JP" dirty="0"/>
              <a:t>DSP</a:t>
            </a:r>
            <a:endParaRPr lang="ja-JP" altLang="en-US" dirty="0"/>
          </a:p>
        </p:txBody>
      </p:sp>
      <p:sp>
        <p:nvSpPr>
          <p:cNvPr id="9" name="テキスト ボックス 8"/>
          <p:cNvSpPr txBox="1"/>
          <p:nvPr/>
        </p:nvSpPr>
        <p:spPr>
          <a:xfrm>
            <a:off x="7312486" y="3661591"/>
            <a:ext cx="671979" cy="369332"/>
          </a:xfrm>
          <a:prstGeom prst="rect">
            <a:avLst/>
          </a:prstGeom>
          <a:solidFill>
            <a:srgbClr val="FFC000"/>
          </a:solidFill>
        </p:spPr>
        <p:style>
          <a:lnRef idx="0">
            <a:schemeClr val="accent2"/>
          </a:lnRef>
          <a:fillRef idx="3">
            <a:schemeClr val="accent2"/>
          </a:fillRef>
          <a:effectRef idx="3">
            <a:schemeClr val="accent2"/>
          </a:effectRef>
          <a:fontRef idx="minor">
            <a:schemeClr val="lt1"/>
          </a:fontRef>
        </p:style>
        <p:txBody>
          <a:bodyPr wrap="none">
            <a:spAutoFit/>
          </a:bodyPr>
          <a:lstStyle/>
          <a:p>
            <a:pPr>
              <a:defRPr/>
            </a:pPr>
            <a:r>
              <a:rPr lang="en-US" altLang="ja-JP" dirty="0"/>
              <a:t>CPU</a:t>
            </a:r>
            <a:endParaRPr lang="ja-JP" altLang="en-US" dirty="0"/>
          </a:p>
        </p:txBody>
      </p:sp>
      <p:sp>
        <p:nvSpPr>
          <p:cNvPr id="10" name="テキスト ボックス 9"/>
          <p:cNvSpPr txBox="1"/>
          <p:nvPr/>
        </p:nvSpPr>
        <p:spPr>
          <a:xfrm>
            <a:off x="7325311" y="4196576"/>
            <a:ext cx="729687" cy="369332"/>
          </a:xfrm>
          <a:prstGeom prst="rect">
            <a:avLst/>
          </a:prstGeom>
          <a:solidFill>
            <a:srgbClr val="00B050"/>
          </a:solidFill>
        </p:spPr>
        <p:style>
          <a:lnRef idx="0">
            <a:schemeClr val="accent2"/>
          </a:lnRef>
          <a:fillRef idx="3">
            <a:schemeClr val="accent2"/>
          </a:fillRef>
          <a:effectRef idx="3">
            <a:schemeClr val="accent2"/>
          </a:effectRef>
          <a:fontRef idx="minor">
            <a:schemeClr val="lt1"/>
          </a:fontRef>
        </p:style>
        <p:txBody>
          <a:bodyPr wrap="none">
            <a:spAutoFit/>
          </a:bodyPr>
          <a:lstStyle/>
          <a:p>
            <a:pPr>
              <a:defRPr/>
            </a:pPr>
            <a:r>
              <a:rPr lang="ja-JP" altLang="en-US" dirty="0"/>
              <a:t>メモリ</a:t>
            </a:r>
          </a:p>
        </p:txBody>
      </p:sp>
      <p:cxnSp>
        <p:nvCxnSpPr>
          <p:cNvPr id="11" name="直線コネクタ 10"/>
          <p:cNvCxnSpPr/>
          <p:nvPr/>
        </p:nvCxnSpPr>
        <p:spPr>
          <a:xfrm>
            <a:off x="131763" y="2155825"/>
            <a:ext cx="691356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130175" y="2162175"/>
            <a:ext cx="0" cy="410686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7345983" y="5768870"/>
            <a:ext cx="772969" cy="369332"/>
          </a:xfrm>
          <a:prstGeom prst="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none">
            <a:spAutoFit/>
          </a:bodyPr>
          <a:lstStyle/>
          <a:p>
            <a:pPr>
              <a:defRPr/>
            </a:pPr>
            <a:r>
              <a:rPr lang="ja-JP" altLang="en-US" dirty="0"/>
              <a:t>リニア</a:t>
            </a:r>
          </a:p>
        </p:txBody>
      </p:sp>
      <p:cxnSp>
        <p:nvCxnSpPr>
          <p:cNvPr id="14" name="直線コネクタ 13"/>
          <p:cNvCxnSpPr/>
          <p:nvPr/>
        </p:nvCxnSpPr>
        <p:spPr>
          <a:xfrm>
            <a:off x="130175" y="6281738"/>
            <a:ext cx="40354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4165600" y="4425950"/>
            <a:ext cx="0" cy="18430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4162425" y="4446588"/>
            <a:ext cx="28829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7045325" y="2155825"/>
            <a:ext cx="0" cy="229076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テキスト ボックス 17"/>
          <p:cNvSpPr txBox="1"/>
          <p:nvPr/>
        </p:nvSpPr>
        <p:spPr>
          <a:xfrm>
            <a:off x="4346624" y="4579274"/>
            <a:ext cx="1366080" cy="646331"/>
          </a:xfrm>
          <a:prstGeom prst="rect">
            <a:avLst/>
          </a:prstGeom>
          <a:solidFill>
            <a:srgbClr val="00B0F0"/>
          </a:solidFill>
        </p:spPr>
        <p:style>
          <a:lnRef idx="0">
            <a:schemeClr val="accent2"/>
          </a:lnRef>
          <a:fillRef idx="3">
            <a:schemeClr val="accent2"/>
          </a:fillRef>
          <a:effectRef idx="3">
            <a:schemeClr val="accent2"/>
          </a:effectRef>
          <a:fontRef idx="minor">
            <a:schemeClr val="lt1"/>
          </a:fontRef>
        </p:style>
        <p:txBody>
          <a:bodyPr wrap="none">
            <a:spAutoFit/>
          </a:bodyPr>
          <a:lstStyle/>
          <a:p>
            <a:pPr>
              <a:defRPr/>
            </a:pPr>
            <a:r>
              <a:rPr lang="en-US" altLang="ja-JP" dirty="0"/>
              <a:t>FPGA</a:t>
            </a:r>
          </a:p>
          <a:p>
            <a:pPr>
              <a:defRPr/>
            </a:pPr>
            <a:r>
              <a:rPr lang="ja-JP" altLang="en-US" dirty="0"/>
              <a:t>（</a:t>
            </a:r>
            <a:r>
              <a:rPr lang="en-US" altLang="ja-JP" dirty="0"/>
              <a:t>7</a:t>
            </a:r>
            <a:r>
              <a:rPr lang="ja-JP" altLang="en-US" dirty="0"/>
              <a:t>シリーズ）</a:t>
            </a:r>
          </a:p>
        </p:txBody>
      </p:sp>
      <p:sp>
        <p:nvSpPr>
          <p:cNvPr id="19" name="テキスト ボックス 68"/>
          <p:cNvSpPr txBox="1">
            <a:spLocks noChangeArrowheads="1"/>
          </p:cNvSpPr>
          <p:nvPr/>
        </p:nvSpPr>
        <p:spPr bwMode="auto">
          <a:xfrm>
            <a:off x="7226300" y="2211388"/>
            <a:ext cx="19669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dirty="0"/>
              <a:t>FPGA</a:t>
            </a:r>
            <a:r>
              <a:rPr lang="ja-JP" altLang="en-US" dirty="0"/>
              <a:t>以外の負荷</a:t>
            </a:r>
          </a:p>
        </p:txBody>
      </p:sp>
      <p:sp>
        <p:nvSpPr>
          <p:cNvPr id="20" name="正方形/長方形 19"/>
          <p:cNvSpPr/>
          <p:nvPr/>
        </p:nvSpPr>
        <p:spPr>
          <a:xfrm>
            <a:off x="7212013" y="2162175"/>
            <a:ext cx="1839912" cy="4437063"/>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21" name="テキスト ボックス 20"/>
          <p:cNvSpPr txBox="1"/>
          <p:nvPr/>
        </p:nvSpPr>
        <p:spPr>
          <a:xfrm>
            <a:off x="7325311" y="2581285"/>
            <a:ext cx="530915" cy="369332"/>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wrap="none">
            <a:spAutoFit/>
          </a:bodyPr>
          <a:lstStyle/>
          <a:p>
            <a:pPr>
              <a:defRPr/>
            </a:pPr>
            <a:r>
              <a:rPr lang="en-US" altLang="ja-JP" dirty="0"/>
              <a:t>LSI</a:t>
            </a:r>
            <a:endParaRPr lang="ja-JP" altLang="en-US" dirty="0"/>
          </a:p>
        </p:txBody>
      </p:sp>
      <p:sp>
        <p:nvSpPr>
          <p:cNvPr id="22" name="テキスト ボックス 21"/>
          <p:cNvSpPr txBox="1"/>
          <p:nvPr/>
        </p:nvSpPr>
        <p:spPr>
          <a:xfrm>
            <a:off x="7327275" y="4717773"/>
            <a:ext cx="946093" cy="369332"/>
          </a:xfrm>
          <a:prstGeom prst="rect">
            <a:avLst/>
          </a:prstGeom>
          <a:solidFill>
            <a:srgbClr val="7030A0"/>
          </a:solidFill>
        </p:spPr>
        <p:style>
          <a:lnRef idx="0">
            <a:schemeClr val="accent2"/>
          </a:lnRef>
          <a:fillRef idx="3">
            <a:schemeClr val="accent2"/>
          </a:fillRef>
          <a:effectRef idx="3">
            <a:schemeClr val="accent2"/>
          </a:effectRef>
          <a:fontRef idx="minor">
            <a:schemeClr val="lt1"/>
          </a:fontRef>
        </p:style>
        <p:txBody>
          <a:bodyPr wrap="none">
            <a:spAutoFit/>
          </a:bodyPr>
          <a:lstStyle/>
          <a:p>
            <a:pPr>
              <a:defRPr/>
            </a:pPr>
            <a:r>
              <a:rPr lang="ja-JP" altLang="en-US" dirty="0"/>
              <a:t>ロジック</a:t>
            </a:r>
          </a:p>
        </p:txBody>
      </p:sp>
      <p:sp>
        <p:nvSpPr>
          <p:cNvPr id="23" name="テキスト ボックス 22"/>
          <p:cNvSpPr txBox="1"/>
          <p:nvPr/>
        </p:nvSpPr>
        <p:spPr>
          <a:xfrm>
            <a:off x="7323004" y="5225605"/>
            <a:ext cx="389850" cy="369332"/>
          </a:xfrm>
          <a:prstGeom prst="rect">
            <a:avLst/>
          </a:prstGeom>
          <a:solidFill>
            <a:srgbClr val="009900"/>
          </a:solidFill>
        </p:spPr>
        <p:style>
          <a:lnRef idx="0">
            <a:schemeClr val="accent2"/>
          </a:lnRef>
          <a:fillRef idx="3">
            <a:schemeClr val="accent2"/>
          </a:fillRef>
          <a:effectRef idx="3">
            <a:schemeClr val="accent2"/>
          </a:effectRef>
          <a:fontRef idx="minor">
            <a:schemeClr val="lt1"/>
          </a:fontRef>
        </p:style>
        <p:txBody>
          <a:bodyPr wrap="none">
            <a:spAutoFit/>
          </a:bodyPr>
          <a:lstStyle/>
          <a:p>
            <a:pPr>
              <a:defRPr/>
            </a:pPr>
            <a:r>
              <a:rPr lang="en-US" altLang="ja-JP" dirty="0"/>
              <a:t>IF</a:t>
            </a:r>
            <a:endParaRPr lang="ja-JP" altLang="en-US" dirty="0"/>
          </a:p>
        </p:txBody>
      </p:sp>
      <p:sp>
        <p:nvSpPr>
          <p:cNvPr id="24" name="テキスト ボックス 71"/>
          <p:cNvSpPr txBox="1">
            <a:spLocks noChangeArrowheads="1"/>
          </p:cNvSpPr>
          <p:nvPr/>
        </p:nvSpPr>
        <p:spPr bwMode="auto">
          <a:xfrm>
            <a:off x="7307263" y="6137275"/>
            <a:ext cx="4937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dirty="0"/>
              <a:t>etc</a:t>
            </a:r>
            <a:endParaRPr lang="ja-JP" altLang="en-US" dirty="0"/>
          </a:p>
        </p:txBody>
      </p:sp>
      <p:sp>
        <p:nvSpPr>
          <p:cNvPr id="25" name="右中かっこ 24"/>
          <p:cNvSpPr/>
          <p:nvPr/>
        </p:nvSpPr>
        <p:spPr>
          <a:xfrm>
            <a:off x="8274050" y="2581275"/>
            <a:ext cx="233363" cy="3925888"/>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dirty="0"/>
          </a:p>
        </p:txBody>
      </p:sp>
      <p:sp>
        <p:nvSpPr>
          <p:cNvPr id="26" name="テキスト ボックス 79"/>
          <p:cNvSpPr txBox="1">
            <a:spLocks noChangeArrowheads="1"/>
          </p:cNvSpPr>
          <p:nvPr/>
        </p:nvSpPr>
        <p:spPr bwMode="auto">
          <a:xfrm>
            <a:off x="8507413" y="2657475"/>
            <a:ext cx="461962" cy="368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dirty="0"/>
              <a:t>多種多様の電圧、個別電源要求あり</a:t>
            </a:r>
          </a:p>
        </p:txBody>
      </p:sp>
    </p:spTree>
    <p:extLst>
      <p:ext uri="{BB962C8B-B14F-4D97-AF65-F5344CB8AC3E}">
        <p14:creationId xmlns:p14="http://schemas.microsoft.com/office/powerpoint/2010/main" val="28133338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タイトル 1"/>
          <p:cNvSpPr>
            <a:spLocks noGrp="1"/>
          </p:cNvSpPr>
          <p:nvPr>
            <p:ph type="title"/>
          </p:nvPr>
        </p:nvSpPr>
        <p:spPr>
          <a:xfrm>
            <a:off x="249533" y="204479"/>
            <a:ext cx="8229600" cy="585788"/>
          </a:xfrm>
        </p:spPr>
        <p:txBody>
          <a:bodyPr/>
          <a:lstStyle/>
          <a:p>
            <a:r>
              <a:rPr kumimoji="1" lang="ja-JP" altLang="en-US" dirty="0" smtClean="0"/>
              <a:t>システム電源に対する問題点と解決策</a:t>
            </a:r>
          </a:p>
        </p:txBody>
      </p:sp>
      <p:sp>
        <p:nvSpPr>
          <p:cNvPr id="6" name="テキスト ボックス 5"/>
          <p:cNvSpPr txBox="1"/>
          <p:nvPr/>
        </p:nvSpPr>
        <p:spPr>
          <a:xfrm>
            <a:off x="288175" y="1045948"/>
            <a:ext cx="3788217" cy="461665"/>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pPr>
              <a:buClr>
                <a:srgbClr val="009900"/>
              </a:buClr>
              <a:defRPr/>
            </a:pPr>
            <a:r>
              <a:rPr lang="ja-JP" altLang="en-US" sz="2400" dirty="0">
                <a:solidFill>
                  <a:schemeClr val="tx1"/>
                </a:solidFill>
              </a:rPr>
              <a:t>システム</a:t>
            </a:r>
            <a:r>
              <a:rPr lang="ja-JP" altLang="en-US" sz="2400" b="1" dirty="0">
                <a:solidFill>
                  <a:schemeClr val="tx1"/>
                </a:solidFill>
              </a:rPr>
              <a:t>電源への要求事項</a:t>
            </a:r>
            <a:endParaRPr lang="en-US" altLang="ja-JP" sz="2400" b="1" dirty="0">
              <a:solidFill>
                <a:schemeClr val="tx1"/>
              </a:solidFill>
            </a:endParaRPr>
          </a:p>
        </p:txBody>
      </p:sp>
      <p:pic>
        <p:nvPicPr>
          <p:cNvPr id="6151"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8925" y="1562100"/>
            <a:ext cx="4408488" cy="293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2"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95838" y="1593850"/>
            <a:ext cx="4298950" cy="272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3"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33350" y="4535488"/>
            <a:ext cx="4564063"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4"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970463" y="4318000"/>
            <a:ext cx="4002087" cy="2424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288175" y="1045948"/>
            <a:ext cx="2222083" cy="461665"/>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pPr>
              <a:buClr>
                <a:srgbClr val="009900"/>
              </a:buClr>
              <a:defRPr/>
            </a:pPr>
            <a:r>
              <a:rPr lang="ja-JP" altLang="en-US" sz="2400" b="1" dirty="0">
                <a:solidFill>
                  <a:schemeClr val="tx1"/>
                </a:solidFill>
              </a:rPr>
              <a:t>その他　問題点</a:t>
            </a:r>
            <a:endParaRPr lang="en-US" altLang="ja-JP" sz="2400" b="1" dirty="0">
              <a:solidFill>
                <a:schemeClr val="tx1"/>
              </a:solidFill>
            </a:endParaRPr>
          </a:p>
        </p:txBody>
      </p:sp>
      <p:sp>
        <p:nvSpPr>
          <p:cNvPr id="7174" name="タイトル 1"/>
          <p:cNvSpPr>
            <a:spLocks noGrp="1"/>
          </p:cNvSpPr>
          <p:nvPr>
            <p:ph type="title"/>
          </p:nvPr>
        </p:nvSpPr>
        <p:spPr>
          <a:xfrm>
            <a:off x="249533" y="204479"/>
            <a:ext cx="8229600" cy="585788"/>
          </a:xfrm>
        </p:spPr>
        <p:txBody>
          <a:bodyPr/>
          <a:lstStyle/>
          <a:p>
            <a:r>
              <a:rPr kumimoji="1" lang="ja-JP" altLang="en-US" dirty="0" smtClean="0"/>
              <a:t>システム電源に対する問題点と解決策</a:t>
            </a:r>
          </a:p>
        </p:txBody>
      </p:sp>
      <p:sp>
        <p:nvSpPr>
          <p:cNvPr id="8" name="テキスト ボックス 7"/>
          <p:cNvSpPr txBox="1"/>
          <p:nvPr/>
        </p:nvSpPr>
        <p:spPr>
          <a:xfrm>
            <a:off x="463550" y="1643063"/>
            <a:ext cx="8170863" cy="4032250"/>
          </a:xfrm>
          <a:prstGeom prst="rect">
            <a:avLst/>
          </a:prstGeom>
          <a:noFill/>
        </p:spPr>
        <p:txBody>
          <a:bodyPr wrap="none">
            <a:spAutoFit/>
          </a:bodyPr>
          <a:lstStyle/>
          <a:p>
            <a:pPr marL="285750" indent="-285750">
              <a:buClr>
                <a:srgbClr val="009900"/>
              </a:buClr>
              <a:buFont typeface="Wingdings" pitchFamily="2" charset="2"/>
              <a:buChar char="n"/>
              <a:defRPr/>
            </a:pPr>
            <a:r>
              <a:rPr lang="ja-JP" altLang="en-US" sz="2400" dirty="0">
                <a:ea typeface="ＭＳ Ｐゴシック" charset="-128"/>
              </a:rPr>
              <a:t>アナログエキスパートの減少</a:t>
            </a:r>
            <a:endParaRPr lang="en-US" altLang="ja-JP" sz="2400" dirty="0">
              <a:ea typeface="ＭＳ Ｐゴシック" charset="-128"/>
            </a:endParaRPr>
          </a:p>
          <a:p>
            <a:pPr marL="800100" lvl="1" indent="-342900">
              <a:buClr>
                <a:srgbClr val="009900"/>
              </a:buClr>
              <a:buFont typeface="Wingdings" pitchFamily="2" charset="2"/>
              <a:buChar char="Ø"/>
              <a:defRPr/>
            </a:pPr>
            <a:r>
              <a:rPr lang="ja-JP" altLang="en-US" sz="2000" dirty="0">
                <a:ea typeface="ＭＳ Ｐゴシック" charset="-128"/>
              </a:rPr>
              <a:t>回路設計、試験、トラブル発生時に掛かる費用</a:t>
            </a:r>
            <a:r>
              <a:rPr lang="en-US" altLang="ja-JP" sz="2000" dirty="0">
                <a:ea typeface="ＭＳ Ｐゴシック" charset="-128"/>
              </a:rPr>
              <a:t>/</a:t>
            </a:r>
            <a:r>
              <a:rPr lang="ja-JP" altLang="en-US" sz="2000" dirty="0">
                <a:ea typeface="ＭＳ Ｐゴシック" charset="-128"/>
              </a:rPr>
              <a:t>時間が増加。</a:t>
            </a:r>
            <a:endParaRPr lang="en-US" altLang="ja-JP" sz="2000" dirty="0">
              <a:ea typeface="ＭＳ Ｐゴシック" charset="-128"/>
            </a:endParaRPr>
          </a:p>
          <a:p>
            <a:pPr>
              <a:buClr>
                <a:srgbClr val="009900"/>
              </a:buClr>
              <a:defRPr/>
            </a:pPr>
            <a:r>
              <a:rPr lang="ja-JP" altLang="en-US" sz="2000" dirty="0">
                <a:ea typeface="ＭＳ Ｐゴシック" charset="-128"/>
              </a:rPr>
              <a:t>　 　　　 電源要求の高度化も影響あり。</a:t>
            </a:r>
            <a:endParaRPr lang="en-US" altLang="ja-JP" sz="2400" dirty="0">
              <a:ea typeface="ＭＳ Ｐゴシック" charset="-128"/>
            </a:endParaRPr>
          </a:p>
          <a:p>
            <a:pPr marL="342900" indent="-342900">
              <a:buClr>
                <a:srgbClr val="009900"/>
              </a:buClr>
              <a:buFont typeface="Wingdings" pitchFamily="2" charset="2"/>
              <a:buChar char="n"/>
              <a:defRPr/>
            </a:pPr>
            <a:r>
              <a:rPr lang="ja-JP" altLang="en-US" sz="2400" dirty="0">
                <a:ea typeface="ＭＳ Ｐゴシック" charset="-128"/>
              </a:rPr>
              <a:t>製造中止に伴うリプレース部品の検証工数</a:t>
            </a:r>
            <a:endParaRPr lang="en-US" altLang="ja-JP" sz="2400" dirty="0">
              <a:ea typeface="ＭＳ Ｐゴシック" charset="-128"/>
            </a:endParaRPr>
          </a:p>
          <a:p>
            <a:pPr marL="800100" lvl="1" indent="-342900">
              <a:buClr>
                <a:srgbClr val="009900"/>
              </a:buClr>
              <a:buFont typeface="Wingdings" pitchFamily="2" charset="2"/>
              <a:buChar char="Ø"/>
              <a:defRPr/>
            </a:pPr>
            <a:r>
              <a:rPr lang="ja-JP" altLang="en-US" sz="2000" dirty="0">
                <a:ea typeface="ＭＳ Ｐゴシック" charset="-128"/>
              </a:rPr>
              <a:t>電源</a:t>
            </a:r>
            <a:r>
              <a:rPr lang="en-US" altLang="ja-JP" sz="2000" dirty="0">
                <a:ea typeface="ＭＳ Ｐゴシック" charset="-128"/>
              </a:rPr>
              <a:t>IC</a:t>
            </a:r>
            <a:r>
              <a:rPr lang="ja-JP" altLang="en-US" sz="2000" dirty="0">
                <a:ea typeface="ＭＳ Ｐゴシック" charset="-128"/>
              </a:rPr>
              <a:t>以外に周辺部品（</a:t>
            </a:r>
            <a:r>
              <a:rPr lang="en-US" altLang="ja-JP" sz="2000" dirty="0" smtClean="0">
                <a:ea typeface="ＭＳ Ｐゴシック" charset="-128"/>
              </a:rPr>
              <a:t>LCR/FET/</a:t>
            </a:r>
            <a:r>
              <a:rPr lang="ja-JP" altLang="en-US" sz="2000" dirty="0" smtClean="0">
                <a:ea typeface="ＭＳ Ｐゴシック" charset="-128"/>
              </a:rPr>
              <a:t>ダイオード</a:t>
            </a:r>
            <a:r>
              <a:rPr lang="ja-JP" altLang="en-US" sz="2000" dirty="0">
                <a:ea typeface="ＭＳ Ｐゴシック" charset="-128"/>
              </a:rPr>
              <a:t>等）の検証も必要。</a:t>
            </a:r>
            <a:endParaRPr lang="en-US" altLang="ja-JP" sz="2000" dirty="0">
              <a:ea typeface="ＭＳ Ｐゴシック" charset="-128"/>
            </a:endParaRPr>
          </a:p>
          <a:p>
            <a:pPr marL="800100" lvl="1" indent="-342900">
              <a:buClr>
                <a:srgbClr val="009900"/>
              </a:buClr>
              <a:buFont typeface="Wingdings" pitchFamily="2" charset="2"/>
              <a:buChar char="Ø"/>
              <a:defRPr/>
            </a:pPr>
            <a:r>
              <a:rPr lang="ja-JP" altLang="en-US" sz="2000" dirty="0">
                <a:ea typeface="ＭＳ Ｐゴシック" charset="-128"/>
              </a:rPr>
              <a:t>新部品登録／認定作業の工数も見て置く必要あり。</a:t>
            </a:r>
            <a:endParaRPr lang="en-US" altLang="ja-JP" sz="2000" dirty="0">
              <a:ea typeface="ＭＳ Ｐゴシック" charset="-128"/>
            </a:endParaRPr>
          </a:p>
          <a:p>
            <a:pPr marL="342900" indent="-342900">
              <a:buClr>
                <a:srgbClr val="009900"/>
              </a:buClr>
              <a:buFont typeface="Wingdings" pitchFamily="2" charset="2"/>
              <a:buChar char="n"/>
              <a:defRPr/>
            </a:pPr>
            <a:r>
              <a:rPr lang="ja-JP" altLang="en-US" sz="2400" dirty="0">
                <a:ea typeface="ＭＳ Ｐゴシック" charset="-128"/>
              </a:rPr>
              <a:t>各負荷の要求に合わせた電源を都度設計。</a:t>
            </a:r>
            <a:endParaRPr lang="en-US" altLang="ja-JP" sz="2400" dirty="0">
              <a:ea typeface="ＭＳ Ｐゴシック" charset="-128"/>
            </a:endParaRPr>
          </a:p>
          <a:p>
            <a:pPr marL="800100" lvl="1" indent="-342900">
              <a:buClr>
                <a:srgbClr val="009900"/>
              </a:buClr>
              <a:buFont typeface="Wingdings" pitchFamily="2" charset="2"/>
              <a:buChar char="Ø"/>
              <a:defRPr/>
            </a:pPr>
            <a:r>
              <a:rPr lang="ja-JP" altLang="en-US" sz="2000" dirty="0">
                <a:ea typeface="ＭＳ Ｐゴシック" charset="-128"/>
              </a:rPr>
              <a:t>案件毎に電源設計工数が増加する。</a:t>
            </a:r>
            <a:endParaRPr lang="en-US" altLang="ja-JP" sz="2000" dirty="0">
              <a:ea typeface="ＭＳ Ｐゴシック" charset="-128"/>
            </a:endParaRPr>
          </a:p>
          <a:p>
            <a:pPr marL="800100" lvl="1" indent="-342900">
              <a:buClr>
                <a:srgbClr val="009900"/>
              </a:buClr>
              <a:buFont typeface="Wingdings" pitchFamily="2" charset="2"/>
              <a:buChar char="Ø"/>
              <a:defRPr/>
            </a:pPr>
            <a:r>
              <a:rPr lang="ja-JP" altLang="en-US" sz="2000" dirty="0">
                <a:ea typeface="ＭＳ Ｐゴシック" charset="-128"/>
              </a:rPr>
              <a:t>電源仕様が合わなければ都度部品登録。</a:t>
            </a:r>
            <a:endParaRPr lang="en-US" altLang="ja-JP" sz="2000" dirty="0">
              <a:ea typeface="ＭＳ Ｐゴシック" charset="-128"/>
            </a:endParaRPr>
          </a:p>
          <a:p>
            <a:pPr lvl="1">
              <a:buClr>
                <a:srgbClr val="009900"/>
              </a:buClr>
              <a:defRPr/>
            </a:pPr>
            <a:r>
              <a:rPr lang="ja-JP" altLang="en-US" sz="2000" dirty="0">
                <a:ea typeface="ＭＳ Ｐゴシック" charset="-128"/>
              </a:rPr>
              <a:t>　　品種増加に伴い資材管理費も上がる。</a:t>
            </a:r>
            <a:endParaRPr lang="en-US" altLang="ja-JP" sz="2000" dirty="0">
              <a:ea typeface="ＭＳ Ｐゴシック" charset="-128"/>
            </a:endParaRPr>
          </a:p>
          <a:p>
            <a:pPr marL="342900" indent="-342900">
              <a:buClr>
                <a:srgbClr val="009900"/>
              </a:buClr>
              <a:buFont typeface="Wingdings" pitchFamily="2" charset="2"/>
              <a:buChar char="n"/>
              <a:defRPr/>
            </a:pPr>
            <a:r>
              <a:rPr lang="ja-JP" altLang="en-US" sz="2400" dirty="0">
                <a:ea typeface="ＭＳ Ｐゴシック" charset="-128"/>
              </a:rPr>
              <a:t>出荷テスト検証時間の増加</a:t>
            </a:r>
            <a:endParaRPr lang="en-US" altLang="ja-JP" sz="2400" dirty="0">
              <a:ea typeface="ＭＳ Ｐゴシック" charset="-128"/>
            </a:endParaRPr>
          </a:p>
          <a:p>
            <a:pPr marL="800100" lvl="1" indent="-342900">
              <a:buClr>
                <a:srgbClr val="009900"/>
              </a:buClr>
              <a:buFont typeface="Wingdings" pitchFamily="2" charset="2"/>
              <a:buChar char="Ø"/>
              <a:defRPr/>
            </a:pPr>
            <a:r>
              <a:rPr lang="ja-JP" altLang="en-US" sz="2000" dirty="0">
                <a:ea typeface="ＭＳ Ｐゴシック" charset="-128"/>
              </a:rPr>
              <a:t>電源に対する要求事項の高度化に伴い、出荷試験工数も増加。</a:t>
            </a:r>
            <a:endParaRPr lang="en-US" altLang="ja-JP" sz="2400" dirty="0">
              <a:ea typeface="ＭＳ Ｐゴシック" charset="-128"/>
            </a:endParaRPr>
          </a:p>
        </p:txBody>
      </p:sp>
      <p:sp>
        <p:nvSpPr>
          <p:cNvPr id="7176" name="テキスト ボックス 8"/>
          <p:cNvSpPr txBox="1">
            <a:spLocks noChangeArrowheads="1"/>
          </p:cNvSpPr>
          <p:nvPr/>
        </p:nvSpPr>
        <p:spPr bwMode="auto">
          <a:xfrm>
            <a:off x="288175" y="5675313"/>
            <a:ext cx="84914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2400" b="1" u="sng" dirty="0" smtClean="0">
                <a:solidFill>
                  <a:srgbClr val="FF0000"/>
                </a:solidFill>
              </a:rPr>
              <a:t>★これらの問題に対して</a:t>
            </a:r>
            <a:r>
              <a:rPr lang="en-US" altLang="ja-JP" sz="2400" b="1" u="sng" dirty="0" smtClean="0">
                <a:solidFill>
                  <a:srgbClr val="FF0000"/>
                </a:solidFill>
              </a:rPr>
              <a:t>PSM</a:t>
            </a:r>
            <a:r>
              <a:rPr lang="ja-JP" altLang="en-US" sz="2400" b="1" u="sng" dirty="0" smtClean="0">
                <a:solidFill>
                  <a:srgbClr val="FF0000"/>
                </a:solidFill>
              </a:rPr>
              <a:t>（パワーシステムマネージメント）</a:t>
            </a:r>
            <a:endParaRPr lang="en-US" altLang="ja-JP" sz="2400" b="1" u="sng" dirty="0" smtClean="0">
              <a:solidFill>
                <a:srgbClr val="FF0000"/>
              </a:solidFill>
            </a:endParaRPr>
          </a:p>
          <a:p>
            <a:pPr eaLnBrk="1" hangingPunct="1"/>
            <a:r>
              <a:rPr lang="en-US" altLang="ja-JP" sz="2400" b="1" dirty="0" smtClean="0">
                <a:solidFill>
                  <a:srgbClr val="FF0000"/>
                </a:solidFill>
              </a:rPr>
              <a:t>					</a:t>
            </a:r>
            <a:r>
              <a:rPr lang="ja-JP" altLang="en-US" sz="2400" b="1" dirty="0" smtClean="0">
                <a:solidFill>
                  <a:srgbClr val="FF0000"/>
                </a:solidFill>
              </a:rPr>
              <a:t>　　</a:t>
            </a:r>
            <a:r>
              <a:rPr lang="ja-JP" altLang="en-US" sz="2400" b="1" u="sng" dirty="0" smtClean="0">
                <a:solidFill>
                  <a:srgbClr val="FF0000"/>
                </a:solidFill>
              </a:rPr>
              <a:t>が</a:t>
            </a:r>
            <a:r>
              <a:rPr lang="ja-JP" altLang="en-US" sz="2400" b="1" u="sng" dirty="0">
                <a:solidFill>
                  <a:srgbClr val="FF0000"/>
                </a:solidFill>
              </a:rPr>
              <a:t>解決致します！</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sp>
        <p:nvSpPr>
          <p:cNvPr id="5" name="正方形/長方形 4"/>
          <p:cNvSpPr/>
          <p:nvPr/>
        </p:nvSpPr>
        <p:spPr>
          <a:xfrm>
            <a:off x="723900" y="3099471"/>
            <a:ext cx="7556499" cy="923330"/>
          </a:xfrm>
          <a:prstGeom prst="rect">
            <a:avLst/>
          </a:prstGeom>
        </p:spPr>
        <p:txBody>
          <a:bodyPr wrap="square">
            <a:spAutoFit/>
          </a:bodyPr>
          <a:lstStyle/>
          <a:p>
            <a:pPr lvl="0" algn="ctr"/>
            <a:r>
              <a:rPr lang="en-US" altLang="ja-JP" sz="5400" b="1" dirty="0" smtClean="0">
                <a:ln w="1905"/>
                <a:solidFill>
                  <a:srgbClr val="800000"/>
                </a:solidFill>
                <a:effectLst>
                  <a:innerShdw blurRad="69850" dist="43180" dir="5400000">
                    <a:srgbClr val="000000">
                      <a:alpha val="65000"/>
                    </a:srgbClr>
                  </a:innerShdw>
                </a:effectLst>
              </a:rPr>
              <a:t>PSM</a:t>
            </a:r>
            <a:r>
              <a:rPr lang="ja-JP" altLang="en-US" sz="5400" b="1" dirty="0" smtClean="0">
                <a:ln w="1905"/>
                <a:solidFill>
                  <a:srgbClr val="800000"/>
                </a:solidFill>
                <a:effectLst>
                  <a:innerShdw blurRad="69850" dist="43180" dir="5400000">
                    <a:srgbClr val="000000">
                      <a:alpha val="65000"/>
                    </a:srgbClr>
                  </a:innerShdw>
                </a:effectLst>
              </a:rPr>
              <a:t>の概要</a:t>
            </a:r>
            <a:endParaRPr lang="ja-JP" altLang="en-US" sz="5400" b="1" dirty="0">
              <a:ln w="1905"/>
              <a:solidFill>
                <a:srgbClr val="80000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1219842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8763" y="231775"/>
            <a:ext cx="6167437" cy="585788"/>
          </a:xfrm>
        </p:spPr>
        <p:txBody>
          <a:bodyPr/>
          <a:lstStyle/>
          <a:p>
            <a:r>
              <a:rPr kumimoji="1" lang="en-US" altLang="ja-JP" dirty="0" smtClean="0"/>
              <a:t>Power System Management</a:t>
            </a:r>
            <a:r>
              <a:rPr kumimoji="1" lang="ja-JP" altLang="en-US" dirty="0" smtClean="0"/>
              <a:t>とは？</a:t>
            </a:r>
            <a:endParaRPr kumimoji="1" lang="ja-JP" altLang="en-US" dirty="0"/>
          </a:p>
        </p:txBody>
      </p:sp>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pic>
        <p:nvPicPr>
          <p:cNvPr id="3075"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11924" y="1790700"/>
            <a:ext cx="3832075" cy="4738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正方形/長方形 8"/>
          <p:cNvSpPr/>
          <p:nvPr/>
        </p:nvSpPr>
        <p:spPr>
          <a:xfrm>
            <a:off x="0" y="1297394"/>
            <a:ext cx="8621486" cy="2554545"/>
          </a:xfrm>
          <a:prstGeom prst="rect">
            <a:avLst/>
          </a:prstGeom>
        </p:spPr>
        <p:txBody>
          <a:bodyPr wrap="square">
            <a:spAutoFit/>
          </a:bodyPr>
          <a:lstStyle/>
          <a:p>
            <a:r>
              <a:rPr lang="ja-JP" altLang="en-US" sz="1600" u="sng" dirty="0" smtClean="0"/>
              <a:t>特長</a:t>
            </a:r>
            <a:endParaRPr lang="ja-JP" altLang="en-US" sz="1600" u="sng" dirty="0"/>
          </a:p>
          <a:p>
            <a:r>
              <a:rPr lang="ja-JP" altLang="en-US" sz="1600" dirty="0" smtClean="0"/>
              <a:t>　・電源</a:t>
            </a:r>
            <a:r>
              <a:rPr lang="ja-JP" altLang="en-US" sz="1600" dirty="0"/>
              <a:t>のシーケンス制御、調整、マージニング</a:t>
            </a:r>
            <a:r>
              <a:rPr lang="ja-JP" altLang="en-US" sz="1600" dirty="0" smtClean="0"/>
              <a:t>、および</a:t>
            </a:r>
            <a:r>
              <a:rPr lang="ja-JP" altLang="en-US" sz="1600" dirty="0"/>
              <a:t>監視</a:t>
            </a:r>
          </a:p>
          <a:p>
            <a:r>
              <a:rPr lang="ja-JP" altLang="en-US" sz="1600" dirty="0" smtClean="0"/>
              <a:t>　・フォルト</a:t>
            </a:r>
            <a:r>
              <a:rPr lang="ja-JP" altLang="en-US" sz="1600" dirty="0"/>
              <a:t>の管理、遠隔測定値のモニタ</a:t>
            </a:r>
            <a:r>
              <a:rPr lang="ja-JP" altLang="en-US" sz="1600" dirty="0" smtClean="0"/>
              <a:t>、および</a:t>
            </a:r>
            <a:r>
              <a:rPr lang="ja-JP" altLang="en-US" sz="1600" dirty="0"/>
              <a:t>フォルト・ログの</a:t>
            </a:r>
            <a:r>
              <a:rPr lang="ja-JP" altLang="en-US" sz="1600" dirty="0" smtClean="0"/>
              <a:t>作成</a:t>
            </a:r>
            <a:endParaRPr lang="ja-JP" altLang="en-US" sz="1600" dirty="0"/>
          </a:p>
          <a:p>
            <a:r>
              <a:rPr lang="ja-JP" altLang="en-US" sz="1600" dirty="0" smtClean="0"/>
              <a:t>　・複数</a:t>
            </a:r>
            <a:r>
              <a:rPr lang="ja-JP" altLang="en-US" sz="1600" dirty="0"/>
              <a:t>のデバイスにまたがるシーケンシング</a:t>
            </a:r>
            <a:r>
              <a:rPr lang="ja-JP" altLang="en-US" sz="1600" dirty="0" smtClean="0"/>
              <a:t>とフォルト</a:t>
            </a:r>
            <a:r>
              <a:rPr lang="ja-JP" altLang="en-US" sz="1600" dirty="0"/>
              <a:t>管理</a:t>
            </a:r>
            <a:r>
              <a:rPr lang="ja-JP" altLang="en-US" sz="1600" dirty="0" smtClean="0"/>
              <a:t>の</a:t>
            </a:r>
            <a:r>
              <a:rPr lang="ja-JP" altLang="en-US" sz="1600" dirty="0"/>
              <a:t>連携</a:t>
            </a:r>
          </a:p>
          <a:p>
            <a:r>
              <a:rPr lang="ja-JP" altLang="en-US" sz="1600" dirty="0" smtClean="0"/>
              <a:t>　・内蔵</a:t>
            </a:r>
            <a:r>
              <a:rPr lang="ja-JP" altLang="en-US" sz="1600" dirty="0"/>
              <a:t>の</a:t>
            </a:r>
            <a:r>
              <a:rPr lang="en-US" altLang="ja-JP" sz="1600" dirty="0"/>
              <a:t>EEPROM</a:t>
            </a:r>
            <a:r>
              <a:rPr lang="ja-JP" altLang="en-US" sz="1600" dirty="0"/>
              <a:t>への自動フォルト・ログ機能</a:t>
            </a:r>
          </a:p>
          <a:p>
            <a:r>
              <a:rPr lang="ja-JP" altLang="en-US" sz="1600" dirty="0" smtClean="0"/>
              <a:t>　・ソフトウェア</a:t>
            </a:r>
            <a:r>
              <a:rPr lang="ja-JP" altLang="en-US" sz="1600" dirty="0"/>
              <a:t>追加不要の自律</a:t>
            </a:r>
            <a:r>
              <a:rPr lang="ja-JP" altLang="en-US" sz="1600" dirty="0" smtClean="0"/>
              <a:t>動作</a:t>
            </a:r>
            <a:endParaRPr lang="ja-JP" altLang="en-US" sz="1600" dirty="0"/>
          </a:p>
          <a:p>
            <a:r>
              <a:rPr lang="ja-JP" altLang="en-US" sz="1600" dirty="0" smtClean="0"/>
              <a:t>　・入出力電圧</a:t>
            </a:r>
            <a:r>
              <a:rPr lang="en-US" altLang="ja-JP" sz="1600" dirty="0" smtClean="0"/>
              <a:t>/</a:t>
            </a:r>
            <a:r>
              <a:rPr lang="ja-JP" altLang="en-US" sz="1600" dirty="0" smtClean="0"/>
              <a:t>電流、温度のモニタ</a:t>
            </a:r>
            <a:endParaRPr lang="en-US" altLang="ja-JP" sz="1600" dirty="0" smtClean="0"/>
          </a:p>
          <a:p>
            <a:r>
              <a:rPr lang="ja-JP" altLang="en-US" sz="1600" dirty="0"/>
              <a:t>　・プログラム可能なウォッチドッグ・タイマ</a:t>
            </a:r>
          </a:p>
          <a:p>
            <a:r>
              <a:rPr lang="ja-JP" altLang="en-US" sz="1600" dirty="0" smtClean="0"/>
              <a:t>　・</a:t>
            </a:r>
            <a:r>
              <a:rPr lang="en-US" altLang="ja-JP" sz="1600" dirty="0" smtClean="0"/>
              <a:t>I2C/SMBus</a:t>
            </a:r>
            <a:r>
              <a:rPr lang="ja-JP" altLang="en-US" sz="1600" dirty="0"/>
              <a:t>シリアル・</a:t>
            </a:r>
            <a:r>
              <a:rPr lang="ja-JP" altLang="en-US" sz="1600" dirty="0" smtClean="0"/>
              <a:t>インタフェース</a:t>
            </a:r>
            <a:endParaRPr lang="en-US" altLang="ja-JP" sz="1600" dirty="0" smtClean="0"/>
          </a:p>
          <a:p>
            <a:r>
              <a:rPr lang="ja-JP" altLang="en-US" sz="1600" dirty="0"/>
              <a:t>　・</a:t>
            </a:r>
            <a:r>
              <a:rPr lang="en-US" altLang="ja-JP" sz="1600" dirty="0" err="1"/>
              <a:t>PMBus</a:t>
            </a:r>
            <a:r>
              <a:rPr lang="ja-JP" altLang="en-US" sz="1600" dirty="0"/>
              <a:t>準拠のコマンド・</a:t>
            </a:r>
            <a:r>
              <a:rPr lang="ja-JP" altLang="en-US" sz="1600" dirty="0" smtClean="0"/>
              <a:t>セット</a:t>
            </a:r>
            <a:endParaRPr lang="ja-JP" altLang="en-US" sz="1600" dirty="0"/>
          </a:p>
        </p:txBody>
      </p:sp>
    </p:spTree>
    <p:extLst>
      <p:ext uri="{BB962C8B-B14F-4D97-AF65-F5344CB8AC3E}">
        <p14:creationId xmlns:p14="http://schemas.microsoft.com/office/powerpoint/2010/main" val="4085009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981285" y="1212061"/>
            <a:ext cx="4847418" cy="5204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386" name="タイトル 1"/>
          <p:cNvSpPr>
            <a:spLocks noGrp="1"/>
          </p:cNvSpPr>
          <p:nvPr>
            <p:ph type="title"/>
          </p:nvPr>
        </p:nvSpPr>
        <p:spPr>
          <a:xfrm>
            <a:off x="69211" y="190831"/>
            <a:ext cx="8229600" cy="585788"/>
          </a:xfrm>
        </p:spPr>
        <p:txBody>
          <a:bodyPr/>
          <a:lstStyle/>
          <a:p>
            <a:r>
              <a:rPr kumimoji="1" lang="ja-JP" altLang="en-US" dirty="0" smtClean="0"/>
              <a:t>　</a:t>
            </a:r>
            <a:r>
              <a:rPr kumimoji="1" lang="en-US" altLang="ja-JP" dirty="0" smtClean="0"/>
              <a:t>PSM</a:t>
            </a:r>
            <a:r>
              <a:rPr kumimoji="1" lang="ja-JP" altLang="en-US" dirty="0" smtClean="0"/>
              <a:t>のラインアップ</a:t>
            </a:r>
          </a:p>
        </p:txBody>
      </p:sp>
      <p:sp>
        <p:nvSpPr>
          <p:cNvPr id="12" name="テキスト ボックス 11"/>
          <p:cNvSpPr txBox="1"/>
          <p:nvPr/>
        </p:nvSpPr>
        <p:spPr>
          <a:xfrm>
            <a:off x="514838" y="1228861"/>
            <a:ext cx="3299636" cy="351546"/>
          </a:xfrm>
          <a:prstGeom prst="rect">
            <a:avLst/>
          </a:prstGeom>
          <a:solidFill>
            <a:srgbClr val="92D050"/>
          </a:solidFill>
          <a:ln w="15875">
            <a:solidFill>
              <a:schemeClr val="bg1"/>
            </a:solidFill>
          </a:ln>
        </p:spPr>
        <p:txBody>
          <a:bodyPr wrap="none" lIns="104306" tIns="52153" rIns="104306" bIns="52153" rtlCol="0">
            <a:spAutoFit/>
          </a:bodyPr>
          <a:lstStyle/>
          <a:p>
            <a:r>
              <a:rPr lang="ja-JP" altLang="en-US" sz="1600" u="sng" dirty="0" smtClean="0">
                <a:latin typeface="HG丸ｺﾞｼｯｸM-PRO" pitchFamily="50" charset="-128"/>
                <a:ea typeface="HG丸ｺﾞｼｯｸM-PRO" pitchFamily="50" charset="-128"/>
              </a:rPr>
              <a:t>外部電源マネージメント</a:t>
            </a:r>
            <a:r>
              <a:rPr lang="en-US" altLang="ja-JP" sz="1600" u="sng" dirty="0" smtClean="0">
                <a:latin typeface="HG丸ｺﾞｼｯｸM-PRO" pitchFamily="50" charset="-128"/>
                <a:ea typeface="HG丸ｺﾞｼｯｸM-PRO" pitchFamily="50" charset="-128"/>
              </a:rPr>
              <a:t>(</a:t>
            </a:r>
            <a:r>
              <a:rPr lang="en-US" altLang="ja-JP" sz="1600" u="sng" dirty="0" err="1" smtClean="0">
                <a:latin typeface="HG丸ｺﾞｼｯｸM-PRO" pitchFamily="50" charset="-128"/>
                <a:ea typeface="HG丸ｺﾞｼｯｸM-PRO" pitchFamily="50" charset="-128"/>
              </a:rPr>
              <a:t>PSM</a:t>
            </a:r>
            <a:r>
              <a:rPr lang="en-US" altLang="ja-JP" sz="1600" u="sng" dirty="0" smtClean="0">
                <a:latin typeface="HG丸ｺﾞｼｯｸM-PRO" pitchFamily="50" charset="-128"/>
                <a:ea typeface="HG丸ｺﾞｼｯｸM-PRO" pitchFamily="50" charset="-128"/>
              </a:rPr>
              <a:t>)IC</a:t>
            </a:r>
            <a:endParaRPr lang="ja-JP" altLang="en-US" sz="1600" u="sng" dirty="0">
              <a:latin typeface="HG丸ｺﾞｼｯｸM-PRO" pitchFamily="50" charset="-128"/>
              <a:ea typeface="HG丸ｺﾞｼｯｸM-PRO" pitchFamily="50" charset="-128"/>
            </a:endParaRPr>
          </a:p>
        </p:txBody>
      </p:sp>
      <p:sp>
        <p:nvSpPr>
          <p:cNvPr id="13" name="テキスト ボックス 12"/>
          <p:cNvSpPr txBox="1"/>
          <p:nvPr/>
        </p:nvSpPr>
        <p:spPr>
          <a:xfrm>
            <a:off x="524949" y="2597013"/>
            <a:ext cx="1820064" cy="351546"/>
          </a:xfrm>
          <a:prstGeom prst="rect">
            <a:avLst/>
          </a:prstGeom>
          <a:solidFill>
            <a:srgbClr val="92D050"/>
          </a:solidFill>
          <a:ln w="15875">
            <a:solidFill>
              <a:schemeClr val="bg1"/>
            </a:solidFill>
          </a:ln>
        </p:spPr>
        <p:txBody>
          <a:bodyPr wrap="none" lIns="104306" tIns="52153" rIns="104306" bIns="52153" rtlCol="0">
            <a:spAutoFit/>
          </a:bodyPr>
          <a:lstStyle/>
          <a:p>
            <a:r>
              <a:rPr lang="en-US" altLang="ja-JP" sz="1600" u="sng" dirty="0" smtClean="0">
                <a:latin typeface="HG丸ｺﾞｼｯｸM-PRO" pitchFamily="50" charset="-128"/>
                <a:ea typeface="HG丸ｺﾞｼｯｸM-PRO" pitchFamily="50" charset="-128"/>
              </a:rPr>
              <a:t>DC/DC+PSM IC</a:t>
            </a:r>
          </a:p>
        </p:txBody>
      </p:sp>
      <p:sp>
        <p:nvSpPr>
          <p:cNvPr id="14" name="テキスト ボックス 13"/>
          <p:cNvSpPr txBox="1"/>
          <p:nvPr/>
        </p:nvSpPr>
        <p:spPr>
          <a:xfrm>
            <a:off x="514839" y="1588901"/>
            <a:ext cx="2581836" cy="936321"/>
          </a:xfrm>
          <a:prstGeom prst="rect">
            <a:avLst/>
          </a:prstGeom>
          <a:noFill/>
          <a:ln w="15875">
            <a:solidFill>
              <a:schemeClr val="bg1"/>
            </a:solidFill>
          </a:ln>
        </p:spPr>
        <p:txBody>
          <a:bodyPr wrap="square" lIns="104306" tIns="52153" rIns="104306" bIns="52153" rtlCol="0">
            <a:spAutoFit/>
          </a:bodyPr>
          <a:lstStyle/>
          <a:p>
            <a:r>
              <a:rPr lang="en-US" altLang="ja-JP" dirty="0" smtClean="0">
                <a:latin typeface="HG丸ｺﾞｼｯｸM-PRO" pitchFamily="50" charset="-128"/>
                <a:ea typeface="HG丸ｺﾞｼｯｸM-PRO" pitchFamily="50" charset="-128"/>
              </a:rPr>
              <a:t>LTC2970(2ch)</a:t>
            </a:r>
            <a:br>
              <a:rPr lang="en-US" altLang="ja-JP" dirty="0" smtClean="0">
                <a:latin typeface="HG丸ｺﾞｼｯｸM-PRO" pitchFamily="50" charset="-128"/>
                <a:ea typeface="HG丸ｺﾞｼｯｸM-PRO" pitchFamily="50" charset="-128"/>
              </a:rPr>
            </a:br>
            <a:r>
              <a:rPr lang="en-US" altLang="ja-JP" dirty="0" smtClean="0">
                <a:latin typeface="HG丸ｺﾞｼｯｸM-PRO" pitchFamily="50" charset="-128"/>
                <a:ea typeface="HG丸ｺﾞｼｯｸM-PRO" pitchFamily="50" charset="-128"/>
              </a:rPr>
              <a:t>LTC2974(4ch)</a:t>
            </a:r>
          </a:p>
          <a:p>
            <a:r>
              <a:rPr lang="en-US" altLang="ja-JP" dirty="0" smtClean="0">
                <a:latin typeface="HG丸ｺﾞｼｯｸM-PRO" pitchFamily="50" charset="-128"/>
                <a:ea typeface="HG丸ｺﾞｼｯｸM-PRO" pitchFamily="50" charset="-128"/>
              </a:rPr>
              <a:t>LTC2977(8ch)</a:t>
            </a:r>
            <a:endParaRPr lang="ja-JP" altLang="en-US" dirty="0">
              <a:latin typeface="HG丸ｺﾞｼｯｸM-PRO" pitchFamily="50" charset="-128"/>
              <a:ea typeface="HG丸ｺﾞｼｯｸM-PRO" pitchFamily="50" charset="-128"/>
            </a:endParaRPr>
          </a:p>
        </p:txBody>
      </p:sp>
      <p:sp>
        <p:nvSpPr>
          <p:cNvPr id="15" name="テキスト ボックス 14"/>
          <p:cNvSpPr txBox="1"/>
          <p:nvPr/>
        </p:nvSpPr>
        <p:spPr>
          <a:xfrm>
            <a:off x="548535" y="2989789"/>
            <a:ext cx="2624340" cy="659322"/>
          </a:xfrm>
          <a:prstGeom prst="rect">
            <a:avLst/>
          </a:prstGeom>
          <a:noFill/>
          <a:ln w="15875">
            <a:solidFill>
              <a:schemeClr val="bg1"/>
            </a:solidFill>
          </a:ln>
        </p:spPr>
        <p:txBody>
          <a:bodyPr wrap="square" lIns="104306" tIns="52153" rIns="104306" bIns="52153" rtlCol="0">
            <a:spAutoFit/>
          </a:bodyPr>
          <a:lstStyle/>
          <a:p>
            <a:r>
              <a:rPr lang="en-US" altLang="ja-JP" dirty="0" smtClean="0">
                <a:latin typeface="HG丸ｺﾞｼｯｸM-PRO" pitchFamily="50" charset="-128"/>
                <a:ea typeface="HG丸ｺﾞｼｯｸM-PRO" pitchFamily="50" charset="-128"/>
              </a:rPr>
              <a:t>LTC3880(2ch)</a:t>
            </a:r>
          </a:p>
          <a:p>
            <a:r>
              <a:rPr lang="en-US" altLang="ja-JP" dirty="0" smtClean="0">
                <a:latin typeface="HG丸ｺﾞｼｯｸM-PRO" pitchFamily="50" charset="-128"/>
                <a:ea typeface="HG丸ｺﾞｼｯｸM-PRO" pitchFamily="50" charset="-128"/>
              </a:rPr>
              <a:t>LTC3883(1ch)</a:t>
            </a:r>
            <a:endParaRPr lang="ja-JP" altLang="en-US" dirty="0">
              <a:latin typeface="HG丸ｺﾞｼｯｸM-PRO" pitchFamily="50" charset="-128"/>
              <a:ea typeface="HG丸ｺﾞｼｯｸM-PRO" pitchFamily="50" charset="-128"/>
            </a:endParaRPr>
          </a:p>
        </p:txBody>
      </p:sp>
      <p:sp>
        <p:nvSpPr>
          <p:cNvPr id="2" name="正方形/長方形 1"/>
          <p:cNvSpPr/>
          <p:nvPr/>
        </p:nvSpPr>
        <p:spPr>
          <a:xfrm>
            <a:off x="483474" y="3890559"/>
            <a:ext cx="1494536" cy="56774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accent2">
                    <a:lumMod val="75000"/>
                  </a:schemeClr>
                </a:solidFill>
              </a:rPr>
              <a:t>デモボード</a:t>
            </a:r>
            <a:endParaRPr kumimoji="1" lang="en-US" altLang="ja-JP" dirty="0" smtClean="0">
              <a:solidFill>
                <a:schemeClr val="accent2">
                  <a:lumMod val="75000"/>
                </a:schemeClr>
              </a:solidFill>
            </a:endParaRPr>
          </a:p>
          <a:p>
            <a:pPr algn="ctr"/>
            <a:r>
              <a:rPr kumimoji="1" lang="en-US" altLang="ja-JP" dirty="0" err="1" smtClean="0">
                <a:solidFill>
                  <a:schemeClr val="accent2">
                    <a:lumMod val="75000"/>
                  </a:schemeClr>
                </a:solidFill>
              </a:rPr>
              <a:t>DC1962C</a:t>
            </a:r>
            <a:endParaRPr kumimoji="1" lang="ja-JP" altLang="en-US" dirty="0">
              <a:solidFill>
                <a:schemeClr val="accent2">
                  <a:lumMod val="75000"/>
                </a:schemeClr>
              </a:solidFill>
            </a:endParaRPr>
          </a:p>
        </p:txBody>
      </p:sp>
      <p:sp>
        <p:nvSpPr>
          <p:cNvPr id="3" name="正方形/長方形 2"/>
          <p:cNvSpPr/>
          <p:nvPr/>
        </p:nvSpPr>
        <p:spPr>
          <a:xfrm>
            <a:off x="4075235" y="1890473"/>
            <a:ext cx="953965" cy="33024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ja-JP" sz="1200" dirty="0" smtClean="0"/>
              <a:t>PMBus/I2C</a:t>
            </a:r>
            <a:endParaRPr kumimoji="1" lang="ja-JP" altLang="en-US" sz="1200" dirty="0"/>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5374" y="4512745"/>
            <a:ext cx="4170267" cy="1537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直線矢印コネクタ 4"/>
          <p:cNvCxnSpPr/>
          <p:nvPr/>
        </p:nvCxnSpPr>
        <p:spPr>
          <a:xfrm flipH="1">
            <a:off x="1107278" y="2090428"/>
            <a:ext cx="4639195" cy="3190961"/>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p:nvPr/>
        </p:nvCxnSpPr>
        <p:spPr>
          <a:xfrm flipH="1">
            <a:off x="2671948" y="3894134"/>
            <a:ext cx="3075710" cy="1387255"/>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flipH="1" flipV="1">
            <a:off x="3336966" y="5281389"/>
            <a:ext cx="2409505" cy="328622"/>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18613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sp>
        <p:nvSpPr>
          <p:cNvPr id="5" name="タイトル 1"/>
          <p:cNvSpPr>
            <a:spLocks noGrp="1"/>
          </p:cNvSpPr>
          <p:nvPr>
            <p:ph type="title"/>
          </p:nvPr>
        </p:nvSpPr>
        <p:spPr>
          <a:xfrm>
            <a:off x="69211" y="190831"/>
            <a:ext cx="8229600" cy="585788"/>
          </a:xfrm>
        </p:spPr>
        <p:txBody>
          <a:bodyPr/>
          <a:lstStyle/>
          <a:p>
            <a:r>
              <a:rPr kumimoji="1" lang="ja-JP" altLang="en-US" dirty="0" smtClean="0"/>
              <a:t>　</a:t>
            </a:r>
            <a:r>
              <a:rPr kumimoji="1" lang="en-US" altLang="ja-JP" dirty="0" smtClean="0"/>
              <a:t>PSM</a:t>
            </a:r>
            <a:r>
              <a:rPr kumimoji="1" lang="ja-JP" altLang="en-US" dirty="0" smtClean="0"/>
              <a:t>のラインアップ</a:t>
            </a:r>
          </a:p>
        </p:txBody>
      </p:sp>
      <p:sp>
        <p:nvSpPr>
          <p:cNvPr id="7" name="Content Placeholder 2"/>
          <p:cNvSpPr>
            <a:spLocks noGrp="1"/>
          </p:cNvSpPr>
          <p:nvPr>
            <p:ph idx="1"/>
          </p:nvPr>
        </p:nvSpPr>
        <p:spPr>
          <a:xfrm>
            <a:off x="838199" y="2103438"/>
            <a:ext cx="7604125" cy="1477962"/>
          </a:xfrm>
        </p:spPr>
        <p:txBody>
          <a:bodyPr/>
          <a:lstStyle/>
          <a:p>
            <a:pPr marL="457200" lvl="1" indent="0">
              <a:lnSpc>
                <a:spcPct val="90000"/>
              </a:lnSpc>
              <a:buNone/>
            </a:pPr>
            <a:r>
              <a:rPr lang="en-US" sz="2400" dirty="0" smtClean="0">
                <a:ea typeface="ＭＳ Ｐゴシック" charset="-128"/>
              </a:rPr>
              <a:t>26A (Dual 13A) </a:t>
            </a:r>
            <a:r>
              <a:rPr lang="ja-JP" altLang="en-US" sz="2400" dirty="0" smtClean="0">
                <a:ea typeface="ＭＳ Ｐゴシック" charset="-128"/>
              </a:rPr>
              <a:t>プログラマブル電源</a:t>
            </a:r>
            <a:r>
              <a:rPr lang="en-US" sz="2400" dirty="0" smtClean="0">
                <a:ea typeface="ＭＳ Ｐゴシック" charset="-128"/>
              </a:rPr>
              <a:t> (</a:t>
            </a:r>
            <a:r>
              <a:rPr lang="ja-JP" altLang="en-US" sz="2400" dirty="0" smtClean="0">
                <a:ea typeface="ＭＳ Ｐゴシック" charset="-128"/>
              </a:rPr>
              <a:t>精度</a:t>
            </a:r>
            <a:r>
              <a:rPr lang="en-US" sz="2400" dirty="0" smtClean="0">
                <a:ea typeface="ＭＳ Ｐゴシック" charset="-128"/>
              </a:rPr>
              <a:t>1%)</a:t>
            </a:r>
          </a:p>
          <a:p>
            <a:pPr lvl="2">
              <a:lnSpc>
                <a:spcPct val="90000"/>
              </a:lnSpc>
            </a:pPr>
            <a:r>
              <a:rPr lang="en-US" dirty="0" smtClean="0">
                <a:ea typeface="ＭＳ Ｐゴシック" charset="-128"/>
              </a:rPr>
              <a:t>LTM4676 (Dual 13A) in 16x16mm BGA</a:t>
            </a:r>
          </a:p>
          <a:p>
            <a:pPr lvl="2">
              <a:lnSpc>
                <a:spcPct val="90000"/>
              </a:lnSpc>
            </a:pPr>
            <a:r>
              <a:rPr lang="ja-JP" altLang="en-US" dirty="0" smtClean="0">
                <a:ea typeface="ＭＳ Ｐゴシック" charset="-128"/>
              </a:rPr>
              <a:t>インダクタ、パワー</a:t>
            </a:r>
            <a:r>
              <a:rPr lang="en-US" altLang="ja-JP" dirty="0" smtClean="0">
                <a:ea typeface="ＭＳ Ｐゴシック" charset="-128"/>
              </a:rPr>
              <a:t>MOSFET</a:t>
            </a:r>
            <a:r>
              <a:rPr lang="ja-JP" altLang="en-US" dirty="0" smtClean="0">
                <a:ea typeface="ＭＳ Ｐゴシック" charset="-128"/>
              </a:rPr>
              <a:t>内蔵</a:t>
            </a:r>
            <a:endParaRPr lang="en-US" dirty="0" smtClean="0">
              <a:ea typeface="ＭＳ Ｐゴシック" charset="-128"/>
            </a:endParaRPr>
          </a:p>
          <a:p>
            <a:pPr lvl="2">
              <a:lnSpc>
                <a:spcPct val="90000"/>
              </a:lnSpc>
              <a:buFont typeface="Arial" charset="0"/>
              <a:buNone/>
            </a:pPr>
            <a:endParaRPr lang="en-US" sz="2000" dirty="0" smtClean="0">
              <a:ea typeface="ＭＳ Ｐゴシック" charset="-128"/>
            </a:endParaRPr>
          </a:p>
          <a:p>
            <a:endParaRPr lang="en-US" sz="2000" dirty="0" smtClean="0"/>
          </a:p>
        </p:txBody>
      </p:sp>
      <p:pic>
        <p:nvPicPr>
          <p:cNvPr id="8"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28700" y="3337874"/>
            <a:ext cx="7037388" cy="302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テキスト ボックス 8"/>
          <p:cNvSpPr txBox="1"/>
          <p:nvPr/>
        </p:nvSpPr>
        <p:spPr>
          <a:xfrm>
            <a:off x="508000" y="1187910"/>
            <a:ext cx="5156200" cy="597767"/>
          </a:xfrm>
          <a:prstGeom prst="rect">
            <a:avLst/>
          </a:prstGeom>
          <a:solidFill>
            <a:srgbClr val="92D050"/>
          </a:solidFill>
          <a:ln w="15875">
            <a:solidFill>
              <a:schemeClr val="bg1"/>
            </a:solidFill>
          </a:ln>
        </p:spPr>
        <p:txBody>
          <a:bodyPr wrap="square" lIns="104306" tIns="52153" rIns="104306" bIns="52153" rtlCol="0">
            <a:spAutoFit/>
          </a:bodyPr>
          <a:lstStyle/>
          <a:p>
            <a:r>
              <a:rPr lang="en-US" altLang="ja-JP" sz="3200" u="sng" dirty="0" err="1" smtClean="0">
                <a:latin typeface="Arial" pitchFamily="34" charset="0"/>
                <a:ea typeface="HG丸ｺﾞｼｯｸM-PRO" pitchFamily="50" charset="-128"/>
                <a:cs typeface="Arial" pitchFamily="34" charset="0"/>
              </a:rPr>
              <a:t>μModule</a:t>
            </a:r>
            <a:r>
              <a:rPr lang="ja-JP" altLang="en-US" sz="3200" u="sng" dirty="0" smtClean="0">
                <a:latin typeface="Arial" pitchFamily="34" charset="0"/>
                <a:ea typeface="HG丸ｺﾞｼｯｸM-PRO" pitchFamily="50" charset="-128"/>
                <a:cs typeface="Arial" pitchFamily="34" charset="0"/>
              </a:rPr>
              <a:t>一体型：</a:t>
            </a:r>
            <a:r>
              <a:rPr lang="en-US" altLang="ja-JP" sz="3200" u="sng" dirty="0" smtClean="0">
                <a:latin typeface="Arial" pitchFamily="34" charset="0"/>
                <a:ea typeface="HG丸ｺﾞｼｯｸM-PRO" pitchFamily="50" charset="-128"/>
                <a:cs typeface="Arial" pitchFamily="34" charset="0"/>
              </a:rPr>
              <a:t>LTM4676</a:t>
            </a:r>
            <a:endParaRPr lang="ja-JP" altLang="en-US" sz="3200" u="sng" dirty="0">
              <a:latin typeface="Arial" pitchFamily="34" charset="0"/>
              <a:ea typeface="HG丸ｺﾞｼｯｸM-PRO" pitchFamily="50" charset="-128"/>
              <a:cs typeface="Arial" pitchFamily="34" charset="0"/>
            </a:endParaRPr>
          </a:p>
        </p:txBody>
      </p:sp>
    </p:spTree>
    <p:extLst>
      <p:ext uri="{BB962C8B-B14F-4D97-AF65-F5344CB8AC3E}">
        <p14:creationId xmlns:p14="http://schemas.microsoft.com/office/powerpoint/2010/main" val="630656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sp>
        <p:nvSpPr>
          <p:cNvPr id="5" name="下矢印 4"/>
          <p:cNvSpPr/>
          <p:nvPr/>
        </p:nvSpPr>
        <p:spPr>
          <a:xfrm rot="10800000">
            <a:off x="3599894" y="5633675"/>
            <a:ext cx="864094" cy="396045"/>
          </a:xfrm>
          <a:prstGeom prst="downArrow">
            <a:avLst>
              <a:gd name="adj1" fmla="val 67720"/>
              <a:gd name="adj2"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6" name="直線コネクタ 5"/>
          <p:cNvCxnSpPr/>
          <p:nvPr/>
        </p:nvCxnSpPr>
        <p:spPr>
          <a:xfrm flipH="1">
            <a:off x="5148064" y="1569016"/>
            <a:ext cx="30243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flipV="1">
            <a:off x="251520" y="1929056"/>
            <a:ext cx="8424936" cy="9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正方形/長方形 7"/>
          <p:cNvSpPr/>
          <p:nvPr/>
        </p:nvSpPr>
        <p:spPr>
          <a:xfrm>
            <a:off x="7380312" y="1819690"/>
            <a:ext cx="648072" cy="2109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251520" y="1569016"/>
            <a:ext cx="1009542" cy="461665"/>
          </a:xfrm>
          <a:prstGeom prst="rect">
            <a:avLst/>
          </a:prstGeom>
          <a:noFill/>
        </p:spPr>
        <p:txBody>
          <a:bodyPr wrap="square" rtlCol="0">
            <a:spAutoFit/>
          </a:bodyPr>
          <a:lstStyle/>
          <a:p>
            <a:r>
              <a:rPr kumimoji="1" lang="en-US" altLang="ja-JP" sz="2400" dirty="0" smtClean="0"/>
              <a:t>Vin</a:t>
            </a:r>
            <a:endParaRPr kumimoji="1" lang="ja-JP" altLang="en-US" sz="2400" dirty="0"/>
          </a:p>
        </p:txBody>
      </p:sp>
      <p:sp>
        <p:nvSpPr>
          <p:cNvPr id="10" name="テキスト ボックス 9"/>
          <p:cNvSpPr txBox="1"/>
          <p:nvPr/>
        </p:nvSpPr>
        <p:spPr>
          <a:xfrm>
            <a:off x="8257034" y="1463520"/>
            <a:ext cx="838843" cy="461665"/>
          </a:xfrm>
          <a:prstGeom prst="rect">
            <a:avLst/>
          </a:prstGeom>
          <a:noFill/>
        </p:spPr>
        <p:txBody>
          <a:bodyPr wrap="square" rtlCol="0">
            <a:spAutoFit/>
          </a:bodyPr>
          <a:lstStyle/>
          <a:p>
            <a:r>
              <a:rPr kumimoji="1" lang="en-US" altLang="ja-JP" sz="2400" dirty="0" smtClean="0"/>
              <a:t>Vout</a:t>
            </a:r>
            <a:endParaRPr kumimoji="1" lang="ja-JP" altLang="en-US" sz="2400" dirty="0"/>
          </a:p>
        </p:txBody>
      </p:sp>
      <p:sp>
        <p:nvSpPr>
          <p:cNvPr id="11" name="正方形/長方形 10"/>
          <p:cNvSpPr/>
          <p:nvPr/>
        </p:nvSpPr>
        <p:spPr>
          <a:xfrm>
            <a:off x="1261062" y="3225200"/>
            <a:ext cx="5220803" cy="2376264"/>
          </a:xfrm>
          <a:prstGeom prst="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3600" dirty="0" smtClean="0"/>
          </a:p>
          <a:p>
            <a:pPr algn="ctr"/>
            <a:endParaRPr kumimoji="1" lang="en-US" altLang="ja-JP" sz="3600" dirty="0" smtClean="0"/>
          </a:p>
          <a:p>
            <a:pPr algn="ctr"/>
            <a:r>
              <a:rPr kumimoji="1" lang="en-US" altLang="ja-JP" sz="3600" dirty="0" err="1" smtClean="0"/>
              <a:t>Controler</a:t>
            </a:r>
            <a:r>
              <a:rPr kumimoji="1" lang="en-US" altLang="ja-JP" sz="3600" dirty="0" smtClean="0"/>
              <a:t> + Memory</a:t>
            </a:r>
          </a:p>
          <a:p>
            <a:pPr algn="ctr"/>
            <a:r>
              <a:rPr kumimoji="1" lang="en-US" altLang="ja-JP" sz="3600" dirty="0" smtClean="0"/>
              <a:t>LTC297x</a:t>
            </a:r>
          </a:p>
        </p:txBody>
      </p:sp>
      <p:sp>
        <p:nvSpPr>
          <p:cNvPr id="12" name="正方形/長方形 11"/>
          <p:cNvSpPr/>
          <p:nvPr/>
        </p:nvSpPr>
        <p:spPr>
          <a:xfrm>
            <a:off x="2843808" y="1465650"/>
            <a:ext cx="2304256" cy="118348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600" dirty="0" smtClean="0"/>
              <a:t>DC/DC</a:t>
            </a:r>
            <a:endParaRPr kumimoji="1" lang="ja-JP" altLang="en-US" sz="3600" dirty="0"/>
          </a:p>
        </p:txBody>
      </p:sp>
      <p:cxnSp>
        <p:nvCxnSpPr>
          <p:cNvPr id="14" name="直線矢印コネクタ 13"/>
          <p:cNvCxnSpPr/>
          <p:nvPr/>
        </p:nvCxnSpPr>
        <p:spPr>
          <a:xfrm flipV="1">
            <a:off x="8028384" y="1938348"/>
            <a:ext cx="0" cy="2265290"/>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flipV="1">
            <a:off x="7380312" y="1933702"/>
            <a:ext cx="0" cy="1955034"/>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grpSp>
        <p:nvGrpSpPr>
          <p:cNvPr id="16" name="グループ化 15"/>
          <p:cNvGrpSpPr/>
          <p:nvPr/>
        </p:nvGrpSpPr>
        <p:grpSpPr>
          <a:xfrm>
            <a:off x="7380313" y="1819690"/>
            <a:ext cx="648072" cy="118658"/>
            <a:chOff x="5408762" y="1508451"/>
            <a:chExt cx="802259" cy="129641"/>
          </a:xfrm>
        </p:grpSpPr>
        <p:sp>
          <p:nvSpPr>
            <p:cNvPr id="17" name="フリーフォーム 16"/>
            <p:cNvSpPr/>
            <p:nvPr/>
          </p:nvSpPr>
          <p:spPr>
            <a:xfrm>
              <a:off x="5408762" y="1511734"/>
              <a:ext cx="198408" cy="118658"/>
            </a:xfrm>
            <a:custGeom>
              <a:avLst/>
              <a:gdLst>
                <a:gd name="connsiteX0" fmla="*/ 0 w 198408"/>
                <a:gd name="connsiteY0" fmla="*/ 110032 h 118658"/>
                <a:gd name="connsiteX1" fmla="*/ 43132 w 198408"/>
                <a:gd name="connsiteY1" fmla="*/ 23768 h 118658"/>
                <a:gd name="connsiteX2" fmla="*/ 129396 w 198408"/>
                <a:gd name="connsiteY2" fmla="*/ 6515 h 118658"/>
                <a:gd name="connsiteX3" fmla="*/ 198408 w 198408"/>
                <a:gd name="connsiteY3" fmla="*/ 118658 h 118658"/>
                <a:gd name="connsiteX4" fmla="*/ 198408 w 198408"/>
                <a:gd name="connsiteY4" fmla="*/ 118658 h 118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08" h="118658">
                  <a:moveTo>
                    <a:pt x="0" y="110032"/>
                  </a:moveTo>
                  <a:cubicBezTo>
                    <a:pt x="10783" y="75526"/>
                    <a:pt x="21566" y="41021"/>
                    <a:pt x="43132" y="23768"/>
                  </a:cubicBezTo>
                  <a:cubicBezTo>
                    <a:pt x="64698" y="6515"/>
                    <a:pt x="103517" y="-9300"/>
                    <a:pt x="129396" y="6515"/>
                  </a:cubicBezTo>
                  <a:cubicBezTo>
                    <a:pt x="155275" y="22330"/>
                    <a:pt x="198408" y="118658"/>
                    <a:pt x="198408" y="118658"/>
                  </a:cubicBezTo>
                  <a:lnTo>
                    <a:pt x="198408" y="118658"/>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リーフォーム 17"/>
            <p:cNvSpPr/>
            <p:nvPr/>
          </p:nvSpPr>
          <p:spPr>
            <a:xfrm>
              <a:off x="5601419" y="1519434"/>
              <a:ext cx="198408" cy="118658"/>
            </a:xfrm>
            <a:custGeom>
              <a:avLst/>
              <a:gdLst>
                <a:gd name="connsiteX0" fmla="*/ 0 w 198408"/>
                <a:gd name="connsiteY0" fmla="*/ 110032 h 118658"/>
                <a:gd name="connsiteX1" fmla="*/ 43132 w 198408"/>
                <a:gd name="connsiteY1" fmla="*/ 23768 h 118658"/>
                <a:gd name="connsiteX2" fmla="*/ 129396 w 198408"/>
                <a:gd name="connsiteY2" fmla="*/ 6515 h 118658"/>
                <a:gd name="connsiteX3" fmla="*/ 198408 w 198408"/>
                <a:gd name="connsiteY3" fmla="*/ 118658 h 118658"/>
                <a:gd name="connsiteX4" fmla="*/ 198408 w 198408"/>
                <a:gd name="connsiteY4" fmla="*/ 118658 h 118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08" h="118658">
                  <a:moveTo>
                    <a:pt x="0" y="110032"/>
                  </a:moveTo>
                  <a:cubicBezTo>
                    <a:pt x="10783" y="75526"/>
                    <a:pt x="21566" y="41021"/>
                    <a:pt x="43132" y="23768"/>
                  </a:cubicBezTo>
                  <a:cubicBezTo>
                    <a:pt x="64698" y="6515"/>
                    <a:pt x="103517" y="-9300"/>
                    <a:pt x="129396" y="6515"/>
                  </a:cubicBezTo>
                  <a:cubicBezTo>
                    <a:pt x="155275" y="22330"/>
                    <a:pt x="198408" y="118658"/>
                    <a:pt x="198408" y="118658"/>
                  </a:cubicBezTo>
                  <a:lnTo>
                    <a:pt x="198408" y="118658"/>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リーフォーム 18"/>
            <p:cNvSpPr/>
            <p:nvPr/>
          </p:nvSpPr>
          <p:spPr>
            <a:xfrm>
              <a:off x="5799827" y="1508451"/>
              <a:ext cx="198408" cy="118658"/>
            </a:xfrm>
            <a:custGeom>
              <a:avLst/>
              <a:gdLst>
                <a:gd name="connsiteX0" fmla="*/ 0 w 198408"/>
                <a:gd name="connsiteY0" fmla="*/ 110032 h 118658"/>
                <a:gd name="connsiteX1" fmla="*/ 43132 w 198408"/>
                <a:gd name="connsiteY1" fmla="*/ 23768 h 118658"/>
                <a:gd name="connsiteX2" fmla="*/ 129396 w 198408"/>
                <a:gd name="connsiteY2" fmla="*/ 6515 h 118658"/>
                <a:gd name="connsiteX3" fmla="*/ 198408 w 198408"/>
                <a:gd name="connsiteY3" fmla="*/ 118658 h 118658"/>
                <a:gd name="connsiteX4" fmla="*/ 198408 w 198408"/>
                <a:gd name="connsiteY4" fmla="*/ 118658 h 118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08" h="118658">
                  <a:moveTo>
                    <a:pt x="0" y="110032"/>
                  </a:moveTo>
                  <a:cubicBezTo>
                    <a:pt x="10783" y="75526"/>
                    <a:pt x="21566" y="41021"/>
                    <a:pt x="43132" y="23768"/>
                  </a:cubicBezTo>
                  <a:cubicBezTo>
                    <a:pt x="64698" y="6515"/>
                    <a:pt x="103517" y="-9300"/>
                    <a:pt x="129396" y="6515"/>
                  </a:cubicBezTo>
                  <a:cubicBezTo>
                    <a:pt x="155275" y="22330"/>
                    <a:pt x="198408" y="118658"/>
                    <a:pt x="198408" y="118658"/>
                  </a:cubicBezTo>
                  <a:lnTo>
                    <a:pt x="198408" y="118658"/>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リーフォーム 19"/>
            <p:cNvSpPr/>
            <p:nvPr/>
          </p:nvSpPr>
          <p:spPr>
            <a:xfrm>
              <a:off x="6012613" y="1508451"/>
              <a:ext cx="198408" cy="118658"/>
            </a:xfrm>
            <a:custGeom>
              <a:avLst/>
              <a:gdLst>
                <a:gd name="connsiteX0" fmla="*/ 0 w 198408"/>
                <a:gd name="connsiteY0" fmla="*/ 110032 h 118658"/>
                <a:gd name="connsiteX1" fmla="*/ 43132 w 198408"/>
                <a:gd name="connsiteY1" fmla="*/ 23768 h 118658"/>
                <a:gd name="connsiteX2" fmla="*/ 129396 w 198408"/>
                <a:gd name="connsiteY2" fmla="*/ 6515 h 118658"/>
                <a:gd name="connsiteX3" fmla="*/ 198408 w 198408"/>
                <a:gd name="connsiteY3" fmla="*/ 118658 h 118658"/>
                <a:gd name="connsiteX4" fmla="*/ 198408 w 198408"/>
                <a:gd name="connsiteY4" fmla="*/ 118658 h 118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08" h="118658">
                  <a:moveTo>
                    <a:pt x="0" y="110032"/>
                  </a:moveTo>
                  <a:cubicBezTo>
                    <a:pt x="10783" y="75526"/>
                    <a:pt x="21566" y="41021"/>
                    <a:pt x="43132" y="23768"/>
                  </a:cubicBezTo>
                  <a:cubicBezTo>
                    <a:pt x="64698" y="6515"/>
                    <a:pt x="103517" y="-9300"/>
                    <a:pt x="129396" y="6515"/>
                  </a:cubicBezTo>
                  <a:cubicBezTo>
                    <a:pt x="155275" y="22330"/>
                    <a:pt x="198408" y="118658"/>
                    <a:pt x="198408" y="118658"/>
                  </a:cubicBezTo>
                  <a:lnTo>
                    <a:pt x="198408" y="118658"/>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 name="テキスト ボックス 20"/>
          <p:cNvSpPr txBox="1"/>
          <p:nvPr/>
        </p:nvSpPr>
        <p:spPr>
          <a:xfrm>
            <a:off x="5627288" y="1384350"/>
            <a:ext cx="360040" cy="369332"/>
          </a:xfrm>
          <a:prstGeom prst="rect">
            <a:avLst/>
          </a:prstGeom>
          <a:solidFill>
            <a:schemeClr val="bg1"/>
          </a:solidFill>
          <a:ln>
            <a:solidFill>
              <a:schemeClr val="tx1"/>
            </a:solidFill>
          </a:ln>
        </p:spPr>
        <p:txBody>
          <a:bodyPr wrap="square" rtlCol="0">
            <a:spAutoFit/>
          </a:bodyPr>
          <a:lstStyle/>
          <a:p>
            <a:r>
              <a:rPr kumimoji="1" lang="en-US" altLang="ja-JP" dirty="0" smtClean="0"/>
              <a:t>R</a:t>
            </a:r>
            <a:endParaRPr kumimoji="1" lang="ja-JP" altLang="en-US" dirty="0"/>
          </a:p>
        </p:txBody>
      </p:sp>
      <p:cxnSp>
        <p:nvCxnSpPr>
          <p:cNvPr id="22" name="直線コネクタ 21"/>
          <p:cNvCxnSpPr/>
          <p:nvPr/>
        </p:nvCxnSpPr>
        <p:spPr>
          <a:xfrm>
            <a:off x="6482286" y="3884090"/>
            <a:ext cx="898027" cy="0"/>
          </a:xfrm>
          <a:prstGeom prst="line">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a:off x="6482286" y="4198992"/>
            <a:ext cx="1546099" cy="4646"/>
          </a:xfrm>
          <a:prstGeom prst="line">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テキスト ボックス 23"/>
          <p:cNvSpPr txBox="1"/>
          <p:nvPr/>
        </p:nvSpPr>
        <p:spPr>
          <a:xfrm>
            <a:off x="5631244" y="937481"/>
            <a:ext cx="360040" cy="369332"/>
          </a:xfrm>
          <a:prstGeom prst="rect">
            <a:avLst/>
          </a:prstGeom>
          <a:solidFill>
            <a:schemeClr val="bg1"/>
          </a:solidFill>
          <a:ln>
            <a:solidFill>
              <a:schemeClr val="tx1"/>
            </a:solidFill>
          </a:ln>
        </p:spPr>
        <p:txBody>
          <a:bodyPr wrap="square" rtlCol="0">
            <a:spAutoFit/>
          </a:bodyPr>
          <a:lstStyle/>
          <a:p>
            <a:r>
              <a:rPr kumimoji="1" lang="en-US" altLang="ja-JP" dirty="0" smtClean="0"/>
              <a:t>R</a:t>
            </a:r>
            <a:endParaRPr kumimoji="1" lang="ja-JP" altLang="en-US" dirty="0"/>
          </a:p>
        </p:txBody>
      </p:sp>
      <p:cxnSp>
        <p:nvCxnSpPr>
          <p:cNvPr id="25" name="直線コネクタ 24"/>
          <p:cNvCxnSpPr/>
          <p:nvPr/>
        </p:nvCxnSpPr>
        <p:spPr>
          <a:xfrm flipV="1">
            <a:off x="8172400" y="1569016"/>
            <a:ext cx="0" cy="3693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flipV="1">
            <a:off x="5292080" y="1122147"/>
            <a:ext cx="0" cy="4468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a:endCxn id="24" idx="1"/>
          </p:cNvCxnSpPr>
          <p:nvPr/>
        </p:nvCxnSpPr>
        <p:spPr>
          <a:xfrm>
            <a:off x="5292080" y="1122147"/>
            <a:ext cx="3391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24" idx="3"/>
          </p:cNvCxnSpPr>
          <p:nvPr/>
        </p:nvCxnSpPr>
        <p:spPr>
          <a:xfrm>
            <a:off x="5991284" y="1122147"/>
            <a:ext cx="2025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a:off x="6193833" y="1122147"/>
            <a:ext cx="0" cy="1588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二等辺三角形 29"/>
          <p:cNvSpPr/>
          <p:nvPr/>
        </p:nvSpPr>
        <p:spPr>
          <a:xfrm flipV="1">
            <a:off x="6128302" y="1280984"/>
            <a:ext cx="171890" cy="184666"/>
          </a:xfrm>
          <a:prstGeom prst="triangl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直線矢印コネクタ 30"/>
          <p:cNvCxnSpPr/>
          <p:nvPr/>
        </p:nvCxnSpPr>
        <p:spPr>
          <a:xfrm>
            <a:off x="5436096" y="1569016"/>
            <a:ext cx="0" cy="1656184"/>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2" name="直線矢印コネクタ 31"/>
          <p:cNvCxnSpPr/>
          <p:nvPr/>
        </p:nvCxnSpPr>
        <p:spPr>
          <a:xfrm>
            <a:off x="3238680" y="2649136"/>
            <a:ext cx="0" cy="592936"/>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p:nvPr/>
        </p:nvCxnSpPr>
        <p:spPr>
          <a:xfrm flipV="1">
            <a:off x="4423044" y="2649136"/>
            <a:ext cx="0" cy="576064"/>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7" name="テキスト ボックス 36"/>
          <p:cNvSpPr txBox="1"/>
          <p:nvPr/>
        </p:nvSpPr>
        <p:spPr>
          <a:xfrm>
            <a:off x="5194879" y="3705421"/>
            <a:ext cx="1246463" cy="646331"/>
          </a:xfrm>
          <a:prstGeom prst="rect">
            <a:avLst/>
          </a:prstGeom>
          <a:solidFill>
            <a:schemeClr val="accent2">
              <a:lumMod val="20000"/>
              <a:lumOff val="80000"/>
            </a:schemeClr>
          </a:solidFill>
        </p:spPr>
        <p:txBody>
          <a:bodyPr wrap="square" rtlCol="0">
            <a:spAutoFit/>
          </a:bodyPr>
          <a:lstStyle/>
          <a:p>
            <a:r>
              <a:rPr kumimoji="1" lang="en-US" altLang="ja-JP" dirty="0" smtClean="0"/>
              <a:t>Out </a:t>
            </a:r>
            <a:r>
              <a:rPr lang="en-US" altLang="ja-JP" dirty="0" smtClean="0"/>
              <a:t>V-I monitor</a:t>
            </a:r>
            <a:endParaRPr kumimoji="1" lang="ja-JP" altLang="en-US" dirty="0"/>
          </a:p>
        </p:txBody>
      </p:sp>
      <p:sp>
        <p:nvSpPr>
          <p:cNvPr id="38" name="テキスト ボックス 37"/>
          <p:cNvSpPr txBox="1"/>
          <p:nvPr/>
        </p:nvSpPr>
        <p:spPr>
          <a:xfrm>
            <a:off x="2553432" y="3242072"/>
            <a:ext cx="1137090" cy="369332"/>
          </a:xfrm>
          <a:prstGeom prst="rect">
            <a:avLst/>
          </a:prstGeom>
          <a:solidFill>
            <a:schemeClr val="accent2">
              <a:lumMod val="20000"/>
              <a:lumOff val="80000"/>
            </a:schemeClr>
          </a:solidFill>
        </p:spPr>
        <p:txBody>
          <a:bodyPr wrap="square" rtlCol="0">
            <a:spAutoFit/>
          </a:bodyPr>
          <a:lstStyle/>
          <a:p>
            <a:r>
              <a:rPr lang="en-US" altLang="ja-JP" dirty="0" smtClean="0"/>
              <a:t>ON/OFF</a:t>
            </a:r>
            <a:endParaRPr kumimoji="1" lang="ja-JP" altLang="en-US" dirty="0"/>
          </a:p>
        </p:txBody>
      </p:sp>
      <p:sp>
        <p:nvSpPr>
          <p:cNvPr id="39" name="テキスト ボックス 38"/>
          <p:cNvSpPr txBox="1"/>
          <p:nvPr/>
        </p:nvSpPr>
        <p:spPr>
          <a:xfrm>
            <a:off x="3758761" y="3242072"/>
            <a:ext cx="1023149" cy="369332"/>
          </a:xfrm>
          <a:prstGeom prst="rect">
            <a:avLst/>
          </a:prstGeom>
          <a:solidFill>
            <a:schemeClr val="accent2">
              <a:lumMod val="20000"/>
              <a:lumOff val="80000"/>
            </a:schemeClr>
          </a:solidFill>
        </p:spPr>
        <p:txBody>
          <a:bodyPr wrap="square" rtlCol="0">
            <a:spAutoFit/>
          </a:bodyPr>
          <a:lstStyle/>
          <a:p>
            <a:r>
              <a:rPr lang="en-US" altLang="ja-JP" dirty="0" smtClean="0"/>
              <a:t>  </a:t>
            </a:r>
            <a:r>
              <a:rPr lang="en-US" altLang="ja-JP" dirty="0" err="1" smtClean="0"/>
              <a:t>Pgood</a:t>
            </a:r>
            <a:endParaRPr kumimoji="1" lang="ja-JP" altLang="en-US" dirty="0"/>
          </a:p>
        </p:txBody>
      </p:sp>
      <p:sp>
        <p:nvSpPr>
          <p:cNvPr id="40" name="テキスト ボックス 39"/>
          <p:cNvSpPr txBox="1"/>
          <p:nvPr/>
        </p:nvSpPr>
        <p:spPr>
          <a:xfrm>
            <a:off x="4836503" y="3242072"/>
            <a:ext cx="1591191" cy="369332"/>
          </a:xfrm>
          <a:prstGeom prst="rect">
            <a:avLst/>
          </a:prstGeom>
          <a:solidFill>
            <a:schemeClr val="accent2">
              <a:lumMod val="20000"/>
              <a:lumOff val="80000"/>
            </a:schemeClr>
          </a:solidFill>
        </p:spPr>
        <p:txBody>
          <a:bodyPr wrap="square" rtlCol="0">
            <a:spAutoFit/>
          </a:bodyPr>
          <a:lstStyle/>
          <a:p>
            <a:r>
              <a:rPr lang="en-US" altLang="ja-JP" dirty="0" smtClean="0"/>
              <a:t>  Vout Control</a:t>
            </a:r>
            <a:endParaRPr kumimoji="1" lang="ja-JP" altLang="en-US" dirty="0"/>
          </a:p>
        </p:txBody>
      </p:sp>
      <p:sp>
        <p:nvSpPr>
          <p:cNvPr id="41" name="正方形/長方形 40"/>
          <p:cNvSpPr/>
          <p:nvPr/>
        </p:nvSpPr>
        <p:spPr>
          <a:xfrm>
            <a:off x="1261062" y="5937976"/>
            <a:ext cx="5469747" cy="58565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3200" dirty="0" smtClean="0"/>
              <a:t>CPU  </a:t>
            </a:r>
            <a:r>
              <a:rPr lang="en-US" altLang="ja-JP" sz="2400" dirty="0" err="1" smtClean="0"/>
              <a:t>PMBus</a:t>
            </a:r>
            <a:r>
              <a:rPr lang="en-US" altLang="ja-JP" sz="2400" dirty="0" smtClean="0"/>
              <a:t> (I2C)</a:t>
            </a:r>
          </a:p>
        </p:txBody>
      </p:sp>
      <p:sp>
        <p:nvSpPr>
          <p:cNvPr id="42" name="テキスト ボックス 41"/>
          <p:cNvSpPr txBox="1"/>
          <p:nvPr/>
        </p:nvSpPr>
        <p:spPr>
          <a:xfrm>
            <a:off x="6743799" y="1733304"/>
            <a:ext cx="524526" cy="923330"/>
          </a:xfrm>
          <a:prstGeom prst="rect">
            <a:avLst/>
          </a:prstGeom>
          <a:solidFill>
            <a:schemeClr val="bg1"/>
          </a:solidFill>
          <a:ln>
            <a:solidFill>
              <a:schemeClr val="tx1"/>
            </a:solidFill>
          </a:ln>
        </p:spPr>
        <p:txBody>
          <a:bodyPr wrap="square" rtlCol="0">
            <a:spAutoFit/>
          </a:bodyPr>
          <a:lstStyle/>
          <a:p>
            <a:endParaRPr kumimoji="1" lang="en-US" altLang="ja-JP" dirty="0" smtClean="0"/>
          </a:p>
          <a:p>
            <a:r>
              <a:rPr kumimoji="1" lang="en-US" altLang="ja-JP" dirty="0" smtClean="0"/>
              <a:t>FET</a:t>
            </a:r>
          </a:p>
          <a:p>
            <a:endParaRPr lang="en-US" altLang="ja-JP" dirty="0"/>
          </a:p>
        </p:txBody>
      </p:sp>
      <p:sp>
        <p:nvSpPr>
          <p:cNvPr id="43" name="タイトル 1"/>
          <p:cNvSpPr txBox="1">
            <a:spLocks/>
          </p:cNvSpPr>
          <p:nvPr/>
        </p:nvSpPr>
        <p:spPr bwMode="auto">
          <a:xfrm>
            <a:off x="249533" y="217920"/>
            <a:ext cx="8229600"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bodyPr>
          <a:lstStyle>
            <a:lvl1pPr algn="l" rtl="0" eaLnBrk="0" fontAlgn="base" hangingPunct="0">
              <a:spcBef>
                <a:spcPct val="0"/>
              </a:spcBef>
              <a:spcAft>
                <a:spcPct val="0"/>
              </a:spcAft>
              <a:defRPr sz="2800">
                <a:solidFill>
                  <a:schemeClr val="bg1"/>
                </a:solidFill>
                <a:latin typeface="+mj-lt"/>
                <a:ea typeface="+mj-ea"/>
                <a:cs typeface="+mj-cs"/>
              </a:defRPr>
            </a:lvl1pPr>
            <a:lvl2pPr algn="l" rtl="0" eaLnBrk="0" fontAlgn="base" hangingPunct="0">
              <a:spcBef>
                <a:spcPct val="0"/>
              </a:spcBef>
              <a:spcAft>
                <a:spcPct val="0"/>
              </a:spcAft>
              <a:defRPr sz="2800">
                <a:solidFill>
                  <a:schemeClr val="bg1"/>
                </a:solidFill>
                <a:latin typeface="ＭＳ Ｐゴシック" pitchFamily="50" charset="-128"/>
                <a:ea typeface="ＭＳ Ｐゴシック" pitchFamily="50" charset="-128"/>
              </a:defRPr>
            </a:lvl2pPr>
            <a:lvl3pPr algn="l" rtl="0" eaLnBrk="0" fontAlgn="base" hangingPunct="0">
              <a:spcBef>
                <a:spcPct val="0"/>
              </a:spcBef>
              <a:spcAft>
                <a:spcPct val="0"/>
              </a:spcAft>
              <a:defRPr sz="2800">
                <a:solidFill>
                  <a:schemeClr val="bg1"/>
                </a:solidFill>
                <a:latin typeface="ＭＳ Ｐゴシック" pitchFamily="50" charset="-128"/>
                <a:ea typeface="ＭＳ Ｐゴシック" pitchFamily="50" charset="-128"/>
              </a:defRPr>
            </a:lvl3pPr>
            <a:lvl4pPr algn="l" rtl="0" eaLnBrk="0" fontAlgn="base" hangingPunct="0">
              <a:spcBef>
                <a:spcPct val="0"/>
              </a:spcBef>
              <a:spcAft>
                <a:spcPct val="0"/>
              </a:spcAft>
              <a:defRPr sz="2800">
                <a:solidFill>
                  <a:schemeClr val="bg1"/>
                </a:solidFill>
                <a:latin typeface="ＭＳ Ｐゴシック" pitchFamily="50" charset="-128"/>
                <a:ea typeface="ＭＳ Ｐゴシック" pitchFamily="50" charset="-128"/>
              </a:defRPr>
            </a:lvl4pPr>
            <a:lvl5pPr algn="l" rtl="0" eaLnBrk="0" fontAlgn="base" hangingPunct="0">
              <a:spcBef>
                <a:spcPct val="0"/>
              </a:spcBef>
              <a:spcAft>
                <a:spcPct val="0"/>
              </a:spcAft>
              <a:defRPr sz="2800">
                <a:solidFill>
                  <a:schemeClr val="bg1"/>
                </a:solidFill>
                <a:latin typeface="ＭＳ Ｐゴシック" pitchFamily="50" charset="-128"/>
                <a:ea typeface="ＭＳ Ｐゴシック" pitchFamily="50" charset="-128"/>
              </a:defRPr>
            </a:lvl5pPr>
            <a:lvl6pPr marL="457200" algn="l" rtl="0" fontAlgn="base">
              <a:spcBef>
                <a:spcPct val="0"/>
              </a:spcBef>
              <a:spcAft>
                <a:spcPct val="0"/>
              </a:spcAft>
              <a:defRPr sz="2800">
                <a:solidFill>
                  <a:schemeClr val="bg1"/>
                </a:solidFill>
                <a:latin typeface="ＭＳ Ｐゴシック" pitchFamily="50" charset="-128"/>
                <a:ea typeface="ＭＳ Ｐゴシック" pitchFamily="50" charset="-128"/>
              </a:defRPr>
            </a:lvl6pPr>
            <a:lvl7pPr marL="914400" algn="l" rtl="0" fontAlgn="base">
              <a:spcBef>
                <a:spcPct val="0"/>
              </a:spcBef>
              <a:spcAft>
                <a:spcPct val="0"/>
              </a:spcAft>
              <a:defRPr sz="2800">
                <a:solidFill>
                  <a:schemeClr val="bg1"/>
                </a:solidFill>
                <a:latin typeface="ＭＳ Ｐゴシック" pitchFamily="50" charset="-128"/>
                <a:ea typeface="ＭＳ Ｐゴシック" pitchFamily="50" charset="-128"/>
              </a:defRPr>
            </a:lvl7pPr>
            <a:lvl8pPr marL="1371600" algn="l" rtl="0" fontAlgn="base">
              <a:spcBef>
                <a:spcPct val="0"/>
              </a:spcBef>
              <a:spcAft>
                <a:spcPct val="0"/>
              </a:spcAft>
              <a:defRPr sz="2800">
                <a:solidFill>
                  <a:schemeClr val="bg1"/>
                </a:solidFill>
                <a:latin typeface="ＭＳ Ｐゴシック" pitchFamily="50" charset="-128"/>
                <a:ea typeface="ＭＳ Ｐゴシック" pitchFamily="50" charset="-128"/>
              </a:defRPr>
            </a:lvl8pPr>
            <a:lvl9pPr marL="1828800" algn="l" rtl="0" fontAlgn="base">
              <a:spcBef>
                <a:spcPct val="0"/>
              </a:spcBef>
              <a:spcAft>
                <a:spcPct val="0"/>
              </a:spcAft>
              <a:defRPr sz="2800">
                <a:solidFill>
                  <a:schemeClr val="bg1"/>
                </a:solidFill>
                <a:latin typeface="ＭＳ Ｐゴシック" pitchFamily="50" charset="-128"/>
                <a:ea typeface="ＭＳ Ｐゴシック" pitchFamily="50" charset="-128"/>
              </a:defRPr>
            </a:lvl9pPr>
          </a:lstStyle>
          <a:p>
            <a:pPr eaLnBrk="1" hangingPunct="1"/>
            <a:r>
              <a:rPr kumimoji="1" lang="en-US" altLang="ja-JP" kern="0" dirty="0" smtClean="0"/>
              <a:t>PSM</a:t>
            </a:r>
            <a:r>
              <a:rPr kumimoji="1" lang="ja-JP" altLang="en-US" kern="0" dirty="0" smtClean="0"/>
              <a:t>回路構成</a:t>
            </a:r>
          </a:p>
        </p:txBody>
      </p:sp>
    </p:spTree>
    <p:extLst>
      <p:ext uri="{BB962C8B-B14F-4D97-AF65-F5344CB8AC3E}">
        <p14:creationId xmlns:p14="http://schemas.microsoft.com/office/powerpoint/2010/main" val="22661300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正方形/長方形 43"/>
          <p:cNvSpPr/>
          <p:nvPr/>
        </p:nvSpPr>
        <p:spPr>
          <a:xfrm>
            <a:off x="1135159" y="937481"/>
            <a:ext cx="5472608" cy="4733411"/>
          </a:xfrm>
          <a:prstGeom prst="rect">
            <a:avLst/>
          </a:prstGeom>
          <a:solidFill>
            <a:srgbClr val="CCFF33"/>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en-US" altLang="ja-JP" sz="3600" b="1" dirty="0" smtClean="0">
                <a:solidFill>
                  <a:schemeClr val="tx1"/>
                </a:solidFill>
                <a:effectLst>
                  <a:outerShdw blurRad="38100" dist="38100" dir="2700000" algn="tl">
                    <a:srgbClr val="000000">
                      <a:alpha val="43137"/>
                    </a:srgbClr>
                  </a:outerShdw>
                </a:effectLst>
              </a:rPr>
              <a:t>LTC3883</a:t>
            </a:r>
            <a:endParaRPr kumimoji="1" lang="ja-JP" altLang="en-US" sz="3600" b="1" dirty="0">
              <a:solidFill>
                <a:schemeClr val="tx1"/>
              </a:solidFill>
              <a:effectLst>
                <a:outerShdw blurRad="38100" dist="38100" dir="2700000" algn="tl">
                  <a:srgbClr val="000000">
                    <a:alpha val="43137"/>
                  </a:srgbClr>
                </a:outerShdw>
              </a:effectLst>
            </a:endParaRPr>
          </a:p>
        </p:txBody>
      </p:sp>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sp>
        <p:nvSpPr>
          <p:cNvPr id="5" name="下矢印 4"/>
          <p:cNvSpPr/>
          <p:nvPr/>
        </p:nvSpPr>
        <p:spPr>
          <a:xfrm rot="10800000">
            <a:off x="3599894" y="5633675"/>
            <a:ext cx="864094" cy="396045"/>
          </a:xfrm>
          <a:prstGeom prst="downArrow">
            <a:avLst>
              <a:gd name="adj1" fmla="val 67720"/>
              <a:gd name="adj2"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6" name="直線コネクタ 5"/>
          <p:cNvCxnSpPr/>
          <p:nvPr/>
        </p:nvCxnSpPr>
        <p:spPr>
          <a:xfrm flipH="1">
            <a:off x="5148064" y="1569016"/>
            <a:ext cx="30243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flipV="1">
            <a:off x="251520" y="1929056"/>
            <a:ext cx="8424936" cy="9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正方形/長方形 7"/>
          <p:cNvSpPr/>
          <p:nvPr/>
        </p:nvSpPr>
        <p:spPr>
          <a:xfrm>
            <a:off x="7380312" y="1819690"/>
            <a:ext cx="648072" cy="2109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251520" y="1569016"/>
            <a:ext cx="1009542" cy="461665"/>
          </a:xfrm>
          <a:prstGeom prst="rect">
            <a:avLst/>
          </a:prstGeom>
          <a:noFill/>
        </p:spPr>
        <p:txBody>
          <a:bodyPr wrap="square" rtlCol="0">
            <a:spAutoFit/>
          </a:bodyPr>
          <a:lstStyle/>
          <a:p>
            <a:r>
              <a:rPr kumimoji="1" lang="en-US" altLang="ja-JP" sz="2400" dirty="0" smtClean="0"/>
              <a:t>Vin</a:t>
            </a:r>
            <a:endParaRPr kumimoji="1" lang="ja-JP" altLang="en-US" sz="2400" dirty="0"/>
          </a:p>
        </p:txBody>
      </p:sp>
      <p:sp>
        <p:nvSpPr>
          <p:cNvPr id="10" name="テキスト ボックス 9"/>
          <p:cNvSpPr txBox="1"/>
          <p:nvPr/>
        </p:nvSpPr>
        <p:spPr>
          <a:xfrm>
            <a:off x="8257034" y="1463520"/>
            <a:ext cx="838843" cy="461665"/>
          </a:xfrm>
          <a:prstGeom prst="rect">
            <a:avLst/>
          </a:prstGeom>
          <a:noFill/>
        </p:spPr>
        <p:txBody>
          <a:bodyPr wrap="square" rtlCol="0">
            <a:spAutoFit/>
          </a:bodyPr>
          <a:lstStyle/>
          <a:p>
            <a:r>
              <a:rPr kumimoji="1" lang="en-US" altLang="ja-JP" sz="2400" dirty="0" smtClean="0"/>
              <a:t>Vout</a:t>
            </a:r>
            <a:endParaRPr kumimoji="1" lang="ja-JP" altLang="en-US" sz="2400" dirty="0"/>
          </a:p>
        </p:txBody>
      </p:sp>
      <p:sp>
        <p:nvSpPr>
          <p:cNvPr id="11" name="正方形/長方形 10"/>
          <p:cNvSpPr/>
          <p:nvPr/>
        </p:nvSpPr>
        <p:spPr>
          <a:xfrm>
            <a:off x="1261062" y="3225200"/>
            <a:ext cx="5220803" cy="2376264"/>
          </a:xfrm>
          <a:prstGeom prst="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3600" dirty="0" smtClean="0"/>
          </a:p>
          <a:p>
            <a:pPr algn="ctr"/>
            <a:endParaRPr kumimoji="1" lang="en-US" altLang="ja-JP" sz="3600" dirty="0" smtClean="0"/>
          </a:p>
          <a:p>
            <a:pPr algn="ctr"/>
            <a:r>
              <a:rPr kumimoji="1" lang="en-US" altLang="ja-JP" sz="3600" dirty="0" err="1" smtClean="0"/>
              <a:t>Controler</a:t>
            </a:r>
            <a:r>
              <a:rPr kumimoji="1" lang="en-US" altLang="ja-JP" sz="3600" dirty="0" smtClean="0"/>
              <a:t> + Memory</a:t>
            </a:r>
          </a:p>
          <a:p>
            <a:pPr algn="ctr"/>
            <a:r>
              <a:rPr kumimoji="1" lang="en-US" altLang="ja-JP" sz="3600" dirty="0" smtClean="0"/>
              <a:t>LTC297x</a:t>
            </a:r>
          </a:p>
        </p:txBody>
      </p:sp>
      <p:sp>
        <p:nvSpPr>
          <p:cNvPr id="12" name="正方形/長方形 11"/>
          <p:cNvSpPr/>
          <p:nvPr/>
        </p:nvSpPr>
        <p:spPr>
          <a:xfrm>
            <a:off x="2843808" y="1465650"/>
            <a:ext cx="2304256" cy="118348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600" dirty="0" smtClean="0"/>
              <a:t>DC/DC</a:t>
            </a:r>
            <a:endParaRPr kumimoji="1" lang="ja-JP" altLang="en-US" sz="3600" dirty="0"/>
          </a:p>
        </p:txBody>
      </p:sp>
      <p:cxnSp>
        <p:nvCxnSpPr>
          <p:cNvPr id="13" name="直線矢印コネクタ 12"/>
          <p:cNvCxnSpPr/>
          <p:nvPr/>
        </p:nvCxnSpPr>
        <p:spPr>
          <a:xfrm flipV="1">
            <a:off x="1658272" y="1925185"/>
            <a:ext cx="0" cy="1286852"/>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p:nvPr/>
        </p:nvCxnSpPr>
        <p:spPr>
          <a:xfrm flipV="1">
            <a:off x="8028384" y="1938348"/>
            <a:ext cx="0" cy="2265290"/>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flipV="1">
            <a:off x="7380312" y="1933702"/>
            <a:ext cx="0" cy="1955034"/>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grpSp>
        <p:nvGrpSpPr>
          <p:cNvPr id="16" name="グループ化 15"/>
          <p:cNvGrpSpPr/>
          <p:nvPr/>
        </p:nvGrpSpPr>
        <p:grpSpPr>
          <a:xfrm>
            <a:off x="7380313" y="1819690"/>
            <a:ext cx="648072" cy="118658"/>
            <a:chOff x="5408762" y="1508451"/>
            <a:chExt cx="802259" cy="129641"/>
          </a:xfrm>
        </p:grpSpPr>
        <p:sp>
          <p:nvSpPr>
            <p:cNvPr id="17" name="フリーフォーム 16"/>
            <p:cNvSpPr/>
            <p:nvPr/>
          </p:nvSpPr>
          <p:spPr>
            <a:xfrm>
              <a:off x="5408762" y="1511734"/>
              <a:ext cx="198408" cy="118658"/>
            </a:xfrm>
            <a:custGeom>
              <a:avLst/>
              <a:gdLst>
                <a:gd name="connsiteX0" fmla="*/ 0 w 198408"/>
                <a:gd name="connsiteY0" fmla="*/ 110032 h 118658"/>
                <a:gd name="connsiteX1" fmla="*/ 43132 w 198408"/>
                <a:gd name="connsiteY1" fmla="*/ 23768 h 118658"/>
                <a:gd name="connsiteX2" fmla="*/ 129396 w 198408"/>
                <a:gd name="connsiteY2" fmla="*/ 6515 h 118658"/>
                <a:gd name="connsiteX3" fmla="*/ 198408 w 198408"/>
                <a:gd name="connsiteY3" fmla="*/ 118658 h 118658"/>
                <a:gd name="connsiteX4" fmla="*/ 198408 w 198408"/>
                <a:gd name="connsiteY4" fmla="*/ 118658 h 118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08" h="118658">
                  <a:moveTo>
                    <a:pt x="0" y="110032"/>
                  </a:moveTo>
                  <a:cubicBezTo>
                    <a:pt x="10783" y="75526"/>
                    <a:pt x="21566" y="41021"/>
                    <a:pt x="43132" y="23768"/>
                  </a:cubicBezTo>
                  <a:cubicBezTo>
                    <a:pt x="64698" y="6515"/>
                    <a:pt x="103517" y="-9300"/>
                    <a:pt x="129396" y="6515"/>
                  </a:cubicBezTo>
                  <a:cubicBezTo>
                    <a:pt x="155275" y="22330"/>
                    <a:pt x="198408" y="118658"/>
                    <a:pt x="198408" y="118658"/>
                  </a:cubicBezTo>
                  <a:lnTo>
                    <a:pt x="198408" y="118658"/>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リーフォーム 17"/>
            <p:cNvSpPr/>
            <p:nvPr/>
          </p:nvSpPr>
          <p:spPr>
            <a:xfrm>
              <a:off x="5601419" y="1519434"/>
              <a:ext cx="198408" cy="118658"/>
            </a:xfrm>
            <a:custGeom>
              <a:avLst/>
              <a:gdLst>
                <a:gd name="connsiteX0" fmla="*/ 0 w 198408"/>
                <a:gd name="connsiteY0" fmla="*/ 110032 h 118658"/>
                <a:gd name="connsiteX1" fmla="*/ 43132 w 198408"/>
                <a:gd name="connsiteY1" fmla="*/ 23768 h 118658"/>
                <a:gd name="connsiteX2" fmla="*/ 129396 w 198408"/>
                <a:gd name="connsiteY2" fmla="*/ 6515 h 118658"/>
                <a:gd name="connsiteX3" fmla="*/ 198408 w 198408"/>
                <a:gd name="connsiteY3" fmla="*/ 118658 h 118658"/>
                <a:gd name="connsiteX4" fmla="*/ 198408 w 198408"/>
                <a:gd name="connsiteY4" fmla="*/ 118658 h 118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08" h="118658">
                  <a:moveTo>
                    <a:pt x="0" y="110032"/>
                  </a:moveTo>
                  <a:cubicBezTo>
                    <a:pt x="10783" y="75526"/>
                    <a:pt x="21566" y="41021"/>
                    <a:pt x="43132" y="23768"/>
                  </a:cubicBezTo>
                  <a:cubicBezTo>
                    <a:pt x="64698" y="6515"/>
                    <a:pt x="103517" y="-9300"/>
                    <a:pt x="129396" y="6515"/>
                  </a:cubicBezTo>
                  <a:cubicBezTo>
                    <a:pt x="155275" y="22330"/>
                    <a:pt x="198408" y="118658"/>
                    <a:pt x="198408" y="118658"/>
                  </a:cubicBezTo>
                  <a:lnTo>
                    <a:pt x="198408" y="118658"/>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リーフォーム 18"/>
            <p:cNvSpPr/>
            <p:nvPr/>
          </p:nvSpPr>
          <p:spPr>
            <a:xfrm>
              <a:off x="5799827" y="1508451"/>
              <a:ext cx="198408" cy="118658"/>
            </a:xfrm>
            <a:custGeom>
              <a:avLst/>
              <a:gdLst>
                <a:gd name="connsiteX0" fmla="*/ 0 w 198408"/>
                <a:gd name="connsiteY0" fmla="*/ 110032 h 118658"/>
                <a:gd name="connsiteX1" fmla="*/ 43132 w 198408"/>
                <a:gd name="connsiteY1" fmla="*/ 23768 h 118658"/>
                <a:gd name="connsiteX2" fmla="*/ 129396 w 198408"/>
                <a:gd name="connsiteY2" fmla="*/ 6515 h 118658"/>
                <a:gd name="connsiteX3" fmla="*/ 198408 w 198408"/>
                <a:gd name="connsiteY3" fmla="*/ 118658 h 118658"/>
                <a:gd name="connsiteX4" fmla="*/ 198408 w 198408"/>
                <a:gd name="connsiteY4" fmla="*/ 118658 h 118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08" h="118658">
                  <a:moveTo>
                    <a:pt x="0" y="110032"/>
                  </a:moveTo>
                  <a:cubicBezTo>
                    <a:pt x="10783" y="75526"/>
                    <a:pt x="21566" y="41021"/>
                    <a:pt x="43132" y="23768"/>
                  </a:cubicBezTo>
                  <a:cubicBezTo>
                    <a:pt x="64698" y="6515"/>
                    <a:pt x="103517" y="-9300"/>
                    <a:pt x="129396" y="6515"/>
                  </a:cubicBezTo>
                  <a:cubicBezTo>
                    <a:pt x="155275" y="22330"/>
                    <a:pt x="198408" y="118658"/>
                    <a:pt x="198408" y="118658"/>
                  </a:cubicBezTo>
                  <a:lnTo>
                    <a:pt x="198408" y="118658"/>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リーフォーム 19"/>
            <p:cNvSpPr/>
            <p:nvPr/>
          </p:nvSpPr>
          <p:spPr>
            <a:xfrm>
              <a:off x="6012613" y="1508451"/>
              <a:ext cx="198408" cy="118658"/>
            </a:xfrm>
            <a:custGeom>
              <a:avLst/>
              <a:gdLst>
                <a:gd name="connsiteX0" fmla="*/ 0 w 198408"/>
                <a:gd name="connsiteY0" fmla="*/ 110032 h 118658"/>
                <a:gd name="connsiteX1" fmla="*/ 43132 w 198408"/>
                <a:gd name="connsiteY1" fmla="*/ 23768 h 118658"/>
                <a:gd name="connsiteX2" fmla="*/ 129396 w 198408"/>
                <a:gd name="connsiteY2" fmla="*/ 6515 h 118658"/>
                <a:gd name="connsiteX3" fmla="*/ 198408 w 198408"/>
                <a:gd name="connsiteY3" fmla="*/ 118658 h 118658"/>
                <a:gd name="connsiteX4" fmla="*/ 198408 w 198408"/>
                <a:gd name="connsiteY4" fmla="*/ 118658 h 118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08" h="118658">
                  <a:moveTo>
                    <a:pt x="0" y="110032"/>
                  </a:moveTo>
                  <a:cubicBezTo>
                    <a:pt x="10783" y="75526"/>
                    <a:pt x="21566" y="41021"/>
                    <a:pt x="43132" y="23768"/>
                  </a:cubicBezTo>
                  <a:cubicBezTo>
                    <a:pt x="64698" y="6515"/>
                    <a:pt x="103517" y="-9300"/>
                    <a:pt x="129396" y="6515"/>
                  </a:cubicBezTo>
                  <a:cubicBezTo>
                    <a:pt x="155275" y="22330"/>
                    <a:pt x="198408" y="118658"/>
                    <a:pt x="198408" y="118658"/>
                  </a:cubicBezTo>
                  <a:lnTo>
                    <a:pt x="198408" y="118658"/>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 name="テキスト ボックス 20"/>
          <p:cNvSpPr txBox="1"/>
          <p:nvPr/>
        </p:nvSpPr>
        <p:spPr>
          <a:xfrm>
            <a:off x="5627288" y="1384350"/>
            <a:ext cx="360040" cy="369332"/>
          </a:xfrm>
          <a:prstGeom prst="rect">
            <a:avLst/>
          </a:prstGeom>
          <a:solidFill>
            <a:schemeClr val="bg1"/>
          </a:solidFill>
          <a:ln>
            <a:solidFill>
              <a:schemeClr val="tx1"/>
            </a:solidFill>
          </a:ln>
        </p:spPr>
        <p:txBody>
          <a:bodyPr wrap="square" rtlCol="0">
            <a:spAutoFit/>
          </a:bodyPr>
          <a:lstStyle/>
          <a:p>
            <a:r>
              <a:rPr kumimoji="1" lang="en-US" altLang="ja-JP" dirty="0" smtClean="0"/>
              <a:t>R</a:t>
            </a:r>
            <a:endParaRPr kumimoji="1" lang="ja-JP" altLang="en-US" dirty="0"/>
          </a:p>
        </p:txBody>
      </p:sp>
      <p:cxnSp>
        <p:nvCxnSpPr>
          <p:cNvPr id="22" name="直線コネクタ 21"/>
          <p:cNvCxnSpPr/>
          <p:nvPr/>
        </p:nvCxnSpPr>
        <p:spPr>
          <a:xfrm>
            <a:off x="6482286" y="3884090"/>
            <a:ext cx="898027" cy="0"/>
          </a:xfrm>
          <a:prstGeom prst="line">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a:off x="6482286" y="4198992"/>
            <a:ext cx="1546099" cy="4646"/>
          </a:xfrm>
          <a:prstGeom prst="line">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テキスト ボックス 23"/>
          <p:cNvSpPr txBox="1"/>
          <p:nvPr/>
        </p:nvSpPr>
        <p:spPr>
          <a:xfrm>
            <a:off x="5631244" y="937481"/>
            <a:ext cx="360040" cy="369332"/>
          </a:xfrm>
          <a:prstGeom prst="rect">
            <a:avLst/>
          </a:prstGeom>
          <a:solidFill>
            <a:schemeClr val="bg1"/>
          </a:solidFill>
          <a:ln>
            <a:solidFill>
              <a:schemeClr val="tx1"/>
            </a:solidFill>
          </a:ln>
        </p:spPr>
        <p:txBody>
          <a:bodyPr wrap="square" rtlCol="0">
            <a:spAutoFit/>
          </a:bodyPr>
          <a:lstStyle/>
          <a:p>
            <a:r>
              <a:rPr kumimoji="1" lang="en-US" altLang="ja-JP" dirty="0" smtClean="0"/>
              <a:t>R</a:t>
            </a:r>
            <a:endParaRPr kumimoji="1" lang="ja-JP" altLang="en-US" dirty="0"/>
          </a:p>
        </p:txBody>
      </p:sp>
      <p:cxnSp>
        <p:nvCxnSpPr>
          <p:cNvPr id="25" name="直線コネクタ 24"/>
          <p:cNvCxnSpPr/>
          <p:nvPr/>
        </p:nvCxnSpPr>
        <p:spPr>
          <a:xfrm flipV="1">
            <a:off x="8172400" y="1569016"/>
            <a:ext cx="0" cy="3693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flipV="1">
            <a:off x="5292080" y="1122147"/>
            <a:ext cx="0" cy="4468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a:endCxn id="24" idx="1"/>
          </p:cNvCxnSpPr>
          <p:nvPr/>
        </p:nvCxnSpPr>
        <p:spPr>
          <a:xfrm>
            <a:off x="5292080" y="1122147"/>
            <a:ext cx="3391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24" idx="3"/>
          </p:cNvCxnSpPr>
          <p:nvPr/>
        </p:nvCxnSpPr>
        <p:spPr>
          <a:xfrm>
            <a:off x="5991284" y="1122147"/>
            <a:ext cx="2025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a:off x="6193833" y="1122147"/>
            <a:ext cx="0" cy="1588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二等辺三角形 29"/>
          <p:cNvSpPr/>
          <p:nvPr/>
        </p:nvSpPr>
        <p:spPr>
          <a:xfrm flipV="1">
            <a:off x="6128302" y="1280984"/>
            <a:ext cx="171890" cy="184666"/>
          </a:xfrm>
          <a:prstGeom prst="triangl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直線矢印コネクタ 30"/>
          <p:cNvCxnSpPr/>
          <p:nvPr/>
        </p:nvCxnSpPr>
        <p:spPr>
          <a:xfrm>
            <a:off x="5436096" y="1569016"/>
            <a:ext cx="0" cy="1656184"/>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2" name="直線矢印コネクタ 31"/>
          <p:cNvCxnSpPr/>
          <p:nvPr/>
        </p:nvCxnSpPr>
        <p:spPr>
          <a:xfrm>
            <a:off x="3238680" y="2649136"/>
            <a:ext cx="0" cy="592936"/>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p:nvPr/>
        </p:nvCxnSpPr>
        <p:spPr>
          <a:xfrm flipV="1">
            <a:off x="4423044" y="2649136"/>
            <a:ext cx="0" cy="576064"/>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flipV="1">
            <a:off x="2306344" y="1931300"/>
            <a:ext cx="0" cy="1286852"/>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5" name="テキスト ボックス 34"/>
          <p:cNvSpPr txBox="1"/>
          <p:nvPr/>
        </p:nvSpPr>
        <p:spPr>
          <a:xfrm>
            <a:off x="1802288" y="1780394"/>
            <a:ext cx="360040" cy="369332"/>
          </a:xfrm>
          <a:prstGeom prst="rect">
            <a:avLst/>
          </a:prstGeom>
          <a:solidFill>
            <a:schemeClr val="bg1"/>
          </a:solidFill>
          <a:ln>
            <a:solidFill>
              <a:schemeClr val="tx1"/>
            </a:solidFill>
          </a:ln>
        </p:spPr>
        <p:txBody>
          <a:bodyPr wrap="square" rtlCol="0">
            <a:spAutoFit/>
          </a:bodyPr>
          <a:lstStyle/>
          <a:p>
            <a:r>
              <a:rPr kumimoji="1" lang="en-US" altLang="ja-JP" dirty="0" smtClean="0"/>
              <a:t>R</a:t>
            </a:r>
            <a:endParaRPr kumimoji="1" lang="ja-JP" altLang="en-US" dirty="0"/>
          </a:p>
        </p:txBody>
      </p:sp>
      <p:sp>
        <p:nvSpPr>
          <p:cNvPr id="36" name="テキスト ボックス 35"/>
          <p:cNvSpPr txBox="1"/>
          <p:nvPr/>
        </p:nvSpPr>
        <p:spPr>
          <a:xfrm>
            <a:off x="1307190" y="3242072"/>
            <a:ext cx="1201530" cy="646331"/>
          </a:xfrm>
          <a:prstGeom prst="rect">
            <a:avLst/>
          </a:prstGeom>
          <a:solidFill>
            <a:schemeClr val="accent2">
              <a:lumMod val="20000"/>
              <a:lumOff val="80000"/>
            </a:schemeClr>
          </a:solidFill>
        </p:spPr>
        <p:txBody>
          <a:bodyPr wrap="square" rtlCol="0">
            <a:spAutoFit/>
          </a:bodyPr>
          <a:lstStyle/>
          <a:p>
            <a:r>
              <a:rPr kumimoji="1" lang="en-US" altLang="ja-JP" dirty="0" smtClean="0"/>
              <a:t>Input  </a:t>
            </a:r>
            <a:r>
              <a:rPr lang="en-US" altLang="ja-JP" dirty="0" smtClean="0"/>
              <a:t>V-I monitor</a:t>
            </a:r>
            <a:endParaRPr kumimoji="1" lang="ja-JP" altLang="en-US" dirty="0"/>
          </a:p>
        </p:txBody>
      </p:sp>
      <p:sp>
        <p:nvSpPr>
          <p:cNvPr id="37" name="テキスト ボックス 36"/>
          <p:cNvSpPr txBox="1"/>
          <p:nvPr/>
        </p:nvSpPr>
        <p:spPr>
          <a:xfrm>
            <a:off x="5194879" y="3705421"/>
            <a:ext cx="1246463" cy="646331"/>
          </a:xfrm>
          <a:prstGeom prst="rect">
            <a:avLst/>
          </a:prstGeom>
          <a:solidFill>
            <a:schemeClr val="accent2">
              <a:lumMod val="20000"/>
              <a:lumOff val="80000"/>
            </a:schemeClr>
          </a:solidFill>
        </p:spPr>
        <p:txBody>
          <a:bodyPr wrap="square" rtlCol="0">
            <a:spAutoFit/>
          </a:bodyPr>
          <a:lstStyle/>
          <a:p>
            <a:r>
              <a:rPr kumimoji="1" lang="en-US" altLang="ja-JP" dirty="0" smtClean="0"/>
              <a:t>Out </a:t>
            </a:r>
            <a:r>
              <a:rPr lang="en-US" altLang="ja-JP" dirty="0" smtClean="0"/>
              <a:t>V-I monitor</a:t>
            </a:r>
            <a:endParaRPr kumimoji="1" lang="ja-JP" altLang="en-US" dirty="0"/>
          </a:p>
        </p:txBody>
      </p:sp>
      <p:sp>
        <p:nvSpPr>
          <p:cNvPr id="38" name="テキスト ボックス 37"/>
          <p:cNvSpPr txBox="1"/>
          <p:nvPr/>
        </p:nvSpPr>
        <p:spPr>
          <a:xfrm>
            <a:off x="2553432" y="3242072"/>
            <a:ext cx="1137090" cy="369332"/>
          </a:xfrm>
          <a:prstGeom prst="rect">
            <a:avLst/>
          </a:prstGeom>
          <a:solidFill>
            <a:schemeClr val="accent2">
              <a:lumMod val="20000"/>
              <a:lumOff val="80000"/>
            </a:schemeClr>
          </a:solidFill>
        </p:spPr>
        <p:txBody>
          <a:bodyPr wrap="square" rtlCol="0">
            <a:spAutoFit/>
          </a:bodyPr>
          <a:lstStyle/>
          <a:p>
            <a:r>
              <a:rPr lang="en-US" altLang="ja-JP" dirty="0" smtClean="0"/>
              <a:t>ON/OFF</a:t>
            </a:r>
            <a:endParaRPr kumimoji="1" lang="ja-JP" altLang="en-US" dirty="0"/>
          </a:p>
        </p:txBody>
      </p:sp>
      <p:sp>
        <p:nvSpPr>
          <p:cNvPr id="39" name="テキスト ボックス 38"/>
          <p:cNvSpPr txBox="1"/>
          <p:nvPr/>
        </p:nvSpPr>
        <p:spPr>
          <a:xfrm>
            <a:off x="3758761" y="3242072"/>
            <a:ext cx="1023149" cy="369332"/>
          </a:xfrm>
          <a:prstGeom prst="rect">
            <a:avLst/>
          </a:prstGeom>
          <a:solidFill>
            <a:schemeClr val="accent2">
              <a:lumMod val="20000"/>
              <a:lumOff val="80000"/>
            </a:schemeClr>
          </a:solidFill>
        </p:spPr>
        <p:txBody>
          <a:bodyPr wrap="square" rtlCol="0">
            <a:spAutoFit/>
          </a:bodyPr>
          <a:lstStyle/>
          <a:p>
            <a:r>
              <a:rPr lang="en-US" altLang="ja-JP" dirty="0" smtClean="0"/>
              <a:t>  </a:t>
            </a:r>
            <a:r>
              <a:rPr lang="en-US" altLang="ja-JP" dirty="0" err="1" smtClean="0"/>
              <a:t>Pgood</a:t>
            </a:r>
            <a:endParaRPr kumimoji="1" lang="ja-JP" altLang="en-US" dirty="0"/>
          </a:p>
        </p:txBody>
      </p:sp>
      <p:sp>
        <p:nvSpPr>
          <p:cNvPr id="40" name="テキスト ボックス 39"/>
          <p:cNvSpPr txBox="1"/>
          <p:nvPr/>
        </p:nvSpPr>
        <p:spPr>
          <a:xfrm>
            <a:off x="4836503" y="3242072"/>
            <a:ext cx="1591191" cy="369332"/>
          </a:xfrm>
          <a:prstGeom prst="rect">
            <a:avLst/>
          </a:prstGeom>
          <a:solidFill>
            <a:schemeClr val="accent2">
              <a:lumMod val="20000"/>
              <a:lumOff val="80000"/>
            </a:schemeClr>
          </a:solidFill>
        </p:spPr>
        <p:txBody>
          <a:bodyPr wrap="square" rtlCol="0">
            <a:spAutoFit/>
          </a:bodyPr>
          <a:lstStyle/>
          <a:p>
            <a:r>
              <a:rPr lang="en-US" altLang="ja-JP" dirty="0" smtClean="0"/>
              <a:t>  Vout Control</a:t>
            </a:r>
            <a:endParaRPr kumimoji="1" lang="ja-JP" altLang="en-US" dirty="0"/>
          </a:p>
        </p:txBody>
      </p:sp>
      <p:sp>
        <p:nvSpPr>
          <p:cNvPr id="41" name="正方形/長方形 40"/>
          <p:cNvSpPr/>
          <p:nvPr/>
        </p:nvSpPr>
        <p:spPr>
          <a:xfrm>
            <a:off x="1261062" y="5937976"/>
            <a:ext cx="5469747" cy="58565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3200" dirty="0" smtClean="0"/>
              <a:t>CPU  </a:t>
            </a:r>
            <a:r>
              <a:rPr lang="en-US" altLang="ja-JP" sz="2400" dirty="0" err="1" smtClean="0"/>
              <a:t>PMBus</a:t>
            </a:r>
            <a:r>
              <a:rPr lang="en-US" altLang="ja-JP" sz="2400" dirty="0" smtClean="0"/>
              <a:t> (I2C)</a:t>
            </a:r>
          </a:p>
        </p:txBody>
      </p:sp>
      <p:sp>
        <p:nvSpPr>
          <p:cNvPr id="42" name="テキスト ボックス 41"/>
          <p:cNvSpPr txBox="1"/>
          <p:nvPr/>
        </p:nvSpPr>
        <p:spPr>
          <a:xfrm>
            <a:off x="6743799" y="1733304"/>
            <a:ext cx="524526" cy="923330"/>
          </a:xfrm>
          <a:prstGeom prst="rect">
            <a:avLst/>
          </a:prstGeom>
          <a:solidFill>
            <a:schemeClr val="bg1"/>
          </a:solidFill>
          <a:ln>
            <a:solidFill>
              <a:schemeClr val="tx1"/>
            </a:solidFill>
          </a:ln>
        </p:spPr>
        <p:txBody>
          <a:bodyPr wrap="square" rtlCol="0">
            <a:spAutoFit/>
          </a:bodyPr>
          <a:lstStyle/>
          <a:p>
            <a:endParaRPr kumimoji="1" lang="en-US" altLang="ja-JP" dirty="0" smtClean="0"/>
          </a:p>
          <a:p>
            <a:r>
              <a:rPr kumimoji="1" lang="en-US" altLang="ja-JP" dirty="0" smtClean="0"/>
              <a:t>FET</a:t>
            </a:r>
          </a:p>
          <a:p>
            <a:endParaRPr lang="en-US" altLang="ja-JP" dirty="0"/>
          </a:p>
        </p:txBody>
      </p:sp>
      <p:sp>
        <p:nvSpPr>
          <p:cNvPr id="43" name="タイトル 1"/>
          <p:cNvSpPr txBox="1">
            <a:spLocks/>
          </p:cNvSpPr>
          <p:nvPr/>
        </p:nvSpPr>
        <p:spPr bwMode="auto">
          <a:xfrm>
            <a:off x="249533" y="217920"/>
            <a:ext cx="8229600"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bodyPr>
          <a:lstStyle>
            <a:lvl1pPr algn="l" rtl="0" eaLnBrk="0" fontAlgn="base" hangingPunct="0">
              <a:spcBef>
                <a:spcPct val="0"/>
              </a:spcBef>
              <a:spcAft>
                <a:spcPct val="0"/>
              </a:spcAft>
              <a:defRPr sz="2800">
                <a:solidFill>
                  <a:schemeClr val="bg1"/>
                </a:solidFill>
                <a:latin typeface="+mj-lt"/>
                <a:ea typeface="+mj-ea"/>
                <a:cs typeface="+mj-cs"/>
              </a:defRPr>
            </a:lvl1pPr>
            <a:lvl2pPr algn="l" rtl="0" eaLnBrk="0" fontAlgn="base" hangingPunct="0">
              <a:spcBef>
                <a:spcPct val="0"/>
              </a:spcBef>
              <a:spcAft>
                <a:spcPct val="0"/>
              </a:spcAft>
              <a:defRPr sz="2800">
                <a:solidFill>
                  <a:schemeClr val="bg1"/>
                </a:solidFill>
                <a:latin typeface="ＭＳ Ｐゴシック" pitchFamily="50" charset="-128"/>
                <a:ea typeface="ＭＳ Ｐゴシック" pitchFamily="50" charset="-128"/>
              </a:defRPr>
            </a:lvl2pPr>
            <a:lvl3pPr algn="l" rtl="0" eaLnBrk="0" fontAlgn="base" hangingPunct="0">
              <a:spcBef>
                <a:spcPct val="0"/>
              </a:spcBef>
              <a:spcAft>
                <a:spcPct val="0"/>
              </a:spcAft>
              <a:defRPr sz="2800">
                <a:solidFill>
                  <a:schemeClr val="bg1"/>
                </a:solidFill>
                <a:latin typeface="ＭＳ Ｐゴシック" pitchFamily="50" charset="-128"/>
                <a:ea typeface="ＭＳ Ｐゴシック" pitchFamily="50" charset="-128"/>
              </a:defRPr>
            </a:lvl3pPr>
            <a:lvl4pPr algn="l" rtl="0" eaLnBrk="0" fontAlgn="base" hangingPunct="0">
              <a:spcBef>
                <a:spcPct val="0"/>
              </a:spcBef>
              <a:spcAft>
                <a:spcPct val="0"/>
              </a:spcAft>
              <a:defRPr sz="2800">
                <a:solidFill>
                  <a:schemeClr val="bg1"/>
                </a:solidFill>
                <a:latin typeface="ＭＳ Ｐゴシック" pitchFamily="50" charset="-128"/>
                <a:ea typeface="ＭＳ Ｐゴシック" pitchFamily="50" charset="-128"/>
              </a:defRPr>
            </a:lvl4pPr>
            <a:lvl5pPr algn="l" rtl="0" eaLnBrk="0" fontAlgn="base" hangingPunct="0">
              <a:spcBef>
                <a:spcPct val="0"/>
              </a:spcBef>
              <a:spcAft>
                <a:spcPct val="0"/>
              </a:spcAft>
              <a:defRPr sz="2800">
                <a:solidFill>
                  <a:schemeClr val="bg1"/>
                </a:solidFill>
                <a:latin typeface="ＭＳ Ｐゴシック" pitchFamily="50" charset="-128"/>
                <a:ea typeface="ＭＳ Ｐゴシック" pitchFamily="50" charset="-128"/>
              </a:defRPr>
            </a:lvl5pPr>
            <a:lvl6pPr marL="457200" algn="l" rtl="0" fontAlgn="base">
              <a:spcBef>
                <a:spcPct val="0"/>
              </a:spcBef>
              <a:spcAft>
                <a:spcPct val="0"/>
              </a:spcAft>
              <a:defRPr sz="2800">
                <a:solidFill>
                  <a:schemeClr val="bg1"/>
                </a:solidFill>
                <a:latin typeface="ＭＳ Ｐゴシック" pitchFamily="50" charset="-128"/>
                <a:ea typeface="ＭＳ Ｐゴシック" pitchFamily="50" charset="-128"/>
              </a:defRPr>
            </a:lvl6pPr>
            <a:lvl7pPr marL="914400" algn="l" rtl="0" fontAlgn="base">
              <a:spcBef>
                <a:spcPct val="0"/>
              </a:spcBef>
              <a:spcAft>
                <a:spcPct val="0"/>
              </a:spcAft>
              <a:defRPr sz="2800">
                <a:solidFill>
                  <a:schemeClr val="bg1"/>
                </a:solidFill>
                <a:latin typeface="ＭＳ Ｐゴシック" pitchFamily="50" charset="-128"/>
                <a:ea typeface="ＭＳ Ｐゴシック" pitchFamily="50" charset="-128"/>
              </a:defRPr>
            </a:lvl7pPr>
            <a:lvl8pPr marL="1371600" algn="l" rtl="0" fontAlgn="base">
              <a:spcBef>
                <a:spcPct val="0"/>
              </a:spcBef>
              <a:spcAft>
                <a:spcPct val="0"/>
              </a:spcAft>
              <a:defRPr sz="2800">
                <a:solidFill>
                  <a:schemeClr val="bg1"/>
                </a:solidFill>
                <a:latin typeface="ＭＳ Ｐゴシック" pitchFamily="50" charset="-128"/>
                <a:ea typeface="ＭＳ Ｐゴシック" pitchFamily="50" charset="-128"/>
              </a:defRPr>
            </a:lvl8pPr>
            <a:lvl9pPr marL="1828800" algn="l" rtl="0" fontAlgn="base">
              <a:spcBef>
                <a:spcPct val="0"/>
              </a:spcBef>
              <a:spcAft>
                <a:spcPct val="0"/>
              </a:spcAft>
              <a:defRPr sz="2800">
                <a:solidFill>
                  <a:schemeClr val="bg1"/>
                </a:solidFill>
                <a:latin typeface="ＭＳ Ｐゴシック" pitchFamily="50" charset="-128"/>
                <a:ea typeface="ＭＳ Ｐゴシック" pitchFamily="50" charset="-128"/>
              </a:defRPr>
            </a:lvl9pPr>
          </a:lstStyle>
          <a:p>
            <a:pPr eaLnBrk="1" hangingPunct="1"/>
            <a:r>
              <a:rPr kumimoji="1" lang="en-US" altLang="ja-JP" kern="0" dirty="0" smtClean="0"/>
              <a:t>PSM</a:t>
            </a:r>
            <a:r>
              <a:rPr kumimoji="1" lang="ja-JP" altLang="en-US" kern="0" dirty="0" smtClean="0"/>
              <a:t>回路構成</a:t>
            </a:r>
          </a:p>
        </p:txBody>
      </p:sp>
    </p:spTree>
    <p:extLst>
      <p:ext uri="{BB962C8B-B14F-4D97-AF65-F5344CB8AC3E}">
        <p14:creationId xmlns:p14="http://schemas.microsoft.com/office/powerpoint/2010/main" val="699585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正方形/長方形 43"/>
          <p:cNvSpPr/>
          <p:nvPr/>
        </p:nvSpPr>
        <p:spPr>
          <a:xfrm>
            <a:off x="850900" y="937481"/>
            <a:ext cx="7480300" cy="4894217"/>
          </a:xfrm>
          <a:prstGeom prst="rect">
            <a:avLst/>
          </a:prstGeom>
          <a:solidFill>
            <a:schemeClr val="tx2">
              <a:lumMod val="60000"/>
              <a:lumOff val="40000"/>
              <a:alpha val="4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r"/>
            <a:endParaRPr kumimoji="1" lang="ja-JP" altLang="en-US" sz="3600" b="1" dirty="0">
              <a:solidFill>
                <a:srgbClr val="FF0000"/>
              </a:solidFill>
              <a:effectLst>
                <a:outerShdw blurRad="38100" dist="38100" dir="2700000" algn="tl">
                  <a:srgbClr val="000000">
                    <a:alpha val="43137"/>
                  </a:srgbClr>
                </a:outerShdw>
              </a:effectLst>
            </a:endParaRPr>
          </a:p>
        </p:txBody>
      </p:sp>
      <p:sp>
        <p:nvSpPr>
          <p:cNvPr id="45" name="正方形/長方形 44"/>
          <p:cNvSpPr/>
          <p:nvPr/>
        </p:nvSpPr>
        <p:spPr>
          <a:xfrm>
            <a:off x="1135159" y="937481"/>
            <a:ext cx="5472608" cy="4733411"/>
          </a:xfrm>
          <a:prstGeom prst="rect">
            <a:avLst/>
          </a:prstGeom>
          <a:solidFill>
            <a:srgbClr val="CCFF33"/>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en-US" altLang="ja-JP" sz="3600" b="1" dirty="0" smtClean="0">
                <a:solidFill>
                  <a:schemeClr val="tx1"/>
                </a:solidFill>
                <a:effectLst>
                  <a:outerShdw blurRad="38100" dist="38100" dir="2700000" algn="tl">
                    <a:srgbClr val="000000">
                      <a:alpha val="43137"/>
                    </a:srgbClr>
                  </a:outerShdw>
                </a:effectLst>
              </a:rPr>
              <a:t>LTC3883</a:t>
            </a:r>
            <a:endParaRPr kumimoji="1" lang="ja-JP" altLang="en-US" sz="3600" b="1" dirty="0">
              <a:solidFill>
                <a:schemeClr val="tx1"/>
              </a:solidFill>
              <a:effectLst>
                <a:outerShdw blurRad="38100" dist="38100" dir="2700000" algn="tl">
                  <a:srgbClr val="000000">
                    <a:alpha val="43137"/>
                  </a:srgbClr>
                </a:outerShdw>
              </a:effectLst>
            </a:endParaRPr>
          </a:p>
        </p:txBody>
      </p:sp>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sp>
        <p:nvSpPr>
          <p:cNvPr id="5" name="下矢印 4"/>
          <p:cNvSpPr/>
          <p:nvPr/>
        </p:nvSpPr>
        <p:spPr>
          <a:xfrm rot="10800000">
            <a:off x="3599894" y="5633675"/>
            <a:ext cx="864094" cy="396045"/>
          </a:xfrm>
          <a:prstGeom prst="downArrow">
            <a:avLst>
              <a:gd name="adj1" fmla="val 67720"/>
              <a:gd name="adj2"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6" name="直線コネクタ 5"/>
          <p:cNvCxnSpPr/>
          <p:nvPr/>
        </p:nvCxnSpPr>
        <p:spPr>
          <a:xfrm flipH="1">
            <a:off x="5148064" y="1569016"/>
            <a:ext cx="30243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flipV="1">
            <a:off x="251520" y="1929056"/>
            <a:ext cx="8424936" cy="9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正方形/長方形 7"/>
          <p:cNvSpPr/>
          <p:nvPr/>
        </p:nvSpPr>
        <p:spPr>
          <a:xfrm>
            <a:off x="7380312" y="1819690"/>
            <a:ext cx="648072" cy="2109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251520" y="1569016"/>
            <a:ext cx="1009542" cy="461665"/>
          </a:xfrm>
          <a:prstGeom prst="rect">
            <a:avLst/>
          </a:prstGeom>
          <a:noFill/>
        </p:spPr>
        <p:txBody>
          <a:bodyPr wrap="square" rtlCol="0">
            <a:spAutoFit/>
          </a:bodyPr>
          <a:lstStyle/>
          <a:p>
            <a:r>
              <a:rPr kumimoji="1" lang="en-US" altLang="ja-JP" sz="2400" dirty="0" smtClean="0"/>
              <a:t>Vin</a:t>
            </a:r>
            <a:endParaRPr kumimoji="1" lang="ja-JP" altLang="en-US" sz="2400" dirty="0"/>
          </a:p>
        </p:txBody>
      </p:sp>
      <p:sp>
        <p:nvSpPr>
          <p:cNvPr id="10" name="テキスト ボックス 9"/>
          <p:cNvSpPr txBox="1"/>
          <p:nvPr/>
        </p:nvSpPr>
        <p:spPr>
          <a:xfrm>
            <a:off x="8295134" y="1463520"/>
            <a:ext cx="838843" cy="461665"/>
          </a:xfrm>
          <a:prstGeom prst="rect">
            <a:avLst/>
          </a:prstGeom>
          <a:noFill/>
        </p:spPr>
        <p:txBody>
          <a:bodyPr wrap="square" rtlCol="0">
            <a:spAutoFit/>
          </a:bodyPr>
          <a:lstStyle/>
          <a:p>
            <a:r>
              <a:rPr kumimoji="1" lang="en-US" altLang="ja-JP" sz="2400" dirty="0" smtClean="0"/>
              <a:t>Vout</a:t>
            </a:r>
            <a:endParaRPr kumimoji="1" lang="ja-JP" altLang="en-US" sz="2400" dirty="0"/>
          </a:p>
        </p:txBody>
      </p:sp>
      <p:sp>
        <p:nvSpPr>
          <p:cNvPr id="11" name="正方形/長方形 10"/>
          <p:cNvSpPr/>
          <p:nvPr/>
        </p:nvSpPr>
        <p:spPr>
          <a:xfrm>
            <a:off x="1261062" y="3225200"/>
            <a:ext cx="5220803" cy="2376264"/>
          </a:xfrm>
          <a:prstGeom prst="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3600" dirty="0" smtClean="0"/>
          </a:p>
          <a:p>
            <a:pPr algn="ctr"/>
            <a:endParaRPr kumimoji="1" lang="en-US" altLang="ja-JP" sz="3600" dirty="0" smtClean="0"/>
          </a:p>
          <a:p>
            <a:pPr algn="ctr"/>
            <a:r>
              <a:rPr kumimoji="1" lang="en-US" altLang="ja-JP" sz="3600" dirty="0" err="1" smtClean="0"/>
              <a:t>Controler</a:t>
            </a:r>
            <a:r>
              <a:rPr kumimoji="1" lang="en-US" altLang="ja-JP" sz="3600" dirty="0" smtClean="0"/>
              <a:t> + Memory</a:t>
            </a:r>
          </a:p>
          <a:p>
            <a:pPr algn="ctr"/>
            <a:r>
              <a:rPr kumimoji="1" lang="en-US" altLang="ja-JP" sz="3600" dirty="0" smtClean="0"/>
              <a:t>LTC297x</a:t>
            </a:r>
          </a:p>
        </p:txBody>
      </p:sp>
      <p:sp>
        <p:nvSpPr>
          <p:cNvPr id="12" name="正方形/長方形 11"/>
          <p:cNvSpPr/>
          <p:nvPr/>
        </p:nvSpPr>
        <p:spPr>
          <a:xfrm>
            <a:off x="2843808" y="1465650"/>
            <a:ext cx="2304256" cy="118348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600" dirty="0" smtClean="0"/>
              <a:t>DC/DC</a:t>
            </a:r>
            <a:endParaRPr kumimoji="1" lang="ja-JP" altLang="en-US" sz="3600" dirty="0"/>
          </a:p>
        </p:txBody>
      </p:sp>
      <p:cxnSp>
        <p:nvCxnSpPr>
          <p:cNvPr id="13" name="直線矢印コネクタ 12"/>
          <p:cNvCxnSpPr/>
          <p:nvPr/>
        </p:nvCxnSpPr>
        <p:spPr>
          <a:xfrm flipV="1">
            <a:off x="1658272" y="1925185"/>
            <a:ext cx="0" cy="1286852"/>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p:nvPr/>
        </p:nvCxnSpPr>
        <p:spPr>
          <a:xfrm flipV="1">
            <a:off x="8028384" y="1938348"/>
            <a:ext cx="0" cy="2265290"/>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flipV="1">
            <a:off x="7380312" y="1933702"/>
            <a:ext cx="0" cy="1955034"/>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grpSp>
        <p:nvGrpSpPr>
          <p:cNvPr id="16" name="グループ化 15"/>
          <p:cNvGrpSpPr/>
          <p:nvPr/>
        </p:nvGrpSpPr>
        <p:grpSpPr>
          <a:xfrm>
            <a:off x="7380313" y="1819690"/>
            <a:ext cx="648072" cy="118658"/>
            <a:chOff x="5408762" y="1508451"/>
            <a:chExt cx="802259" cy="129641"/>
          </a:xfrm>
        </p:grpSpPr>
        <p:sp>
          <p:nvSpPr>
            <p:cNvPr id="17" name="フリーフォーム 16"/>
            <p:cNvSpPr/>
            <p:nvPr/>
          </p:nvSpPr>
          <p:spPr>
            <a:xfrm>
              <a:off x="5408762" y="1511734"/>
              <a:ext cx="198408" cy="118658"/>
            </a:xfrm>
            <a:custGeom>
              <a:avLst/>
              <a:gdLst>
                <a:gd name="connsiteX0" fmla="*/ 0 w 198408"/>
                <a:gd name="connsiteY0" fmla="*/ 110032 h 118658"/>
                <a:gd name="connsiteX1" fmla="*/ 43132 w 198408"/>
                <a:gd name="connsiteY1" fmla="*/ 23768 h 118658"/>
                <a:gd name="connsiteX2" fmla="*/ 129396 w 198408"/>
                <a:gd name="connsiteY2" fmla="*/ 6515 h 118658"/>
                <a:gd name="connsiteX3" fmla="*/ 198408 w 198408"/>
                <a:gd name="connsiteY3" fmla="*/ 118658 h 118658"/>
                <a:gd name="connsiteX4" fmla="*/ 198408 w 198408"/>
                <a:gd name="connsiteY4" fmla="*/ 118658 h 118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08" h="118658">
                  <a:moveTo>
                    <a:pt x="0" y="110032"/>
                  </a:moveTo>
                  <a:cubicBezTo>
                    <a:pt x="10783" y="75526"/>
                    <a:pt x="21566" y="41021"/>
                    <a:pt x="43132" y="23768"/>
                  </a:cubicBezTo>
                  <a:cubicBezTo>
                    <a:pt x="64698" y="6515"/>
                    <a:pt x="103517" y="-9300"/>
                    <a:pt x="129396" y="6515"/>
                  </a:cubicBezTo>
                  <a:cubicBezTo>
                    <a:pt x="155275" y="22330"/>
                    <a:pt x="198408" y="118658"/>
                    <a:pt x="198408" y="118658"/>
                  </a:cubicBezTo>
                  <a:lnTo>
                    <a:pt x="198408" y="118658"/>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リーフォーム 17"/>
            <p:cNvSpPr/>
            <p:nvPr/>
          </p:nvSpPr>
          <p:spPr>
            <a:xfrm>
              <a:off x="5601419" y="1519434"/>
              <a:ext cx="198408" cy="118658"/>
            </a:xfrm>
            <a:custGeom>
              <a:avLst/>
              <a:gdLst>
                <a:gd name="connsiteX0" fmla="*/ 0 w 198408"/>
                <a:gd name="connsiteY0" fmla="*/ 110032 h 118658"/>
                <a:gd name="connsiteX1" fmla="*/ 43132 w 198408"/>
                <a:gd name="connsiteY1" fmla="*/ 23768 h 118658"/>
                <a:gd name="connsiteX2" fmla="*/ 129396 w 198408"/>
                <a:gd name="connsiteY2" fmla="*/ 6515 h 118658"/>
                <a:gd name="connsiteX3" fmla="*/ 198408 w 198408"/>
                <a:gd name="connsiteY3" fmla="*/ 118658 h 118658"/>
                <a:gd name="connsiteX4" fmla="*/ 198408 w 198408"/>
                <a:gd name="connsiteY4" fmla="*/ 118658 h 118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08" h="118658">
                  <a:moveTo>
                    <a:pt x="0" y="110032"/>
                  </a:moveTo>
                  <a:cubicBezTo>
                    <a:pt x="10783" y="75526"/>
                    <a:pt x="21566" y="41021"/>
                    <a:pt x="43132" y="23768"/>
                  </a:cubicBezTo>
                  <a:cubicBezTo>
                    <a:pt x="64698" y="6515"/>
                    <a:pt x="103517" y="-9300"/>
                    <a:pt x="129396" y="6515"/>
                  </a:cubicBezTo>
                  <a:cubicBezTo>
                    <a:pt x="155275" y="22330"/>
                    <a:pt x="198408" y="118658"/>
                    <a:pt x="198408" y="118658"/>
                  </a:cubicBezTo>
                  <a:lnTo>
                    <a:pt x="198408" y="118658"/>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リーフォーム 18"/>
            <p:cNvSpPr/>
            <p:nvPr/>
          </p:nvSpPr>
          <p:spPr>
            <a:xfrm>
              <a:off x="5799827" y="1508451"/>
              <a:ext cx="198408" cy="118658"/>
            </a:xfrm>
            <a:custGeom>
              <a:avLst/>
              <a:gdLst>
                <a:gd name="connsiteX0" fmla="*/ 0 w 198408"/>
                <a:gd name="connsiteY0" fmla="*/ 110032 h 118658"/>
                <a:gd name="connsiteX1" fmla="*/ 43132 w 198408"/>
                <a:gd name="connsiteY1" fmla="*/ 23768 h 118658"/>
                <a:gd name="connsiteX2" fmla="*/ 129396 w 198408"/>
                <a:gd name="connsiteY2" fmla="*/ 6515 h 118658"/>
                <a:gd name="connsiteX3" fmla="*/ 198408 w 198408"/>
                <a:gd name="connsiteY3" fmla="*/ 118658 h 118658"/>
                <a:gd name="connsiteX4" fmla="*/ 198408 w 198408"/>
                <a:gd name="connsiteY4" fmla="*/ 118658 h 118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08" h="118658">
                  <a:moveTo>
                    <a:pt x="0" y="110032"/>
                  </a:moveTo>
                  <a:cubicBezTo>
                    <a:pt x="10783" y="75526"/>
                    <a:pt x="21566" y="41021"/>
                    <a:pt x="43132" y="23768"/>
                  </a:cubicBezTo>
                  <a:cubicBezTo>
                    <a:pt x="64698" y="6515"/>
                    <a:pt x="103517" y="-9300"/>
                    <a:pt x="129396" y="6515"/>
                  </a:cubicBezTo>
                  <a:cubicBezTo>
                    <a:pt x="155275" y="22330"/>
                    <a:pt x="198408" y="118658"/>
                    <a:pt x="198408" y="118658"/>
                  </a:cubicBezTo>
                  <a:lnTo>
                    <a:pt x="198408" y="118658"/>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リーフォーム 19"/>
            <p:cNvSpPr/>
            <p:nvPr/>
          </p:nvSpPr>
          <p:spPr>
            <a:xfrm>
              <a:off x="6012613" y="1508451"/>
              <a:ext cx="198408" cy="118658"/>
            </a:xfrm>
            <a:custGeom>
              <a:avLst/>
              <a:gdLst>
                <a:gd name="connsiteX0" fmla="*/ 0 w 198408"/>
                <a:gd name="connsiteY0" fmla="*/ 110032 h 118658"/>
                <a:gd name="connsiteX1" fmla="*/ 43132 w 198408"/>
                <a:gd name="connsiteY1" fmla="*/ 23768 h 118658"/>
                <a:gd name="connsiteX2" fmla="*/ 129396 w 198408"/>
                <a:gd name="connsiteY2" fmla="*/ 6515 h 118658"/>
                <a:gd name="connsiteX3" fmla="*/ 198408 w 198408"/>
                <a:gd name="connsiteY3" fmla="*/ 118658 h 118658"/>
                <a:gd name="connsiteX4" fmla="*/ 198408 w 198408"/>
                <a:gd name="connsiteY4" fmla="*/ 118658 h 118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08" h="118658">
                  <a:moveTo>
                    <a:pt x="0" y="110032"/>
                  </a:moveTo>
                  <a:cubicBezTo>
                    <a:pt x="10783" y="75526"/>
                    <a:pt x="21566" y="41021"/>
                    <a:pt x="43132" y="23768"/>
                  </a:cubicBezTo>
                  <a:cubicBezTo>
                    <a:pt x="64698" y="6515"/>
                    <a:pt x="103517" y="-9300"/>
                    <a:pt x="129396" y="6515"/>
                  </a:cubicBezTo>
                  <a:cubicBezTo>
                    <a:pt x="155275" y="22330"/>
                    <a:pt x="198408" y="118658"/>
                    <a:pt x="198408" y="118658"/>
                  </a:cubicBezTo>
                  <a:lnTo>
                    <a:pt x="198408" y="118658"/>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 name="テキスト ボックス 20"/>
          <p:cNvSpPr txBox="1"/>
          <p:nvPr/>
        </p:nvSpPr>
        <p:spPr>
          <a:xfrm>
            <a:off x="5627288" y="1384350"/>
            <a:ext cx="360040" cy="369332"/>
          </a:xfrm>
          <a:prstGeom prst="rect">
            <a:avLst/>
          </a:prstGeom>
          <a:solidFill>
            <a:schemeClr val="bg1"/>
          </a:solidFill>
          <a:ln>
            <a:solidFill>
              <a:schemeClr val="tx1"/>
            </a:solidFill>
          </a:ln>
        </p:spPr>
        <p:txBody>
          <a:bodyPr wrap="square" rtlCol="0">
            <a:spAutoFit/>
          </a:bodyPr>
          <a:lstStyle/>
          <a:p>
            <a:r>
              <a:rPr kumimoji="1" lang="en-US" altLang="ja-JP" dirty="0" smtClean="0"/>
              <a:t>R</a:t>
            </a:r>
            <a:endParaRPr kumimoji="1" lang="ja-JP" altLang="en-US" dirty="0"/>
          </a:p>
        </p:txBody>
      </p:sp>
      <p:cxnSp>
        <p:nvCxnSpPr>
          <p:cNvPr id="22" name="直線コネクタ 21"/>
          <p:cNvCxnSpPr/>
          <p:nvPr/>
        </p:nvCxnSpPr>
        <p:spPr>
          <a:xfrm>
            <a:off x="6482286" y="3884090"/>
            <a:ext cx="898027" cy="0"/>
          </a:xfrm>
          <a:prstGeom prst="line">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a:off x="6482286" y="4198992"/>
            <a:ext cx="1546099" cy="4646"/>
          </a:xfrm>
          <a:prstGeom prst="line">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テキスト ボックス 23"/>
          <p:cNvSpPr txBox="1"/>
          <p:nvPr/>
        </p:nvSpPr>
        <p:spPr>
          <a:xfrm>
            <a:off x="5631244" y="937481"/>
            <a:ext cx="360040" cy="369332"/>
          </a:xfrm>
          <a:prstGeom prst="rect">
            <a:avLst/>
          </a:prstGeom>
          <a:solidFill>
            <a:schemeClr val="bg1"/>
          </a:solidFill>
          <a:ln>
            <a:solidFill>
              <a:schemeClr val="tx1"/>
            </a:solidFill>
          </a:ln>
        </p:spPr>
        <p:txBody>
          <a:bodyPr wrap="square" rtlCol="0">
            <a:spAutoFit/>
          </a:bodyPr>
          <a:lstStyle/>
          <a:p>
            <a:r>
              <a:rPr kumimoji="1" lang="en-US" altLang="ja-JP" dirty="0" smtClean="0"/>
              <a:t>R</a:t>
            </a:r>
            <a:endParaRPr kumimoji="1" lang="ja-JP" altLang="en-US" dirty="0"/>
          </a:p>
        </p:txBody>
      </p:sp>
      <p:cxnSp>
        <p:nvCxnSpPr>
          <p:cNvPr id="25" name="直線コネクタ 24"/>
          <p:cNvCxnSpPr/>
          <p:nvPr/>
        </p:nvCxnSpPr>
        <p:spPr>
          <a:xfrm flipV="1">
            <a:off x="8172400" y="1569016"/>
            <a:ext cx="0" cy="3693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flipV="1">
            <a:off x="5292080" y="1122147"/>
            <a:ext cx="0" cy="4468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a:endCxn id="24" idx="1"/>
          </p:cNvCxnSpPr>
          <p:nvPr/>
        </p:nvCxnSpPr>
        <p:spPr>
          <a:xfrm>
            <a:off x="5292080" y="1122147"/>
            <a:ext cx="3391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24" idx="3"/>
          </p:cNvCxnSpPr>
          <p:nvPr/>
        </p:nvCxnSpPr>
        <p:spPr>
          <a:xfrm>
            <a:off x="5991284" y="1122147"/>
            <a:ext cx="2025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a:off x="6193833" y="1122147"/>
            <a:ext cx="0" cy="1588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二等辺三角形 29"/>
          <p:cNvSpPr/>
          <p:nvPr/>
        </p:nvSpPr>
        <p:spPr>
          <a:xfrm flipV="1">
            <a:off x="6128302" y="1280984"/>
            <a:ext cx="171890" cy="184666"/>
          </a:xfrm>
          <a:prstGeom prst="triangl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直線矢印コネクタ 30"/>
          <p:cNvCxnSpPr/>
          <p:nvPr/>
        </p:nvCxnSpPr>
        <p:spPr>
          <a:xfrm>
            <a:off x="5436096" y="1569016"/>
            <a:ext cx="0" cy="1656184"/>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2" name="直線矢印コネクタ 31"/>
          <p:cNvCxnSpPr/>
          <p:nvPr/>
        </p:nvCxnSpPr>
        <p:spPr>
          <a:xfrm>
            <a:off x="3238680" y="2649136"/>
            <a:ext cx="0" cy="592936"/>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p:nvPr/>
        </p:nvCxnSpPr>
        <p:spPr>
          <a:xfrm flipV="1">
            <a:off x="4423044" y="2649136"/>
            <a:ext cx="0" cy="576064"/>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flipV="1">
            <a:off x="2306344" y="1931300"/>
            <a:ext cx="0" cy="1286852"/>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5" name="テキスト ボックス 34"/>
          <p:cNvSpPr txBox="1"/>
          <p:nvPr/>
        </p:nvSpPr>
        <p:spPr>
          <a:xfrm>
            <a:off x="1802288" y="1780394"/>
            <a:ext cx="360040" cy="369332"/>
          </a:xfrm>
          <a:prstGeom prst="rect">
            <a:avLst/>
          </a:prstGeom>
          <a:solidFill>
            <a:schemeClr val="bg1"/>
          </a:solidFill>
          <a:ln>
            <a:solidFill>
              <a:schemeClr val="tx1"/>
            </a:solidFill>
          </a:ln>
        </p:spPr>
        <p:txBody>
          <a:bodyPr wrap="square" rtlCol="0">
            <a:spAutoFit/>
          </a:bodyPr>
          <a:lstStyle/>
          <a:p>
            <a:r>
              <a:rPr kumimoji="1" lang="en-US" altLang="ja-JP" dirty="0" smtClean="0"/>
              <a:t>R</a:t>
            </a:r>
            <a:endParaRPr kumimoji="1" lang="ja-JP" altLang="en-US" dirty="0"/>
          </a:p>
        </p:txBody>
      </p:sp>
      <p:sp>
        <p:nvSpPr>
          <p:cNvPr id="36" name="テキスト ボックス 35"/>
          <p:cNvSpPr txBox="1"/>
          <p:nvPr/>
        </p:nvSpPr>
        <p:spPr>
          <a:xfrm>
            <a:off x="1307190" y="3242072"/>
            <a:ext cx="1201530" cy="646331"/>
          </a:xfrm>
          <a:prstGeom prst="rect">
            <a:avLst/>
          </a:prstGeom>
          <a:solidFill>
            <a:schemeClr val="accent2">
              <a:lumMod val="20000"/>
              <a:lumOff val="80000"/>
            </a:schemeClr>
          </a:solidFill>
        </p:spPr>
        <p:txBody>
          <a:bodyPr wrap="square" rtlCol="0">
            <a:spAutoFit/>
          </a:bodyPr>
          <a:lstStyle/>
          <a:p>
            <a:r>
              <a:rPr kumimoji="1" lang="en-US" altLang="ja-JP" dirty="0" smtClean="0"/>
              <a:t>Input  </a:t>
            </a:r>
            <a:r>
              <a:rPr lang="en-US" altLang="ja-JP" dirty="0" smtClean="0"/>
              <a:t>V-I monitor</a:t>
            </a:r>
            <a:endParaRPr kumimoji="1" lang="ja-JP" altLang="en-US" dirty="0"/>
          </a:p>
        </p:txBody>
      </p:sp>
      <p:sp>
        <p:nvSpPr>
          <p:cNvPr id="37" name="テキスト ボックス 36"/>
          <p:cNvSpPr txBox="1"/>
          <p:nvPr/>
        </p:nvSpPr>
        <p:spPr>
          <a:xfrm>
            <a:off x="5194879" y="3705421"/>
            <a:ext cx="1246463" cy="646331"/>
          </a:xfrm>
          <a:prstGeom prst="rect">
            <a:avLst/>
          </a:prstGeom>
          <a:solidFill>
            <a:schemeClr val="accent2">
              <a:lumMod val="20000"/>
              <a:lumOff val="80000"/>
            </a:schemeClr>
          </a:solidFill>
        </p:spPr>
        <p:txBody>
          <a:bodyPr wrap="square" rtlCol="0">
            <a:spAutoFit/>
          </a:bodyPr>
          <a:lstStyle/>
          <a:p>
            <a:r>
              <a:rPr kumimoji="1" lang="en-US" altLang="ja-JP" dirty="0" smtClean="0"/>
              <a:t>Out </a:t>
            </a:r>
            <a:r>
              <a:rPr lang="en-US" altLang="ja-JP" dirty="0" smtClean="0"/>
              <a:t>V-I monitor</a:t>
            </a:r>
            <a:endParaRPr kumimoji="1" lang="ja-JP" altLang="en-US" dirty="0"/>
          </a:p>
        </p:txBody>
      </p:sp>
      <p:sp>
        <p:nvSpPr>
          <p:cNvPr id="38" name="テキスト ボックス 37"/>
          <p:cNvSpPr txBox="1"/>
          <p:nvPr/>
        </p:nvSpPr>
        <p:spPr>
          <a:xfrm>
            <a:off x="2553432" y="3242072"/>
            <a:ext cx="1137090" cy="369332"/>
          </a:xfrm>
          <a:prstGeom prst="rect">
            <a:avLst/>
          </a:prstGeom>
          <a:solidFill>
            <a:schemeClr val="accent2">
              <a:lumMod val="20000"/>
              <a:lumOff val="80000"/>
            </a:schemeClr>
          </a:solidFill>
        </p:spPr>
        <p:txBody>
          <a:bodyPr wrap="square" rtlCol="0">
            <a:spAutoFit/>
          </a:bodyPr>
          <a:lstStyle/>
          <a:p>
            <a:r>
              <a:rPr lang="en-US" altLang="ja-JP" dirty="0" smtClean="0"/>
              <a:t>ON/OFF</a:t>
            </a:r>
            <a:endParaRPr kumimoji="1" lang="ja-JP" altLang="en-US" dirty="0"/>
          </a:p>
        </p:txBody>
      </p:sp>
      <p:sp>
        <p:nvSpPr>
          <p:cNvPr id="39" name="テキスト ボックス 38"/>
          <p:cNvSpPr txBox="1"/>
          <p:nvPr/>
        </p:nvSpPr>
        <p:spPr>
          <a:xfrm>
            <a:off x="3758761" y="3242072"/>
            <a:ext cx="1023149" cy="369332"/>
          </a:xfrm>
          <a:prstGeom prst="rect">
            <a:avLst/>
          </a:prstGeom>
          <a:solidFill>
            <a:schemeClr val="accent2">
              <a:lumMod val="20000"/>
              <a:lumOff val="80000"/>
            </a:schemeClr>
          </a:solidFill>
        </p:spPr>
        <p:txBody>
          <a:bodyPr wrap="square" rtlCol="0">
            <a:spAutoFit/>
          </a:bodyPr>
          <a:lstStyle/>
          <a:p>
            <a:r>
              <a:rPr lang="en-US" altLang="ja-JP" dirty="0" smtClean="0"/>
              <a:t>  </a:t>
            </a:r>
            <a:r>
              <a:rPr lang="en-US" altLang="ja-JP" dirty="0" err="1" smtClean="0"/>
              <a:t>Pgood</a:t>
            </a:r>
            <a:endParaRPr kumimoji="1" lang="ja-JP" altLang="en-US" dirty="0"/>
          </a:p>
        </p:txBody>
      </p:sp>
      <p:sp>
        <p:nvSpPr>
          <p:cNvPr id="40" name="テキスト ボックス 39"/>
          <p:cNvSpPr txBox="1"/>
          <p:nvPr/>
        </p:nvSpPr>
        <p:spPr>
          <a:xfrm>
            <a:off x="4836503" y="3242072"/>
            <a:ext cx="1591191" cy="369332"/>
          </a:xfrm>
          <a:prstGeom prst="rect">
            <a:avLst/>
          </a:prstGeom>
          <a:solidFill>
            <a:schemeClr val="accent2">
              <a:lumMod val="20000"/>
              <a:lumOff val="80000"/>
            </a:schemeClr>
          </a:solidFill>
        </p:spPr>
        <p:txBody>
          <a:bodyPr wrap="square" rtlCol="0">
            <a:spAutoFit/>
          </a:bodyPr>
          <a:lstStyle/>
          <a:p>
            <a:r>
              <a:rPr lang="en-US" altLang="ja-JP" dirty="0" smtClean="0"/>
              <a:t>  Vout Control</a:t>
            </a:r>
            <a:endParaRPr kumimoji="1" lang="ja-JP" altLang="en-US" dirty="0"/>
          </a:p>
        </p:txBody>
      </p:sp>
      <p:sp>
        <p:nvSpPr>
          <p:cNvPr id="41" name="正方形/長方形 40"/>
          <p:cNvSpPr/>
          <p:nvPr/>
        </p:nvSpPr>
        <p:spPr>
          <a:xfrm>
            <a:off x="1261062" y="5937976"/>
            <a:ext cx="5469747" cy="58565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3200" dirty="0" smtClean="0"/>
              <a:t>CPU  </a:t>
            </a:r>
            <a:r>
              <a:rPr lang="en-US" altLang="ja-JP" sz="2400" dirty="0" err="1" smtClean="0"/>
              <a:t>PMBus</a:t>
            </a:r>
            <a:r>
              <a:rPr lang="en-US" altLang="ja-JP" sz="2400" dirty="0" smtClean="0"/>
              <a:t> (I2C)</a:t>
            </a:r>
          </a:p>
        </p:txBody>
      </p:sp>
      <p:sp>
        <p:nvSpPr>
          <p:cNvPr id="42" name="テキスト ボックス 41"/>
          <p:cNvSpPr txBox="1"/>
          <p:nvPr/>
        </p:nvSpPr>
        <p:spPr>
          <a:xfrm>
            <a:off x="6743799" y="1733304"/>
            <a:ext cx="524526" cy="923330"/>
          </a:xfrm>
          <a:prstGeom prst="rect">
            <a:avLst/>
          </a:prstGeom>
          <a:solidFill>
            <a:schemeClr val="bg1"/>
          </a:solidFill>
          <a:ln>
            <a:solidFill>
              <a:schemeClr val="tx1"/>
            </a:solidFill>
          </a:ln>
        </p:spPr>
        <p:txBody>
          <a:bodyPr wrap="square" rtlCol="0">
            <a:spAutoFit/>
          </a:bodyPr>
          <a:lstStyle/>
          <a:p>
            <a:endParaRPr kumimoji="1" lang="en-US" altLang="ja-JP" dirty="0" smtClean="0"/>
          </a:p>
          <a:p>
            <a:r>
              <a:rPr kumimoji="1" lang="en-US" altLang="ja-JP" dirty="0" smtClean="0"/>
              <a:t>FET</a:t>
            </a:r>
          </a:p>
          <a:p>
            <a:endParaRPr lang="en-US" altLang="ja-JP" dirty="0"/>
          </a:p>
        </p:txBody>
      </p:sp>
      <p:sp>
        <p:nvSpPr>
          <p:cNvPr id="43" name="タイトル 1"/>
          <p:cNvSpPr txBox="1">
            <a:spLocks/>
          </p:cNvSpPr>
          <p:nvPr/>
        </p:nvSpPr>
        <p:spPr bwMode="auto">
          <a:xfrm>
            <a:off x="249533" y="217920"/>
            <a:ext cx="8229600"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bodyPr>
          <a:lstStyle>
            <a:lvl1pPr algn="l" rtl="0" eaLnBrk="0" fontAlgn="base" hangingPunct="0">
              <a:spcBef>
                <a:spcPct val="0"/>
              </a:spcBef>
              <a:spcAft>
                <a:spcPct val="0"/>
              </a:spcAft>
              <a:defRPr sz="2800">
                <a:solidFill>
                  <a:schemeClr val="bg1"/>
                </a:solidFill>
                <a:latin typeface="+mj-lt"/>
                <a:ea typeface="+mj-ea"/>
                <a:cs typeface="+mj-cs"/>
              </a:defRPr>
            </a:lvl1pPr>
            <a:lvl2pPr algn="l" rtl="0" eaLnBrk="0" fontAlgn="base" hangingPunct="0">
              <a:spcBef>
                <a:spcPct val="0"/>
              </a:spcBef>
              <a:spcAft>
                <a:spcPct val="0"/>
              </a:spcAft>
              <a:defRPr sz="2800">
                <a:solidFill>
                  <a:schemeClr val="bg1"/>
                </a:solidFill>
                <a:latin typeface="ＭＳ Ｐゴシック" pitchFamily="50" charset="-128"/>
                <a:ea typeface="ＭＳ Ｐゴシック" pitchFamily="50" charset="-128"/>
              </a:defRPr>
            </a:lvl2pPr>
            <a:lvl3pPr algn="l" rtl="0" eaLnBrk="0" fontAlgn="base" hangingPunct="0">
              <a:spcBef>
                <a:spcPct val="0"/>
              </a:spcBef>
              <a:spcAft>
                <a:spcPct val="0"/>
              </a:spcAft>
              <a:defRPr sz="2800">
                <a:solidFill>
                  <a:schemeClr val="bg1"/>
                </a:solidFill>
                <a:latin typeface="ＭＳ Ｐゴシック" pitchFamily="50" charset="-128"/>
                <a:ea typeface="ＭＳ Ｐゴシック" pitchFamily="50" charset="-128"/>
              </a:defRPr>
            </a:lvl3pPr>
            <a:lvl4pPr algn="l" rtl="0" eaLnBrk="0" fontAlgn="base" hangingPunct="0">
              <a:spcBef>
                <a:spcPct val="0"/>
              </a:spcBef>
              <a:spcAft>
                <a:spcPct val="0"/>
              </a:spcAft>
              <a:defRPr sz="2800">
                <a:solidFill>
                  <a:schemeClr val="bg1"/>
                </a:solidFill>
                <a:latin typeface="ＭＳ Ｐゴシック" pitchFamily="50" charset="-128"/>
                <a:ea typeface="ＭＳ Ｐゴシック" pitchFamily="50" charset="-128"/>
              </a:defRPr>
            </a:lvl4pPr>
            <a:lvl5pPr algn="l" rtl="0" eaLnBrk="0" fontAlgn="base" hangingPunct="0">
              <a:spcBef>
                <a:spcPct val="0"/>
              </a:spcBef>
              <a:spcAft>
                <a:spcPct val="0"/>
              </a:spcAft>
              <a:defRPr sz="2800">
                <a:solidFill>
                  <a:schemeClr val="bg1"/>
                </a:solidFill>
                <a:latin typeface="ＭＳ Ｐゴシック" pitchFamily="50" charset="-128"/>
                <a:ea typeface="ＭＳ Ｐゴシック" pitchFamily="50" charset="-128"/>
              </a:defRPr>
            </a:lvl5pPr>
            <a:lvl6pPr marL="457200" algn="l" rtl="0" fontAlgn="base">
              <a:spcBef>
                <a:spcPct val="0"/>
              </a:spcBef>
              <a:spcAft>
                <a:spcPct val="0"/>
              </a:spcAft>
              <a:defRPr sz="2800">
                <a:solidFill>
                  <a:schemeClr val="bg1"/>
                </a:solidFill>
                <a:latin typeface="ＭＳ Ｐゴシック" pitchFamily="50" charset="-128"/>
                <a:ea typeface="ＭＳ Ｐゴシック" pitchFamily="50" charset="-128"/>
              </a:defRPr>
            </a:lvl6pPr>
            <a:lvl7pPr marL="914400" algn="l" rtl="0" fontAlgn="base">
              <a:spcBef>
                <a:spcPct val="0"/>
              </a:spcBef>
              <a:spcAft>
                <a:spcPct val="0"/>
              </a:spcAft>
              <a:defRPr sz="2800">
                <a:solidFill>
                  <a:schemeClr val="bg1"/>
                </a:solidFill>
                <a:latin typeface="ＭＳ Ｐゴシック" pitchFamily="50" charset="-128"/>
                <a:ea typeface="ＭＳ Ｐゴシック" pitchFamily="50" charset="-128"/>
              </a:defRPr>
            </a:lvl7pPr>
            <a:lvl8pPr marL="1371600" algn="l" rtl="0" fontAlgn="base">
              <a:spcBef>
                <a:spcPct val="0"/>
              </a:spcBef>
              <a:spcAft>
                <a:spcPct val="0"/>
              </a:spcAft>
              <a:defRPr sz="2800">
                <a:solidFill>
                  <a:schemeClr val="bg1"/>
                </a:solidFill>
                <a:latin typeface="ＭＳ Ｐゴシック" pitchFamily="50" charset="-128"/>
                <a:ea typeface="ＭＳ Ｐゴシック" pitchFamily="50" charset="-128"/>
              </a:defRPr>
            </a:lvl8pPr>
            <a:lvl9pPr marL="1828800" algn="l" rtl="0" fontAlgn="base">
              <a:spcBef>
                <a:spcPct val="0"/>
              </a:spcBef>
              <a:spcAft>
                <a:spcPct val="0"/>
              </a:spcAft>
              <a:defRPr sz="2800">
                <a:solidFill>
                  <a:schemeClr val="bg1"/>
                </a:solidFill>
                <a:latin typeface="ＭＳ Ｐゴシック" pitchFamily="50" charset="-128"/>
                <a:ea typeface="ＭＳ Ｐゴシック" pitchFamily="50" charset="-128"/>
              </a:defRPr>
            </a:lvl9pPr>
          </a:lstStyle>
          <a:p>
            <a:pPr eaLnBrk="1" hangingPunct="1"/>
            <a:r>
              <a:rPr kumimoji="1" lang="en-US" altLang="ja-JP" kern="0" dirty="0" smtClean="0"/>
              <a:t>PSM</a:t>
            </a:r>
            <a:r>
              <a:rPr kumimoji="1" lang="ja-JP" altLang="en-US" kern="0" dirty="0" smtClean="0"/>
              <a:t>回路構成</a:t>
            </a:r>
          </a:p>
        </p:txBody>
      </p:sp>
      <p:sp>
        <p:nvSpPr>
          <p:cNvPr id="2" name="テキスト ボックス 1"/>
          <p:cNvSpPr txBox="1"/>
          <p:nvPr/>
        </p:nvSpPr>
        <p:spPr>
          <a:xfrm>
            <a:off x="6128302" y="5155619"/>
            <a:ext cx="2125325" cy="646331"/>
          </a:xfrm>
          <a:prstGeom prst="rect">
            <a:avLst/>
          </a:prstGeom>
          <a:noFill/>
        </p:spPr>
        <p:txBody>
          <a:bodyPr wrap="none" rtlCol="0">
            <a:spAutoFit/>
          </a:bodyPr>
          <a:lstStyle/>
          <a:p>
            <a:r>
              <a:rPr lang="en-US" altLang="ja-JP" sz="3600" b="1" dirty="0" err="1" smtClean="0">
                <a:solidFill>
                  <a:schemeClr val="accent6"/>
                </a:solidFill>
                <a:effectLst>
                  <a:outerShdw blurRad="38100" dist="38100" dir="2700000" algn="tl">
                    <a:srgbClr val="000000">
                      <a:alpha val="43137"/>
                    </a:srgbClr>
                  </a:outerShdw>
                </a:effectLst>
              </a:rPr>
              <a:t>LTM4676</a:t>
            </a:r>
            <a:endParaRPr lang="ja-JP" altLang="en-US" sz="3600" b="1" dirty="0">
              <a:solidFill>
                <a:schemeClr val="accent6"/>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99585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grpSp>
        <p:nvGrpSpPr>
          <p:cNvPr id="5" name="グループ化 4"/>
          <p:cNvGrpSpPr/>
          <p:nvPr/>
        </p:nvGrpSpPr>
        <p:grpSpPr>
          <a:xfrm>
            <a:off x="710960" y="1776611"/>
            <a:ext cx="7475036" cy="4502695"/>
            <a:chOff x="3377427" y="1024648"/>
            <a:chExt cx="5680749" cy="3042782"/>
          </a:xfrm>
        </p:grpSpPr>
        <p:sp>
          <p:nvSpPr>
            <p:cNvPr id="6" name="AutoShape 100"/>
            <p:cNvSpPr>
              <a:spLocks noChangeArrowheads="1"/>
            </p:cNvSpPr>
            <p:nvPr/>
          </p:nvSpPr>
          <p:spPr bwMode="auto">
            <a:xfrm flipH="1" flipV="1">
              <a:off x="4854359" y="1240092"/>
              <a:ext cx="2892632" cy="2827338"/>
            </a:xfrm>
            <a:prstGeom prst="cube">
              <a:avLst>
                <a:gd name="adj" fmla="val 935"/>
              </a:avLst>
            </a:prstGeom>
            <a:gradFill rotWithShape="1">
              <a:gsLst>
                <a:gs pos="0">
                  <a:srgbClr val="FFFF99"/>
                </a:gs>
                <a:gs pos="100000">
                  <a:srgbClr val="FFFF99">
                    <a:gamma/>
                    <a:shade val="4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ja-JP" sz="1200" dirty="0"/>
            </a:p>
          </p:txBody>
        </p:sp>
        <p:grpSp>
          <p:nvGrpSpPr>
            <p:cNvPr id="7" name="Group 49"/>
            <p:cNvGrpSpPr>
              <a:grpSpLocks/>
            </p:cNvGrpSpPr>
            <p:nvPr/>
          </p:nvGrpSpPr>
          <p:grpSpPr bwMode="auto">
            <a:xfrm>
              <a:off x="3377427" y="2606147"/>
              <a:ext cx="1261568" cy="454228"/>
              <a:chOff x="367" y="2032"/>
              <a:chExt cx="1195" cy="539"/>
            </a:xfrm>
          </p:grpSpPr>
          <p:sp>
            <p:nvSpPr>
              <p:cNvPr id="73" name="AutoShape 19"/>
              <p:cNvSpPr>
                <a:spLocks noChangeArrowheads="1"/>
              </p:cNvSpPr>
              <p:nvPr/>
            </p:nvSpPr>
            <p:spPr bwMode="auto">
              <a:xfrm flipH="1" flipV="1">
                <a:off x="367" y="2032"/>
                <a:ext cx="1195" cy="539"/>
              </a:xfrm>
              <a:prstGeom prst="cube">
                <a:avLst>
                  <a:gd name="adj" fmla="val 8500"/>
                </a:avLst>
              </a:prstGeom>
              <a:gradFill rotWithShape="1">
                <a:gsLst>
                  <a:gs pos="0">
                    <a:srgbClr val="FFFF99"/>
                  </a:gs>
                  <a:gs pos="100000">
                    <a:srgbClr val="FFFFCC"/>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ja-JP" sz="1200" dirty="0"/>
              </a:p>
            </p:txBody>
          </p:sp>
          <p:sp>
            <p:nvSpPr>
              <p:cNvPr id="74" name="Text Box 21"/>
              <p:cNvSpPr txBox="1">
                <a:spLocks noChangeArrowheads="1"/>
              </p:cNvSpPr>
              <p:nvPr/>
            </p:nvSpPr>
            <p:spPr bwMode="auto">
              <a:xfrm>
                <a:off x="551" y="2121"/>
                <a:ext cx="934" cy="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200" dirty="0"/>
                  <a:t>HOST</a:t>
                </a:r>
              </a:p>
              <a:p>
                <a:r>
                  <a:rPr lang="ja-JP" altLang="en-US" sz="1200" dirty="0"/>
                  <a:t>（</a:t>
                </a:r>
                <a:r>
                  <a:rPr lang="en-US" altLang="ja-JP" sz="1200" dirty="0"/>
                  <a:t>PC,TEST</a:t>
                </a:r>
                <a:r>
                  <a:rPr lang="ja-JP" altLang="en-US" sz="1200" dirty="0"/>
                  <a:t>機器）</a:t>
                </a:r>
              </a:p>
            </p:txBody>
          </p:sp>
        </p:grpSp>
        <p:grpSp>
          <p:nvGrpSpPr>
            <p:cNvPr id="8" name="Group 42"/>
            <p:cNvGrpSpPr>
              <a:grpSpLocks/>
            </p:cNvGrpSpPr>
            <p:nvPr/>
          </p:nvGrpSpPr>
          <p:grpSpPr bwMode="auto">
            <a:xfrm>
              <a:off x="6574102" y="2628058"/>
              <a:ext cx="1010310" cy="376697"/>
              <a:chOff x="2304" y="1438"/>
              <a:chExt cx="957" cy="447"/>
            </a:xfrm>
          </p:grpSpPr>
          <p:sp>
            <p:nvSpPr>
              <p:cNvPr id="71" name="AutoShape 23"/>
              <p:cNvSpPr>
                <a:spLocks noChangeArrowheads="1"/>
              </p:cNvSpPr>
              <p:nvPr/>
            </p:nvSpPr>
            <p:spPr bwMode="auto">
              <a:xfrm flipH="1" flipV="1">
                <a:off x="2304" y="1438"/>
                <a:ext cx="957" cy="447"/>
              </a:xfrm>
              <a:prstGeom prst="cube">
                <a:avLst>
                  <a:gd name="adj" fmla="val 8500"/>
                </a:avLst>
              </a:prstGeom>
              <a:gradFill rotWithShape="1">
                <a:gsLst>
                  <a:gs pos="0">
                    <a:srgbClr val="00FF00"/>
                  </a:gs>
                  <a:gs pos="100000">
                    <a:srgbClr val="00FF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ja-JP" sz="1200" dirty="0"/>
              </a:p>
            </p:txBody>
          </p:sp>
          <p:sp>
            <p:nvSpPr>
              <p:cNvPr id="72" name="Text Box 24"/>
              <p:cNvSpPr txBox="1">
                <a:spLocks noChangeArrowheads="1"/>
              </p:cNvSpPr>
              <p:nvPr/>
            </p:nvSpPr>
            <p:spPr bwMode="auto">
              <a:xfrm>
                <a:off x="2594" y="1508"/>
                <a:ext cx="384"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200" b="1" dirty="0">
                    <a:solidFill>
                      <a:schemeClr val="bg1"/>
                    </a:solidFill>
                  </a:rPr>
                  <a:t>RAM</a:t>
                </a:r>
              </a:p>
            </p:txBody>
          </p:sp>
        </p:grpSp>
        <p:grpSp>
          <p:nvGrpSpPr>
            <p:cNvPr id="9" name="Group 41"/>
            <p:cNvGrpSpPr>
              <a:grpSpLocks/>
            </p:cNvGrpSpPr>
            <p:nvPr/>
          </p:nvGrpSpPr>
          <p:grpSpPr bwMode="auto">
            <a:xfrm>
              <a:off x="6573047" y="3243246"/>
              <a:ext cx="971249" cy="362371"/>
              <a:chOff x="3739" y="1428"/>
              <a:chExt cx="920" cy="430"/>
            </a:xfrm>
          </p:grpSpPr>
          <p:sp>
            <p:nvSpPr>
              <p:cNvPr id="69" name="AutoShape 35"/>
              <p:cNvSpPr>
                <a:spLocks noChangeArrowheads="1"/>
              </p:cNvSpPr>
              <p:nvPr/>
            </p:nvSpPr>
            <p:spPr bwMode="auto">
              <a:xfrm flipH="1" flipV="1">
                <a:off x="3739" y="1428"/>
                <a:ext cx="920" cy="430"/>
              </a:xfrm>
              <a:prstGeom prst="cube">
                <a:avLst>
                  <a:gd name="adj" fmla="val 8500"/>
                </a:avLst>
              </a:prstGeom>
              <a:gradFill rotWithShape="1">
                <a:gsLst>
                  <a:gs pos="0">
                    <a:srgbClr val="C0C0C0"/>
                  </a:gs>
                  <a:gs pos="100000">
                    <a:srgbClr val="C0C0C0">
                      <a:gamma/>
                      <a:shade val="4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ja-JP" sz="1200" dirty="0"/>
              </a:p>
            </p:txBody>
          </p:sp>
          <p:sp>
            <p:nvSpPr>
              <p:cNvPr id="70" name="Text Box 36"/>
              <p:cNvSpPr txBox="1">
                <a:spLocks noChangeArrowheads="1"/>
              </p:cNvSpPr>
              <p:nvPr/>
            </p:nvSpPr>
            <p:spPr bwMode="auto">
              <a:xfrm>
                <a:off x="3958" y="1526"/>
                <a:ext cx="61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200" b="1" dirty="0">
                    <a:solidFill>
                      <a:schemeClr val="bg1"/>
                    </a:solidFill>
                  </a:rPr>
                  <a:t>EEPROM</a:t>
                </a:r>
              </a:p>
            </p:txBody>
          </p:sp>
        </p:grpSp>
        <p:sp>
          <p:nvSpPr>
            <p:cNvPr id="10" name="AutoShape 43"/>
            <p:cNvSpPr>
              <a:spLocks noChangeArrowheads="1"/>
            </p:cNvSpPr>
            <p:nvPr/>
          </p:nvSpPr>
          <p:spPr bwMode="auto">
            <a:xfrm rot="5400000">
              <a:off x="6943023" y="2986152"/>
              <a:ext cx="246075" cy="251258"/>
            </a:xfrm>
            <a:prstGeom prst="leftRightArrow">
              <a:avLst>
                <a:gd name="adj1" fmla="val 50000"/>
                <a:gd name="adj2" fmla="val 24538"/>
              </a:avLst>
            </a:prstGeom>
            <a:solidFill>
              <a:srgbClr val="993366"/>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sz="1200" dirty="0"/>
            </a:p>
          </p:txBody>
        </p:sp>
        <p:sp>
          <p:nvSpPr>
            <p:cNvPr id="11" name="AutoShape 44"/>
            <p:cNvSpPr>
              <a:spLocks noChangeArrowheads="1"/>
            </p:cNvSpPr>
            <p:nvPr/>
          </p:nvSpPr>
          <p:spPr bwMode="auto">
            <a:xfrm>
              <a:off x="6784188" y="2179729"/>
              <a:ext cx="627089" cy="323606"/>
            </a:xfrm>
            <a:prstGeom prst="homePlate">
              <a:avLst>
                <a:gd name="adj" fmla="val 38672"/>
              </a:avLst>
            </a:prstGeom>
            <a:gradFill rotWithShape="1">
              <a:gsLst>
                <a:gs pos="0">
                  <a:srgbClr val="CC99FF">
                    <a:gamma/>
                    <a:shade val="46275"/>
                    <a:invGamma/>
                  </a:srgbClr>
                </a:gs>
                <a:gs pos="100000">
                  <a:srgbClr val="CC99FF"/>
                </a:gs>
              </a:gsLst>
              <a:lin ang="2700000" scaled="1"/>
            </a:gra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ja-JP" sz="1200" b="1" dirty="0">
                  <a:solidFill>
                    <a:schemeClr val="bg1"/>
                  </a:solidFill>
                </a:rPr>
                <a:t>10Bit</a:t>
              </a:r>
            </a:p>
            <a:p>
              <a:r>
                <a:rPr lang="en-US" altLang="ja-JP" sz="1200" b="1" dirty="0">
                  <a:solidFill>
                    <a:schemeClr val="bg1"/>
                  </a:solidFill>
                </a:rPr>
                <a:t>DAC</a:t>
              </a:r>
            </a:p>
          </p:txBody>
        </p:sp>
        <p:grpSp>
          <p:nvGrpSpPr>
            <p:cNvPr id="12" name="Group 48"/>
            <p:cNvGrpSpPr>
              <a:grpSpLocks/>
            </p:cNvGrpSpPr>
            <p:nvPr/>
          </p:nvGrpSpPr>
          <p:grpSpPr bwMode="auto">
            <a:xfrm>
              <a:off x="5211187" y="2645755"/>
              <a:ext cx="836118" cy="454228"/>
              <a:chOff x="1903" y="2353"/>
              <a:chExt cx="792" cy="539"/>
            </a:xfrm>
          </p:grpSpPr>
          <p:sp>
            <p:nvSpPr>
              <p:cNvPr id="67" name="AutoShape 46"/>
              <p:cNvSpPr>
                <a:spLocks noChangeArrowheads="1"/>
              </p:cNvSpPr>
              <p:nvPr/>
            </p:nvSpPr>
            <p:spPr bwMode="auto">
              <a:xfrm flipH="1" flipV="1">
                <a:off x="1903" y="2353"/>
                <a:ext cx="792" cy="539"/>
              </a:xfrm>
              <a:prstGeom prst="cube">
                <a:avLst>
                  <a:gd name="adj" fmla="val 8500"/>
                </a:avLst>
              </a:prstGeom>
              <a:gradFill rotWithShape="1">
                <a:gsLst>
                  <a:gs pos="0">
                    <a:srgbClr val="FF9900"/>
                  </a:gs>
                  <a:gs pos="100000">
                    <a:srgbClr val="FF99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ja-JP" sz="1200" dirty="0"/>
              </a:p>
            </p:txBody>
          </p:sp>
          <p:sp>
            <p:nvSpPr>
              <p:cNvPr id="68" name="Text Box 47"/>
              <p:cNvSpPr txBox="1">
                <a:spLocks noChangeArrowheads="1"/>
              </p:cNvSpPr>
              <p:nvPr/>
            </p:nvSpPr>
            <p:spPr bwMode="auto">
              <a:xfrm>
                <a:off x="2027" y="2450"/>
                <a:ext cx="563" cy="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200" dirty="0"/>
                  <a:t>PMBus</a:t>
                </a:r>
              </a:p>
              <a:p>
                <a:r>
                  <a:rPr lang="en-US" altLang="ja-JP" sz="1200" dirty="0"/>
                  <a:t>Interface</a:t>
                </a:r>
              </a:p>
            </p:txBody>
          </p:sp>
        </p:grpSp>
        <p:sp>
          <p:nvSpPr>
            <p:cNvPr id="13" name="Line 50"/>
            <p:cNvSpPr>
              <a:spLocks noChangeShapeType="1"/>
            </p:cNvSpPr>
            <p:nvPr/>
          </p:nvSpPr>
          <p:spPr bwMode="auto">
            <a:xfrm>
              <a:off x="4669610" y="2842952"/>
              <a:ext cx="569025" cy="0"/>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14" name="Line 51"/>
            <p:cNvSpPr>
              <a:spLocks noChangeShapeType="1"/>
            </p:cNvSpPr>
            <p:nvPr/>
          </p:nvSpPr>
          <p:spPr bwMode="auto">
            <a:xfrm>
              <a:off x="5634525" y="3067117"/>
              <a:ext cx="0" cy="13062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15" name="Freeform 54"/>
            <p:cNvSpPr>
              <a:spLocks/>
            </p:cNvSpPr>
            <p:nvPr/>
          </p:nvSpPr>
          <p:spPr bwMode="auto">
            <a:xfrm>
              <a:off x="5625024" y="2820199"/>
              <a:ext cx="974415" cy="308437"/>
            </a:xfrm>
            <a:custGeom>
              <a:avLst/>
              <a:gdLst>
                <a:gd name="T0" fmla="*/ 0 w 923"/>
                <a:gd name="T1" fmla="*/ 366 h 366"/>
                <a:gd name="T2" fmla="*/ 823 w 923"/>
                <a:gd name="T3" fmla="*/ 366 h 366"/>
                <a:gd name="T4" fmla="*/ 823 w 923"/>
                <a:gd name="T5" fmla="*/ 9 h 366"/>
                <a:gd name="T6" fmla="*/ 923 w 923"/>
                <a:gd name="T7" fmla="*/ 0 h 366"/>
              </a:gdLst>
              <a:ahLst/>
              <a:cxnLst>
                <a:cxn ang="0">
                  <a:pos x="T0" y="T1"/>
                </a:cxn>
                <a:cxn ang="0">
                  <a:pos x="T2" y="T3"/>
                </a:cxn>
                <a:cxn ang="0">
                  <a:pos x="T4" y="T5"/>
                </a:cxn>
                <a:cxn ang="0">
                  <a:pos x="T6" y="T7"/>
                </a:cxn>
              </a:cxnLst>
              <a:rect l="0" t="0" r="r" b="b"/>
              <a:pathLst>
                <a:path w="923" h="366">
                  <a:moveTo>
                    <a:pt x="0" y="366"/>
                  </a:moveTo>
                  <a:lnTo>
                    <a:pt x="823" y="366"/>
                  </a:lnTo>
                  <a:lnTo>
                    <a:pt x="823" y="9"/>
                  </a:lnTo>
                  <a:lnTo>
                    <a:pt x="923" y="0"/>
                  </a:lnTo>
                </a:path>
              </a:pathLst>
            </a:custGeom>
            <a:noFill/>
            <a:ln w="381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16" name="Freeform 55"/>
            <p:cNvSpPr>
              <a:spLocks/>
            </p:cNvSpPr>
            <p:nvPr/>
          </p:nvSpPr>
          <p:spPr bwMode="auto">
            <a:xfrm>
              <a:off x="6493868" y="3121051"/>
              <a:ext cx="106627" cy="315179"/>
            </a:xfrm>
            <a:custGeom>
              <a:avLst/>
              <a:gdLst>
                <a:gd name="T0" fmla="*/ 0 w 101"/>
                <a:gd name="T1" fmla="*/ 0 h 374"/>
                <a:gd name="T2" fmla="*/ 0 w 101"/>
                <a:gd name="T3" fmla="*/ 374 h 374"/>
                <a:gd name="T4" fmla="*/ 101 w 101"/>
                <a:gd name="T5" fmla="*/ 374 h 374"/>
              </a:gdLst>
              <a:ahLst/>
              <a:cxnLst>
                <a:cxn ang="0">
                  <a:pos x="T0" y="T1"/>
                </a:cxn>
                <a:cxn ang="0">
                  <a:pos x="T2" y="T3"/>
                </a:cxn>
                <a:cxn ang="0">
                  <a:pos x="T4" y="T5"/>
                </a:cxn>
              </a:cxnLst>
              <a:rect l="0" t="0" r="r" b="b"/>
              <a:pathLst>
                <a:path w="101" h="374">
                  <a:moveTo>
                    <a:pt x="0" y="0"/>
                  </a:moveTo>
                  <a:lnTo>
                    <a:pt x="0" y="374"/>
                  </a:lnTo>
                  <a:lnTo>
                    <a:pt x="101" y="374"/>
                  </a:lnTo>
                </a:path>
              </a:pathLst>
            </a:custGeom>
            <a:noFill/>
            <a:ln w="381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17" name="AutoShape 56"/>
            <p:cNvSpPr>
              <a:spLocks noChangeArrowheads="1"/>
            </p:cNvSpPr>
            <p:nvPr/>
          </p:nvSpPr>
          <p:spPr bwMode="auto">
            <a:xfrm>
              <a:off x="5964961" y="1534203"/>
              <a:ext cx="627089" cy="323606"/>
            </a:xfrm>
            <a:prstGeom prst="homePlate">
              <a:avLst>
                <a:gd name="adj" fmla="val 38672"/>
              </a:avLst>
            </a:prstGeom>
            <a:gradFill rotWithShape="1">
              <a:gsLst>
                <a:gs pos="0">
                  <a:srgbClr val="3366FF"/>
                </a:gs>
                <a:gs pos="100000">
                  <a:srgbClr val="3366FF">
                    <a:gamma/>
                    <a:shade val="46275"/>
                    <a:invGamma/>
                  </a:srgbClr>
                </a:gs>
              </a:gsLst>
              <a:lin ang="2700000" scaled="1"/>
            </a:gra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ja-JP" sz="1200" b="1" dirty="0" smtClean="0">
                  <a:solidFill>
                    <a:schemeClr val="bg1"/>
                  </a:solidFill>
                </a:rPr>
                <a:t>16Bit</a:t>
              </a:r>
              <a:endParaRPr lang="en-US" altLang="ja-JP" sz="1200" b="1" dirty="0">
                <a:solidFill>
                  <a:schemeClr val="bg1"/>
                </a:solidFill>
              </a:endParaRPr>
            </a:p>
            <a:p>
              <a:r>
                <a:rPr lang="en-US" altLang="ja-JP" sz="1200" b="1" dirty="0">
                  <a:solidFill>
                    <a:schemeClr val="bg1"/>
                  </a:solidFill>
                </a:rPr>
                <a:t>ADC</a:t>
              </a:r>
            </a:p>
          </p:txBody>
        </p:sp>
        <p:grpSp>
          <p:nvGrpSpPr>
            <p:cNvPr id="18" name="Group 61"/>
            <p:cNvGrpSpPr>
              <a:grpSpLocks/>
            </p:cNvGrpSpPr>
            <p:nvPr/>
          </p:nvGrpSpPr>
          <p:grpSpPr bwMode="auto">
            <a:xfrm>
              <a:off x="8355077" y="1953879"/>
              <a:ext cx="703099" cy="1234590"/>
              <a:chOff x="3749" y="706"/>
              <a:chExt cx="500" cy="501"/>
            </a:xfrm>
          </p:grpSpPr>
          <p:sp>
            <p:nvSpPr>
              <p:cNvPr id="65" name="AutoShape 62"/>
              <p:cNvSpPr>
                <a:spLocks noChangeArrowheads="1"/>
              </p:cNvSpPr>
              <p:nvPr/>
            </p:nvSpPr>
            <p:spPr bwMode="auto">
              <a:xfrm flipH="1" flipV="1">
                <a:off x="3749" y="706"/>
                <a:ext cx="500" cy="501"/>
              </a:xfrm>
              <a:prstGeom prst="cube">
                <a:avLst>
                  <a:gd name="adj" fmla="val 10153"/>
                </a:avLst>
              </a:prstGeom>
              <a:gradFill rotWithShape="1">
                <a:gsLst>
                  <a:gs pos="0">
                    <a:srgbClr val="292929">
                      <a:gamma/>
                      <a:invGamma/>
                    </a:srgbClr>
                  </a:gs>
                  <a:gs pos="100000">
                    <a:srgbClr val="292929"/>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ja-JP" sz="1200" dirty="0"/>
              </a:p>
            </p:txBody>
          </p:sp>
          <p:sp>
            <p:nvSpPr>
              <p:cNvPr id="66" name="Text Box 63"/>
              <p:cNvSpPr txBox="1">
                <a:spLocks noChangeArrowheads="1"/>
              </p:cNvSpPr>
              <p:nvPr/>
            </p:nvSpPr>
            <p:spPr bwMode="auto">
              <a:xfrm>
                <a:off x="3841" y="865"/>
                <a:ext cx="362" cy="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200" b="1" dirty="0">
                    <a:solidFill>
                      <a:schemeClr val="bg1"/>
                    </a:solidFill>
                  </a:rPr>
                  <a:t>DC/DC</a:t>
                </a:r>
              </a:p>
            </p:txBody>
          </p:sp>
        </p:grpSp>
        <p:sp>
          <p:nvSpPr>
            <p:cNvPr id="19" name="Freeform 64"/>
            <p:cNvSpPr>
              <a:spLocks/>
            </p:cNvSpPr>
            <p:nvPr/>
          </p:nvSpPr>
          <p:spPr bwMode="auto">
            <a:xfrm>
              <a:off x="7333154" y="1964834"/>
              <a:ext cx="1032479" cy="154219"/>
            </a:xfrm>
            <a:custGeom>
              <a:avLst/>
              <a:gdLst>
                <a:gd name="T0" fmla="*/ 0 w 978"/>
                <a:gd name="T1" fmla="*/ 0 h 274"/>
                <a:gd name="T2" fmla="*/ 722 w 978"/>
                <a:gd name="T3" fmla="*/ 0 h 274"/>
                <a:gd name="T4" fmla="*/ 722 w 978"/>
                <a:gd name="T5" fmla="*/ 274 h 274"/>
                <a:gd name="T6" fmla="*/ 978 w 978"/>
                <a:gd name="T7" fmla="*/ 274 h 274"/>
              </a:gdLst>
              <a:ahLst/>
              <a:cxnLst>
                <a:cxn ang="0">
                  <a:pos x="T0" y="T1"/>
                </a:cxn>
                <a:cxn ang="0">
                  <a:pos x="T2" y="T3"/>
                </a:cxn>
                <a:cxn ang="0">
                  <a:pos x="T4" y="T5"/>
                </a:cxn>
                <a:cxn ang="0">
                  <a:pos x="T6" y="T7"/>
                </a:cxn>
              </a:cxnLst>
              <a:rect l="0" t="0" r="r" b="b"/>
              <a:pathLst>
                <a:path w="978" h="274">
                  <a:moveTo>
                    <a:pt x="0" y="0"/>
                  </a:moveTo>
                  <a:lnTo>
                    <a:pt x="722" y="0"/>
                  </a:lnTo>
                  <a:lnTo>
                    <a:pt x="722" y="274"/>
                  </a:lnTo>
                  <a:lnTo>
                    <a:pt x="978" y="274"/>
                  </a:lnTo>
                </a:path>
              </a:pathLst>
            </a:custGeom>
            <a:noFill/>
            <a:ln w="15875"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20" name="Freeform 65"/>
            <p:cNvSpPr>
              <a:spLocks/>
            </p:cNvSpPr>
            <p:nvPr/>
          </p:nvSpPr>
          <p:spPr bwMode="auto">
            <a:xfrm>
              <a:off x="7333154" y="2011184"/>
              <a:ext cx="1013477" cy="169387"/>
            </a:xfrm>
            <a:custGeom>
              <a:avLst/>
              <a:gdLst>
                <a:gd name="T0" fmla="*/ 0 w 960"/>
                <a:gd name="T1" fmla="*/ 0 h 201"/>
                <a:gd name="T2" fmla="*/ 649 w 960"/>
                <a:gd name="T3" fmla="*/ 0 h 201"/>
                <a:gd name="T4" fmla="*/ 649 w 960"/>
                <a:gd name="T5" fmla="*/ 201 h 201"/>
                <a:gd name="T6" fmla="*/ 960 w 960"/>
                <a:gd name="T7" fmla="*/ 201 h 201"/>
              </a:gdLst>
              <a:ahLst/>
              <a:cxnLst>
                <a:cxn ang="0">
                  <a:pos x="T0" y="T1"/>
                </a:cxn>
                <a:cxn ang="0">
                  <a:pos x="T2" y="T3"/>
                </a:cxn>
                <a:cxn ang="0">
                  <a:pos x="T4" y="T5"/>
                </a:cxn>
                <a:cxn ang="0">
                  <a:pos x="T6" y="T7"/>
                </a:cxn>
              </a:cxnLst>
              <a:rect l="0" t="0" r="r" b="b"/>
              <a:pathLst>
                <a:path w="960" h="201">
                  <a:moveTo>
                    <a:pt x="0" y="0"/>
                  </a:moveTo>
                  <a:lnTo>
                    <a:pt x="649" y="0"/>
                  </a:lnTo>
                  <a:lnTo>
                    <a:pt x="649" y="201"/>
                  </a:lnTo>
                  <a:lnTo>
                    <a:pt x="960" y="201"/>
                  </a:lnTo>
                </a:path>
              </a:pathLst>
            </a:custGeom>
            <a:noFill/>
            <a:ln w="15875"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21" name="Freeform 66"/>
            <p:cNvSpPr>
              <a:spLocks/>
            </p:cNvSpPr>
            <p:nvPr/>
          </p:nvSpPr>
          <p:spPr bwMode="auto">
            <a:xfrm>
              <a:off x="7352157" y="2280856"/>
              <a:ext cx="1032479" cy="230906"/>
            </a:xfrm>
            <a:custGeom>
              <a:avLst/>
              <a:gdLst>
                <a:gd name="T0" fmla="*/ 0 w 978"/>
                <a:gd name="T1" fmla="*/ 0 h 274"/>
                <a:gd name="T2" fmla="*/ 722 w 978"/>
                <a:gd name="T3" fmla="*/ 0 h 274"/>
                <a:gd name="T4" fmla="*/ 722 w 978"/>
                <a:gd name="T5" fmla="*/ 274 h 274"/>
                <a:gd name="T6" fmla="*/ 978 w 978"/>
                <a:gd name="T7" fmla="*/ 274 h 274"/>
              </a:gdLst>
              <a:ahLst/>
              <a:cxnLst>
                <a:cxn ang="0">
                  <a:pos x="T0" y="T1"/>
                </a:cxn>
                <a:cxn ang="0">
                  <a:pos x="T2" y="T3"/>
                </a:cxn>
                <a:cxn ang="0">
                  <a:pos x="T4" y="T5"/>
                </a:cxn>
                <a:cxn ang="0">
                  <a:pos x="T6" y="T7"/>
                </a:cxn>
              </a:cxnLst>
              <a:rect l="0" t="0" r="r" b="b"/>
              <a:pathLst>
                <a:path w="978" h="274">
                  <a:moveTo>
                    <a:pt x="0" y="0"/>
                  </a:moveTo>
                  <a:lnTo>
                    <a:pt x="722" y="0"/>
                  </a:lnTo>
                  <a:lnTo>
                    <a:pt x="722" y="274"/>
                  </a:lnTo>
                  <a:lnTo>
                    <a:pt x="978" y="274"/>
                  </a:lnTo>
                </a:path>
              </a:pathLst>
            </a:custGeom>
            <a:noFill/>
            <a:ln w="15875"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22" name="Freeform 67"/>
            <p:cNvSpPr>
              <a:spLocks/>
            </p:cNvSpPr>
            <p:nvPr/>
          </p:nvSpPr>
          <p:spPr bwMode="auto">
            <a:xfrm>
              <a:off x="7352157" y="2403894"/>
              <a:ext cx="1013477" cy="169387"/>
            </a:xfrm>
            <a:custGeom>
              <a:avLst/>
              <a:gdLst>
                <a:gd name="T0" fmla="*/ 0 w 960"/>
                <a:gd name="T1" fmla="*/ 0 h 201"/>
                <a:gd name="T2" fmla="*/ 649 w 960"/>
                <a:gd name="T3" fmla="*/ 0 h 201"/>
                <a:gd name="T4" fmla="*/ 649 w 960"/>
                <a:gd name="T5" fmla="*/ 201 h 201"/>
                <a:gd name="T6" fmla="*/ 960 w 960"/>
                <a:gd name="T7" fmla="*/ 201 h 201"/>
              </a:gdLst>
              <a:ahLst/>
              <a:cxnLst>
                <a:cxn ang="0">
                  <a:pos x="T0" y="T1"/>
                </a:cxn>
                <a:cxn ang="0">
                  <a:pos x="T2" y="T3"/>
                </a:cxn>
                <a:cxn ang="0">
                  <a:pos x="T4" y="T5"/>
                </a:cxn>
                <a:cxn ang="0">
                  <a:pos x="T6" y="T7"/>
                </a:cxn>
              </a:cxnLst>
              <a:rect l="0" t="0" r="r" b="b"/>
              <a:pathLst>
                <a:path w="960" h="201">
                  <a:moveTo>
                    <a:pt x="0" y="0"/>
                  </a:moveTo>
                  <a:lnTo>
                    <a:pt x="649" y="0"/>
                  </a:lnTo>
                  <a:lnTo>
                    <a:pt x="649" y="201"/>
                  </a:lnTo>
                  <a:lnTo>
                    <a:pt x="960" y="201"/>
                  </a:lnTo>
                </a:path>
              </a:pathLst>
            </a:custGeom>
            <a:noFill/>
            <a:ln w="15875"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23" name="Line 68"/>
            <p:cNvSpPr>
              <a:spLocks noChangeShapeType="1"/>
            </p:cNvSpPr>
            <p:nvPr/>
          </p:nvSpPr>
          <p:spPr bwMode="auto">
            <a:xfrm flipH="1">
              <a:off x="7883176" y="1926069"/>
              <a:ext cx="482457" cy="0"/>
            </a:xfrm>
            <a:prstGeom prst="line">
              <a:avLst/>
            </a:prstGeom>
            <a:noFill/>
            <a:ln w="158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24" name="Text Box 69"/>
            <p:cNvSpPr txBox="1">
              <a:spLocks noChangeArrowheads="1"/>
            </p:cNvSpPr>
            <p:nvPr/>
          </p:nvSpPr>
          <p:spPr bwMode="auto">
            <a:xfrm>
              <a:off x="7810213" y="1613611"/>
              <a:ext cx="666611" cy="311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1200" dirty="0"/>
                <a:t>電圧・電流</a:t>
              </a:r>
            </a:p>
            <a:p>
              <a:r>
                <a:rPr lang="ja-JP" altLang="en-US" sz="1200" dirty="0"/>
                <a:t>モニタ</a:t>
              </a:r>
            </a:p>
          </p:txBody>
        </p:sp>
        <p:sp>
          <p:nvSpPr>
            <p:cNvPr id="25" name="Text Box 70"/>
            <p:cNvSpPr txBox="1">
              <a:spLocks noChangeArrowheads="1"/>
            </p:cNvSpPr>
            <p:nvPr/>
          </p:nvSpPr>
          <p:spPr bwMode="auto">
            <a:xfrm>
              <a:off x="7787298" y="2628901"/>
              <a:ext cx="608137" cy="311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1200" dirty="0"/>
                <a:t>電源電圧</a:t>
              </a:r>
            </a:p>
            <a:p>
              <a:r>
                <a:rPr lang="ja-JP" altLang="en-US" sz="1200" dirty="0"/>
                <a:t>制御</a:t>
              </a:r>
            </a:p>
          </p:txBody>
        </p:sp>
        <p:sp>
          <p:nvSpPr>
            <p:cNvPr id="26" name="Line 71"/>
            <p:cNvSpPr>
              <a:spLocks noChangeShapeType="1"/>
            </p:cNvSpPr>
            <p:nvPr/>
          </p:nvSpPr>
          <p:spPr bwMode="auto">
            <a:xfrm flipV="1">
              <a:off x="7864173" y="2612046"/>
              <a:ext cx="444452" cy="0"/>
            </a:xfrm>
            <a:prstGeom prst="line">
              <a:avLst/>
            </a:prstGeom>
            <a:noFill/>
            <a:ln w="158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grpSp>
          <p:nvGrpSpPr>
            <p:cNvPr id="27" name="Group 72"/>
            <p:cNvGrpSpPr>
              <a:grpSpLocks/>
            </p:cNvGrpSpPr>
            <p:nvPr/>
          </p:nvGrpSpPr>
          <p:grpSpPr bwMode="auto">
            <a:xfrm>
              <a:off x="6757795" y="1287285"/>
              <a:ext cx="565858" cy="815756"/>
              <a:chOff x="2304" y="1438"/>
              <a:chExt cx="957" cy="447"/>
            </a:xfrm>
          </p:grpSpPr>
          <p:sp>
            <p:nvSpPr>
              <p:cNvPr id="63" name="AutoShape 73"/>
              <p:cNvSpPr>
                <a:spLocks noChangeArrowheads="1"/>
              </p:cNvSpPr>
              <p:nvPr/>
            </p:nvSpPr>
            <p:spPr bwMode="auto">
              <a:xfrm flipH="1" flipV="1">
                <a:off x="2304" y="1438"/>
                <a:ext cx="957" cy="447"/>
              </a:xfrm>
              <a:prstGeom prst="cube">
                <a:avLst>
                  <a:gd name="adj" fmla="val 8500"/>
                </a:avLst>
              </a:prstGeom>
              <a:solidFill>
                <a:srgbClr val="CC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ja-JP" sz="1200" dirty="0"/>
              </a:p>
            </p:txBody>
          </p:sp>
          <p:sp>
            <p:nvSpPr>
              <p:cNvPr id="64" name="Text Box 74"/>
              <p:cNvSpPr txBox="1">
                <a:spLocks noChangeArrowheads="1"/>
              </p:cNvSpPr>
              <p:nvPr/>
            </p:nvSpPr>
            <p:spPr bwMode="auto">
              <a:xfrm>
                <a:off x="2446" y="1508"/>
                <a:ext cx="676" cy="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200" b="1" dirty="0"/>
                  <a:t>MUX</a:t>
                </a:r>
              </a:p>
              <a:p>
                <a:r>
                  <a:rPr lang="en-US" altLang="ja-JP" sz="1200" b="1" dirty="0"/>
                  <a:t>8ch</a:t>
                </a:r>
              </a:p>
            </p:txBody>
          </p:sp>
        </p:grpSp>
        <p:sp>
          <p:nvSpPr>
            <p:cNvPr id="28" name="Line 75"/>
            <p:cNvSpPr>
              <a:spLocks noChangeShapeType="1"/>
            </p:cNvSpPr>
            <p:nvPr/>
          </p:nvSpPr>
          <p:spPr bwMode="auto">
            <a:xfrm>
              <a:off x="6522373" y="1758367"/>
              <a:ext cx="260759"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29" name="Line 76"/>
            <p:cNvSpPr>
              <a:spLocks noChangeShapeType="1"/>
            </p:cNvSpPr>
            <p:nvPr/>
          </p:nvSpPr>
          <p:spPr bwMode="auto">
            <a:xfrm>
              <a:off x="6522373" y="1604992"/>
              <a:ext cx="260759"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grpSp>
          <p:nvGrpSpPr>
            <p:cNvPr id="30" name="Group 81"/>
            <p:cNvGrpSpPr>
              <a:grpSpLocks/>
            </p:cNvGrpSpPr>
            <p:nvPr/>
          </p:nvGrpSpPr>
          <p:grpSpPr bwMode="auto">
            <a:xfrm>
              <a:off x="7323652" y="1856123"/>
              <a:ext cx="491958" cy="46350"/>
              <a:chOff x="3904" y="1416"/>
              <a:chExt cx="466" cy="55"/>
            </a:xfrm>
          </p:grpSpPr>
          <p:sp>
            <p:nvSpPr>
              <p:cNvPr id="59" name="Line 77"/>
              <p:cNvSpPr>
                <a:spLocks noChangeShapeType="1"/>
              </p:cNvSpPr>
              <p:nvPr/>
            </p:nvSpPr>
            <p:spPr bwMode="auto">
              <a:xfrm>
                <a:off x="3904" y="1471"/>
                <a:ext cx="219"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60" name="Line 78"/>
              <p:cNvSpPr>
                <a:spLocks noChangeShapeType="1"/>
              </p:cNvSpPr>
              <p:nvPr/>
            </p:nvSpPr>
            <p:spPr bwMode="auto">
              <a:xfrm>
                <a:off x="3904" y="1416"/>
                <a:ext cx="219"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61" name="Line 79"/>
              <p:cNvSpPr>
                <a:spLocks noChangeShapeType="1"/>
              </p:cNvSpPr>
              <p:nvPr/>
            </p:nvSpPr>
            <p:spPr bwMode="auto">
              <a:xfrm>
                <a:off x="4151" y="1417"/>
                <a:ext cx="219" cy="0"/>
              </a:xfrm>
              <a:prstGeom prst="line">
                <a:avLst/>
              </a:prstGeom>
              <a:noFill/>
              <a:ln w="158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62" name="Line 80"/>
              <p:cNvSpPr>
                <a:spLocks noChangeShapeType="1"/>
              </p:cNvSpPr>
              <p:nvPr/>
            </p:nvSpPr>
            <p:spPr bwMode="auto">
              <a:xfrm>
                <a:off x="4151" y="1463"/>
                <a:ext cx="219" cy="0"/>
              </a:xfrm>
              <a:prstGeom prst="line">
                <a:avLst/>
              </a:prstGeom>
              <a:noFill/>
              <a:ln w="158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grpSp>
        <p:grpSp>
          <p:nvGrpSpPr>
            <p:cNvPr id="31" name="Group 82"/>
            <p:cNvGrpSpPr>
              <a:grpSpLocks/>
            </p:cNvGrpSpPr>
            <p:nvPr/>
          </p:nvGrpSpPr>
          <p:grpSpPr bwMode="auto">
            <a:xfrm>
              <a:off x="7323652" y="1748255"/>
              <a:ext cx="491958" cy="46350"/>
              <a:chOff x="3904" y="1416"/>
              <a:chExt cx="466" cy="55"/>
            </a:xfrm>
          </p:grpSpPr>
          <p:sp>
            <p:nvSpPr>
              <p:cNvPr id="55" name="Line 83"/>
              <p:cNvSpPr>
                <a:spLocks noChangeShapeType="1"/>
              </p:cNvSpPr>
              <p:nvPr/>
            </p:nvSpPr>
            <p:spPr bwMode="auto">
              <a:xfrm>
                <a:off x="3904" y="1471"/>
                <a:ext cx="219"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56" name="Line 84"/>
              <p:cNvSpPr>
                <a:spLocks noChangeShapeType="1"/>
              </p:cNvSpPr>
              <p:nvPr/>
            </p:nvSpPr>
            <p:spPr bwMode="auto">
              <a:xfrm>
                <a:off x="3904" y="1416"/>
                <a:ext cx="219"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57" name="Line 85"/>
              <p:cNvSpPr>
                <a:spLocks noChangeShapeType="1"/>
              </p:cNvSpPr>
              <p:nvPr/>
            </p:nvSpPr>
            <p:spPr bwMode="auto">
              <a:xfrm>
                <a:off x="4151" y="1417"/>
                <a:ext cx="219" cy="0"/>
              </a:xfrm>
              <a:prstGeom prst="line">
                <a:avLst/>
              </a:prstGeom>
              <a:noFill/>
              <a:ln w="158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58" name="Line 86"/>
              <p:cNvSpPr>
                <a:spLocks noChangeShapeType="1"/>
              </p:cNvSpPr>
              <p:nvPr/>
            </p:nvSpPr>
            <p:spPr bwMode="auto">
              <a:xfrm>
                <a:off x="4151" y="1463"/>
                <a:ext cx="219" cy="0"/>
              </a:xfrm>
              <a:prstGeom prst="line">
                <a:avLst/>
              </a:prstGeom>
              <a:noFill/>
              <a:ln w="158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grpSp>
        <p:grpSp>
          <p:nvGrpSpPr>
            <p:cNvPr id="32" name="Group 87"/>
            <p:cNvGrpSpPr>
              <a:grpSpLocks/>
            </p:cNvGrpSpPr>
            <p:nvPr/>
          </p:nvGrpSpPr>
          <p:grpSpPr bwMode="auto">
            <a:xfrm>
              <a:off x="7323652" y="1339533"/>
              <a:ext cx="491958" cy="46350"/>
              <a:chOff x="3904" y="1416"/>
              <a:chExt cx="466" cy="55"/>
            </a:xfrm>
          </p:grpSpPr>
          <p:sp>
            <p:nvSpPr>
              <p:cNvPr id="51" name="Line 88"/>
              <p:cNvSpPr>
                <a:spLocks noChangeShapeType="1"/>
              </p:cNvSpPr>
              <p:nvPr/>
            </p:nvSpPr>
            <p:spPr bwMode="auto">
              <a:xfrm>
                <a:off x="3904" y="1471"/>
                <a:ext cx="219"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52" name="Line 89"/>
              <p:cNvSpPr>
                <a:spLocks noChangeShapeType="1"/>
              </p:cNvSpPr>
              <p:nvPr/>
            </p:nvSpPr>
            <p:spPr bwMode="auto">
              <a:xfrm>
                <a:off x="3904" y="1416"/>
                <a:ext cx="219"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53" name="Line 90"/>
              <p:cNvSpPr>
                <a:spLocks noChangeShapeType="1"/>
              </p:cNvSpPr>
              <p:nvPr/>
            </p:nvSpPr>
            <p:spPr bwMode="auto">
              <a:xfrm>
                <a:off x="4151" y="1417"/>
                <a:ext cx="219" cy="0"/>
              </a:xfrm>
              <a:prstGeom prst="line">
                <a:avLst/>
              </a:prstGeom>
              <a:noFill/>
              <a:ln w="158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54" name="Line 91"/>
              <p:cNvSpPr>
                <a:spLocks noChangeShapeType="1"/>
              </p:cNvSpPr>
              <p:nvPr/>
            </p:nvSpPr>
            <p:spPr bwMode="auto">
              <a:xfrm>
                <a:off x="4151" y="1463"/>
                <a:ext cx="219" cy="0"/>
              </a:xfrm>
              <a:prstGeom prst="line">
                <a:avLst/>
              </a:prstGeom>
              <a:noFill/>
              <a:ln w="158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grpSp>
        <p:sp>
          <p:nvSpPr>
            <p:cNvPr id="33" name="Line 92"/>
            <p:cNvSpPr>
              <a:spLocks noChangeShapeType="1"/>
            </p:cNvSpPr>
            <p:nvPr/>
          </p:nvSpPr>
          <p:spPr bwMode="auto">
            <a:xfrm flipH="1">
              <a:off x="7468284" y="1433076"/>
              <a:ext cx="0" cy="254503"/>
            </a:xfrm>
            <a:prstGeom prst="line">
              <a:avLst/>
            </a:prstGeom>
            <a:noFill/>
            <a:ln w="158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34" name="Freeform 93"/>
            <p:cNvSpPr>
              <a:spLocks/>
            </p:cNvSpPr>
            <p:nvPr/>
          </p:nvSpPr>
          <p:spPr bwMode="auto">
            <a:xfrm>
              <a:off x="5895284" y="1695163"/>
              <a:ext cx="453953" cy="1742752"/>
            </a:xfrm>
            <a:custGeom>
              <a:avLst/>
              <a:gdLst>
                <a:gd name="T0" fmla="*/ 73 w 430"/>
                <a:gd name="T1" fmla="*/ 1 h 2068"/>
                <a:gd name="T2" fmla="*/ 0 w 430"/>
                <a:gd name="T3" fmla="*/ 0 h 2068"/>
                <a:gd name="T4" fmla="*/ 0 w 430"/>
                <a:gd name="T5" fmla="*/ 951 h 2068"/>
                <a:gd name="T6" fmla="*/ 430 w 430"/>
                <a:gd name="T7" fmla="*/ 951 h 2068"/>
                <a:gd name="T8" fmla="*/ 430 w 430"/>
                <a:gd name="T9" fmla="*/ 2066 h 2068"/>
                <a:gd name="T10" fmla="*/ 292 w 430"/>
                <a:gd name="T11" fmla="*/ 2068 h 2068"/>
              </a:gdLst>
              <a:ahLst/>
              <a:cxnLst>
                <a:cxn ang="0">
                  <a:pos x="T0" y="T1"/>
                </a:cxn>
                <a:cxn ang="0">
                  <a:pos x="T2" y="T3"/>
                </a:cxn>
                <a:cxn ang="0">
                  <a:pos x="T4" y="T5"/>
                </a:cxn>
                <a:cxn ang="0">
                  <a:pos x="T6" y="T7"/>
                </a:cxn>
                <a:cxn ang="0">
                  <a:pos x="T8" y="T9"/>
                </a:cxn>
                <a:cxn ang="0">
                  <a:pos x="T10" y="T11"/>
                </a:cxn>
              </a:cxnLst>
              <a:rect l="0" t="0" r="r" b="b"/>
              <a:pathLst>
                <a:path w="430" h="2068">
                  <a:moveTo>
                    <a:pt x="73" y="1"/>
                  </a:moveTo>
                  <a:lnTo>
                    <a:pt x="0" y="0"/>
                  </a:lnTo>
                  <a:lnTo>
                    <a:pt x="0" y="951"/>
                  </a:lnTo>
                  <a:lnTo>
                    <a:pt x="430" y="951"/>
                  </a:lnTo>
                  <a:lnTo>
                    <a:pt x="430" y="2066"/>
                  </a:lnTo>
                  <a:lnTo>
                    <a:pt x="292" y="2068"/>
                  </a:lnTo>
                </a:path>
              </a:pathLst>
            </a:custGeom>
            <a:noFill/>
            <a:ln w="19050"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35" name="Freeform 94"/>
            <p:cNvSpPr>
              <a:spLocks/>
            </p:cNvSpPr>
            <p:nvPr/>
          </p:nvSpPr>
          <p:spPr bwMode="auto">
            <a:xfrm>
              <a:off x="6214107" y="2334790"/>
              <a:ext cx="569025" cy="1363527"/>
            </a:xfrm>
            <a:custGeom>
              <a:avLst/>
              <a:gdLst>
                <a:gd name="T0" fmla="*/ 539 w 539"/>
                <a:gd name="T1" fmla="*/ 0 h 1618"/>
                <a:gd name="T2" fmla="*/ 173 w 539"/>
                <a:gd name="T3" fmla="*/ 0 h 1618"/>
                <a:gd name="T4" fmla="*/ 173 w 539"/>
                <a:gd name="T5" fmla="*/ 1618 h 1618"/>
                <a:gd name="T6" fmla="*/ 0 w 539"/>
                <a:gd name="T7" fmla="*/ 1618 h 1618"/>
              </a:gdLst>
              <a:ahLst/>
              <a:cxnLst>
                <a:cxn ang="0">
                  <a:pos x="T0" y="T1"/>
                </a:cxn>
                <a:cxn ang="0">
                  <a:pos x="T2" y="T3"/>
                </a:cxn>
                <a:cxn ang="0">
                  <a:pos x="T4" y="T5"/>
                </a:cxn>
                <a:cxn ang="0">
                  <a:pos x="T6" y="T7"/>
                </a:cxn>
              </a:cxnLst>
              <a:rect l="0" t="0" r="r" b="b"/>
              <a:pathLst>
                <a:path w="539" h="1618">
                  <a:moveTo>
                    <a:pt x="539" y="0"/>
                  </a:moveTo>
                  <a:lnTo>
                    <a:pt x="173" y="0"/>
                  </a:lnTo>
                  <a:lnTo>
                    <a:pt x="173" y="1618"/>
                  </a:lnTo>
                  <a:lnTo>
                    <a:pt x="0" y="1618"/>
                  </a:lnTo>
                </a:path>
              </a:pathLst>
            </a:custGeom>
            <a:noFill/>
            <a:ln w="19050" cap="flat" cmpd="sng">
              <a:solidFill>
                <a:schemeClr val="tx1"/>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36" name="Oval 95"/>
            <p:cNvSpPr>
              <a:spLocks noChangeArrowheads="1"/>
            </p:cNvSpPr>
            <p:nvPr/>
          </p:nvSpPr>
          <p:spPr bwMode="auto">
            <a:xfrm>
              <a:off x="6470643" y="3107568"/>
              <a:ext cx="49618" cy="39608"/>
            </a:xfrm>
            <a:prstGeom prst="ellipse">
              <a:avLst/>
            </a:prstGeom>
            <a:solidFill>
              <a:schemeClr val="tx1"/>
            </a:solidFill>
            <a:ln w="1587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sz="1200" dirty="0"/>
            </a:p>
          </p:txBody>
        </p:sp>
        <p:sp>
          <p:nvSpPr>
            <p:cNvPr id="37" name="Oval 96"/>
            <p:cNvSpPr>
              <a:spLocks noChangeArrowheads="1"/>
            </p:cNvSpPr>
            <p:nvPr/>
          </p:nvSpPr>
          <p:spPr bwMode="auto">
            <a:xfrm>
              <a:off x="5609188" y="3107568"/>
              <a:ext cx="49618" cy="39608"/>
            </a:xfrm>
            <a:prstGeom prst="ellipse">
              <a:avLst/>
            </a:prstGeom>
            <a:solidFill>
              <a:schemeClr val="tx1"/>
            </a:solidFill>
            <a:ln w="1587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sz="1200" dirty="0"/>
            </a:p>
          </p:txBody>
        </p:sp>
        <p:sp>
          <p:nvSpPr>
            <p:cNvPr id="38" name="Text Box 98"/>
            <p:cNvSpPr txBox="1">
              <a:spLocks noChangeArrowheads="1"/>
            </p:cNvSpPr>
            <p:nvPr/>
          </p:nvSpPr>
          <p:spPr bwMode="auto">
            <a:xfrm>
              <a:off x="6792291" y="2463727"/>
              <a:ext cx="444895" cy="18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200" dirty="0"/>
                <a:t>×8ch</a:t>
              </a:r>
            </a:p>
          </p:txBody>
        </p:sp>
        <p:sp>
          <p:nvSpPr>
            <p:cNvPr id="39" name="Freeform 105"/>
            <p:cNvSpPr>
              <a:spLocks/>
            </p:cNvSpPr>
            <p:nvPr/>
          </p:nvSpPr>
          <p:spPr bwMode="auto">
            <a:xfrm>
              <a:off x="6194048" y="2998856"/>
              <a:ext cx="2201145" cy="816599"/>
            </a:xfrm>
            <a:custGeom>
              <a:avLst/>
              <a:gdLst>
                <a:gd name="T0" fmla="*/ 0 w 2039"/>
                <a:gd name="T1" fmla="*/ 969 h 969"/>
                <a:gd name="T2" fmla="*/ 1728 w 2039"/>
                <a:gd name="T3" fmla="*/ 969 h 969"/>
                <a:gd name="T4" fmla="*/ 1728 w 2039"/>
                <a:gd name="T5" fmla="*/ 0 h 969"/>
                <a:gd name="T6" fmla="*/ 2039 w 2039"/>
                <a:gd name="T7" fmla="*/ 0 h 969"/>
              </a:gdLst>
              <a:ahLst/>
              <a:cxnLst>
                <a:cxn ang="0">
                  <a:pos x="T0" y="T1"/>
                </a:cxn>
                <a:cxn ang="0">
                  <a:pos x="T2" y="T3"/>
                </a:cxn>
                <a:cxn ang="0">
                  <a:pos x="T4" y="T5"/>
                </a:cxn>
                <a:cxn ang="0">
                  <a:pos x="T6" y="T7"/>
                </a:cxn>
              </a:cxnLst>
              <a:rect l="0" t="0" r="r" b="b"/>
              <a:pathLst>
                <a:path w="2039" h="969">
                  <a:moveTo>
                    <a:pt x="0" y="969"/>
                  </a:moveTo>
                  <a:lnTo>
                    <a:pt x="1728" y="969"/>
                  </a:lnTo>
                  <a:lnTo>
                    <a:pt x="1728" y="0"/>
                  </a:lnTo>
                  <a:lnTo>
                    <a:pt x="2039" y="0"/>
                  </a:lnTo>
                </a:path>
              </a:pathLst>
            </a:custGeom>
            <a:noFill/>
            <a:ln w="1905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grpSp>
          <p:nvGrpSpPr>
            <p:cNvPr id="40" name="Group 106"/>
            <p:cNvGrpSpPr>
              <a:grpSpLocks/>
            </p:cNvGrpSpPr>
            <p:nvPr/>
          </p:nvGrpSpPr>
          <p:grpSpPr bwMode="auto">
            <a:xfrm>
              <a:off x="6708177" y="3659555"/>
              <a:ext cx="905795" cy="344674"/>
              <a:chOff x="3321" y="3637"/>
              <a:chExt cx="858" cy="409"/>
            </a:xfrm>
          </p:grpSpPr>
          <p:sp>
            <p:nvSpPr>
              <p:cNvPr id="49" name="AutoShape 103"/>
              <p:cNvSpPr>
                <a:spLocks noChangeArrowheads="1"/>
              </p:cNvSpPr>
              <p:nvPr/>
            </p:nvSpPr>
            <p:spPr bwMode="auto">
              <a:xfrm flipH="1" flipV="1">
                <a:off x="3321" y="3637"/>
                <a:ext cx="746" cy="384"/>
              </a:xfrm>
              <a:prstGeom prst="cube">
                <a:avLst>
                  <a:gd name="adj" fmla="val 8500"/>
                </a:avLst>
              </a:prstGeom>
              <a:gradFill rotWithShape="1">
                <a:gsLst>
                  <a:gs pos="0">
                    <a:srgbClr val="FF99CC"/>
                  </a:gs>
                  <a:gs pos="100000">
                    <a:srgbClr val="FF99CC">
                      <a:gamma/>
                      <a:shade val="4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ja-JP" sz="1200" dirty="0"/>
              </a:p>
            </p:txBody>
          </p:sp>
          <p:sp>
            <p:nvSpPr>
              <p:cNvPr id="50" name="Text Box 104"/>
              <p:cNvSpPr txBox="1">
                <a:spLocks noChangeArrowheads="1"/>
              </p:cNvSpPr>
              <p:nvPr/>
            </p:nvSpPr>
            <p:spPr bwMode="auto">
              <a:xfrm>
                <a:off x="3346" y="3676"/>
                <a:ext cx="833" cy="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200" b="1" dirty="0">
                    <a:solidFill>
                      <a:schemeClr val="bg1"/>
                    </a:solidFill>
                  </a:rPr>
                  <a:t>OPEN-DRAIN</a:t>
                </a:r>
              </a:p>
              <a:p>
                <a:r>
                  <a:rPr lang="en-US" altLang="ja-JP" sz="1200" b="1" dirty="0">
                    <a:solidFill>
                      <a:schemeClr val="bg1"/>
                    </a:solidFill>
                  </a:rPr>
                  <a:t>OUTPUT</a:t>
                </a:r>
              </a:p>
            </p:txBody>
          </p:sp>
        </p:grpSp>
        <p:grpSp>
          <p:nvGrpSpPr>
            <p:cNvPr id="41" name="Group 52"/>
            <p:cNvGrpSpPr>
              <a:grpSpLocks/>
            </p:cNvGrpSpPr>
            <p:nvPr/>
          </p:nvGrpSpPr>
          <p:grpSpPr bwMode="auto">
            <a:xfrm>
              <a:off x="5073947" y="3168244"/>
              <a:ext cx="1157053" cy="793003"/>
              <a:chOff x="1773" y="2973"/>
              <a:chExt cx="1096" cy="941"/>
            </a:xfrm>
          </p:grpSpPr>
          <p:sp>
            <p:nvSpPr>
              <p:cNvPr id="47" name="AutoShape 25"/>
              <p:cNvSpPr>
                <a:spLocks noChangeArrowheads="1"/>
              </p:cNvSpPr>
              <p:nvPr/>
            </p:nvSpPr>
            <p:spPr bwMode="auto">
              <a:xfrm flipH="1" flipV="1">
                <a:off x="1773" y="2973"/>
                <a:ext cx="1076" cy="941"/>
              </a:xfrm>
              <a:prstGeom prst="cube">
                <a:avLst>
                  <a:gd name="adj" fmla="val 8500"/>
                </a:avLst>
              </a:prstGeom>
              <a:gradFill rotWithShape="1">
                <a:gsLst>
                  <a:gs pos="0">
                    <a:srgbClr val="99CCFF"/>
                  </a:gs>
                  <a:gs pos="100000">
                    <a:srgbClr val="0099FF"/>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ja-JP" sz="1200" dirty="0"/>
              </a:p>
            </p:txBody>
          </p:sp>
          <p:sp>
            <p:nvSpPr>
              <p:cNvPr id="48" name="Text Box 45"/>
              <p:cNvSpPr txBox="1">
                <a:spLocks noChangeArrowheads="1"/>
              </p:cNvSpPr>
              <p:nvPr/>
            </p:nvSpPr>
            <p:spPr bwMode="auto">
              <a:xfrm>
                <a:off x="1828" y="3058"/>
                <a:ext cx="1041" cy="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200" dirty="0"/>
                  <a:t>Controller</a:t>
                </a:r>
              </a:p>
              <a:p>
                <a:endParaRPr lang="en-US" altLang="ja-JP" sz="1200" dirty="0"/>
              </a:p>
              <a:p>
                <a:r>
                  <a:rPr lang="en-US" altLang="ja-JP" sz="1200" dirty="0"/>
                  <a:t>PMBus</a:t>
                </a:r>
                <a:r>
                  <a:rPr lang="ja-JP" altLang="en-US" sz="1200" dirty="0"/>
                  <a:t>　</a:t>
                </a:r>
                <a:r>
                  <a:rPr lang="en-US" altLang="ja-JP" sz="1200" dirty="0"/>
                  <a:t>Algorithm</a:t>
                </a:r>
              </a:p>
              <a:p>
                <a:r>
                  <a:rPr lang="en-US" altLang="ja-JP" sz="1200" dirty="0"/>
                  <a:t>FAULT</a:t>
                </a:r>
                <a:r>
                  <a:rPr lang="ja-JP" altLang="en-US" sz="1200" dirty="0"/>
                  <a:t>　</a:t>
                </a:r>
                <a:r>
                  <a:rPr lang="en-US" altLang="ja-JP" sz="1200" dirty="0"/>
                  <a:t>Processor</a:t>
                </a:r>
              </a:p>
            </p:txBody>
          </p:sp>
        </p:grpSp>
        <p:grpSp>
          <p:nvGrpSpPr>
            <p:cNvPr id="42" name="Group 110"/>
            <p:cNvGrpSpPr>
              <a:grpSpLocks/>
            </p:cNvGrpSpPr>
            <p:nvPr/>
          </p:nvGrpSpPr>
          <p:grpSpPr bwMode="auto">
            <a:xfrm>
              <a:off x="4990545" y="1316781"/>
              <a:ext cx="680930" cy="344674"/>
              <a:chOff x="1795" y="857"/>
              <a:chExt cx="645" cy="409"/>
            </a:xfrm>
          </p:grpSpPr>
          <p:sp>
            <p:nvSpPr>
              <p:cNvPr id="45" name="AutoShape 108"/>
              <p:cNvSpPr>
                <a:spLocks noChangeArrowheads="1"/>
              </p:cNvSpPr>
              <p:nvPr/>
            </p:nvSpPr>
            <p:spPr bwMode="auto">
              <a:xfrm flipH="1" flipV="1">
                <a:off x="1795" y="857"/>
                <a:ext cx="645" cy="384"/>
              </a:xfrm>
              <a:prstGeom prst="cube">
                <a:avLst>
                  <a:gd name="adj" fmla="val 8500"/>
                </a:avLst>
              </a:prstGeom>
              <a:gradFill rotWithShape="1">
                <a:gsLst>
                  <a:gs pos="0">
                    <a:srgbClr val="FF5050"/>
                  </a:gs>
                  <a:gs pos="100000">
                    <a:srgbClr val="FF5050">
                      <a:gamma/>
                      <a:shade val="4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ja-JP" sz="1200" dirty="0"/>
              </a:p>
            </p:txBody>
          </p:sp>
          <p:sp>
            <p:nvSpPr>
              <p:cNvPr id="46" name="Text Box 109"/>
              <p:cNvSpPr txBox="1">
                <a:spLocks noChangeArrowheads="1"/>
              </p:cNvSpPr>
              <p:nvPr/>
            </p:nvSpPr>
            <p:spPr bwMode="auto">
              <a:xfrm>
                <a:off x="1840" y="896"/>
                <a:ext cx="600" cy="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200" b="1" dirty="0">
                    <a:solidFill>
                      <a:schemeClr val="bg1"/>
                    </a:solidFill>
                  </a:rPr>
                  <a:t>TEMP</a:t>
                </a:r>
              </a:p>
              <a:p>
                <a:r>
                  <a:rPr lang="en-US" altLang="ja-JP" sz="1200" b="1" dirty="0">
                    <a:solidFill>
                      <a:schemeClr val="bg1"/>
                    </a:solidFill>
                  </a:rPr>
                  <a:t>SENSOR</a:t>
                </a:r>
              </a:p>
            </p:txBody>
          </p:sp>
        </p:grpSp>
        <p:sp>
          <p:nvSpPr>
            <p:cNvPr id="43" name="Line 112"/>
            <p:cNvSpPr>
              <a:spLocks noChangeShapeType="1"/>
            </p:cNvSpPr>
            <p:nvPr/>
          </p:nvSpPr>
          <p:spPr bwMode="auto">
            <a:xfrm>
              <a:off x="5673586" y="1472684"/>
              <a:ext cx="1119047" cy="0"/>
            </a:xfrm>
            <a:prstGeom prst="line">
              <a:avLst/>
            </a:prstGeom>
            <a:noFill/>
            <a:ln w="158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200" dirty="0"/>
            </a:p>
          </p:txBody>
        </p:sp>
        <p:sp>
          <p:nvSpPr>
            <p:cNvPr id="44" name="Text Box 113"/>
            <p:cNvSpPr txBox="1">
              <a:spLocks noChangeArrowheads="1"/>
            </p:cNvSpPr>
            <p:nvPr/>
          </p:nvSpPr>
          <p:spPr bwMode="auto">
            <a:xfrm>
              <a:off x="4854359" y="1024648"/>
              <a:ext cx="876146" cy="18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ja-JP" altLang="en-US" sz="1200" dirty="0" smtClean="0"/>
                <a:t>内部ブロック図</a:t>
              </a:r>
              <a:endParaRPr lang="ja-JP" altLang="en-US" sz="1200" dirty="0"/>
            </a:p>
          </p:txBody>
        </p:sp>
      </p:grpSp>
      <p:sp>
        <p:nvSpPr>
          <p:cNvPr id="75" name="テキスト ボックス 74"/>
          <p:cNvSpPr txBox="1"/>
          <p:nvPr/>
        </p:nvSpPr>
        <p:spPr>
          <a:xfrm>
            <a:off x="2480208" y="1043381"/>
            <a:ext cx="4082644" cy="646331"/>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defRPr/>
            </a:pPr>
            <a:r>
              <a:rPr lang="en-US" altLang="ja-JP" dirty="0" smtClean="0">
                <a:solidFill>
                  <a:schemeClr val="tx1"/>
                </a:solidFill>
              </a:rPr>
              <a:t>LTC2977</a:t>
            </a:r>
            <a:endParaRPr lang="en-US" altLang="ja-JP" dirty="0">
              <a:solidFill>
                <a:schemeClr val="tx1"/>
              </a:solidFill>
            </a:endParaRPr>
          </a:p>
          <a:p>
            <a:pPr algn="ctr">
              <a:defRPr/>
            </a:pPr>
            <a:r>
              <a:rPr lang="ja-JP" altLang="en-US" dirty="0">
                <a:solidFill>
                  <a:schemeClr val="tx1"/>
                </a:solidFill>
              </a:rPr>
              <a:t>（</a:t>
            </a:r>
            <a:r>
              <a:rPr lang="en-US" altLang="ja-JP" dirty="0">
                <a:solidFill>
                  <a:schemeClr val="tx1"/>
                </a:solidFill>
              </a:rPr>
              <a:t>EEPROM</a:t>
            </a:r>
            <a:r>
              <a:rPr lang="ja-JP" altLang="en-US" dirty="0">
                <a:solidFill>
                  <a:schemeClr val="tx1"/>
                </a:solidFill>
              </a:rPr>
              <a:t>付</a:t>
            </a:r>
            <a:r>
              <a:rPr lang="en-US" altLang="ja-JP" dirty="0">
                <a:solidFill>
                  <a:schemeClr val="tx1"/>
                </a:solidFill>
              </a:rPr>
              <a:t>8ch</a:t>
            </a:r>
            <a:r>
              <a:rPr lang="ja-JP" altLang="en-US" dirty="0">
                <a:solidFill>
                  <a:schemeClr val="tx1"/>
                </a:solidFill>
              </a:rPr>
              <a:t>デジタル電源制御</a:t>
            </a:r>
            <a:r>
              <a:rPr lang="en-US" altLang="ja-JP" dirty="0">
                <a:solidFill>
                  <a:schemeClr val="tx1"/>
                </a:solidFill>
              </a:rPr>
              <a:t>IC</a:t>
            </a:r>
            <a:r>
              <a:rPr lang="ja-JP" altLang="en-US" dirty="0">
                <a:solidFill>
                  <a:schemeClr val="tx1"/>
                </a:solidFill>
              </a:rPr>
              <a:t>）</a:t>
            </a:r>
          </a:p>
        </p:txBody>
      </p:sp>
      <p:sp>
        <p:nvSpPr>
          <p:cNvPr id="76" name="Rectangle 3"/>
          <p:cNvSpPr txBox="1">
            <a:spLocks noChangeArrowheads="1"/>
          </p:cNvSpPr>
          <p:nvPr/>
        </p:nvSpPr>
        <p:spPr bwMode="auto">
          <a:xfrm>
            <a:off x="411163" y="182563"/>
            <a:ext cx="5380037" cy="62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6038" tIns="46038" rIns="46038" bIns="46038" numCol="1" anchor="t"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2pPr>
            <a:lvl3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3pPr>
            <a:lvl4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4pPr>
            <a:lvl5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5pPr>
            <a:lvl6pPr marL="457200" algn="l" rtl="0" fontAlgn="base">
              <a:spcBef>
                <a:spcPct val="0"/>
              </a:spcBef>
              <a:spcAft>
                <a:spcPct val="0"/>
              </a:spcAft>
              <a:defRPr sz="3200">
                <a:solidFill>
                  <a:schemeClr val="bg1"/>
                </a:solidFill>
                <a:latin typeface="ＭＳ Ｐゴシック" pitchFamily="50" charset="-128"/>
                <a:ea typeface="ＭＳ Ｐゴシック" pitchFamily="50" charset="-128"/>
              </a:defRPr>
            </a:lvl6pPr>
            <a:lvl7pPr marL="914400" algn="l" rtl="0" fontAlgn="base">
              <a:spcBef>
                <a:spcPct val="0"/>
              </a:spcBef>
              <a:spcAft>
                <a:spcPct val="0"/>
              </a:spcAft>
              <a:defRPr sz="3200">
                <a:solidFill>
                  <a:schemeClr val="bg1"/>
                </a:solidFill>
                <a:latin typeface="ＭＳ Ｐゴシック" pitchFamily="50" charset="-128"/>
                <a:ea typeface="ＭＳ Ｐゴシック" pitchFamily="50" charset="-128"/>
              </a:defRPr>
            </a:lvl7pPr>
            <a:lvl8pPr marL="1371600" algn="l" rtl="0" fontAlgn="base">
              <a:spcBef>
                <a:spcPct val="0"/>
              </a:spcBef>
              <a:spcAft>
                <a:spcPct val="0"/>
              </a:spcAft>
              <a:defRPr sz="3200">
                <a:solidFill>
                  <a:schemeClr val="bg1"/>
                </a:solidFill>
                <a:latin typeface="ＭＳ Ｐゴシック" pitchFamily="50" charset="-128"/>
                <a:ea typeface="ＭＳ Ｐゴシック" pitchFamily="50" charset="-128"/>
              </a:defRPr>
            </a:lvl8pPr>
            <a:lvl9pPr marL="1828800" algn="l" rtl="0" fontAlgn="base">
              <a:spcBef>
                <a:spcPct val="0"/>
              </a:spcBef>
              <a:spcAft>
                <a:spcPct val="0"/>
              </a:spcAft>
              <a:defRPr sz="3200">
                <a:solidFill>
                  <a:schemeClr val="bg1"/>
                </a:solidFill>
                <a:latin typeface="ＭＳ Ｐゴシック" pitchFamily="50" charset="-128"/>
                <a:ea typeface="ＭＳ Ｐゴシック" pitchFamily="50" charset="-128"/>
              </a:defRPr>
            </a:lvl9pPr>
          </a:lstStyle>
          <a:p>
            <a:pPr lvl="0"/>
            <a:r>
              <a:rPr lang="en-US" altLang="ja-JP" sz="3600" b="1" dirty="0" smtClean="0">
                <a:ln w="1905"/>
                <a:effectLst>
                  <a:innerShdw blurRad="69850" dist="43180" dir="5400000">
                    <a:srgbClr val="000000">
                      <a:alpha val="65000"/>
                    </a:srgbClr>
                  </a:innerShdw>
                </a:effectLst>
              </a:rPr>
              <a:t>PSM</a:t>
            </a:r>
            <a:r>
              <a:rPr lang="ja-JP" altLang="en-US" sz="3600" b="1" dirty="0" smtClean="0">
                <a:ln w="1905"/>
                <a:effectLst>
                  <a:innerShdw blurRad="69850" dist="43180" dir="5400000">
                    <a:srgbClr val="000000">
                      <a:alpha val="65000"/>
                    </a:srgbClr>
                  </a:innerShdw>
                </a:effectLst>
              </a:rPr>
              <a:t>内部構成</a:t>
            </a:r>
            <a:endParaRPr lang="ja-JP" altLang="en-US" sz="3600" b="1" dirty="0">
              <a:ln w="1905"/>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4057814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タイトル 1"/>
          <p:cNvSpPr>
            <a:spLocks noGrp="1"/>
          </p:cNvSpPr>
          <p:nvPr>
            <p:ph type="title"/>
          </p:nvPr>
        </p:nvSpPr>
        <p:spPr>
          <a:xfrm>
            <a:off x="249533" y="217920"/>
            <a:ext cx="8229600" cy="585788"/>
          </a:xfrm>
        </p:spPr>
        <p:txBody>
          <a:bodyPr/>
          <a:lstStyle/>
          <a:p>
            <a:pPr eaLnBrk="1" hangingPunct="1"/>
            <a:r>
              <a:rPr kumimoji="1" lang="en-US" altLang="ja-JP" dirty="0" smtClean="0"/>
              <a:t>PSM</a:t>
            </a:r>
            <a:r>
              <a:rPr kumimoji="1" lang="ja-JP" altLang="en-US" dirty="0" smtClean="0"/>
              <a:t>のメリット</a:t>
            </a:r>
          </a:p>
        </p:txBody>
      </p:sp>
      <p:pic>
        <p:nvPicPr>
          <p:cNvPr id="11268"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6275" y="1138238"/>
            <a:ext cx="8048625" cy="510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61975" y="1165225"/>
            <a:ext cx="8020050" cy="505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2" name="タイトル 1"/>
          <p:cNvSpPr>
            <a:spLocks noGrp="1"/>
          </p:cNvSpPr>
          <p:nvPr>
            <p:ph type="title"/>
          </p:nvPr>
        </p:nvSpPr>
        <p:spPr>
          <a:xfrm>
            <a:off x="277243" y="217920"/>
            <a:ext cx="8229600" cy="585788"/>
          </a:xfrm>
        </p:spPr>
        <p:txBody>
          <a:bodyPr/>
          <a:lstStyle/>
          <a:p>
            <a:pPr eaLnBrk="1" hangingPunct="1"/>
            <a:r>
              <a:rPr kumimoji="1" lang="en-US" altLang="ja-JP" dirty="0" smtClean="0"/>
              <a:t>PSM</a:t>
            </a:r>
            <a:r>
              <a:rPr kumimoji="1" lang="ja-JP" altLang="en-US" dirty="0" smtClean="0"/>
              <a:t>のメリット</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sp>
        <p:nvSpPr>
          <p:cNvPr id="6" name="角丸四角形吹き出し 5"/>
          <p:cNvSpPr/>
          <p:nvPr/>
        </p:nvSpPr>
        <p:spPr>
          <a:xfrm>
            <a:off x="763138" y="1044450"/>
            <a:ext cx="2215863" cy="396624"/>
          </a:xfrm>
          <a:prstGeom prst="wedgeRoundRectCallout">
            <a:avLst>
              <a:gd name="adj1" fmla="val -13893"/>
              <a:gd name="adj2" fmla="val 4809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HG丸ｺﾞｼｯｸM-PRO" pitchFamily="50" charset="-128"/>
                <a:ea typeface="HG丸ｺﾞｼｯｸM-PRO" pitchFamily="50" charset="-128"/>
              </a:rPr>
              <a:t>出力</a:t>
            </a:r>
            <a:r>
              <a:rPr lang="ja-JP" altLang="en-US" sz="1400" dirty="0" smtClean="0">
                <a:solidFill>
                  <a:schemeClr val="tx1"/>
                </a:solidFill>
                <a:latin typeface="HG丸ｺﾞｼｯｸM-PRO" pitchFamily="50" charset="-128"/>
                <a:ea typeface="HG丸ｺﾞｼｯｸM-PRO" pitchFamily="50" charset="-128"/>
              </a:rPr>
              <a:t>電圧の最適化</a:t>
            </a:r>
            <a:endParaRPr lang="en-US" altLang="ja-JP" sz="1400" dirty="0">
              <a:solidFill>
                <a:schemeClr val="tx1"/>
              </a:solidFill>
              <a:latin typeface="HG丸ｺﾞｼｯｸM-PRO" pitchFamily="50" charset="-128"/>
              <a:ea typeface="HG丸ｺﾞｼｯｸM-PRO" pitchFamily="50" charset="-128"/>
            </a:endParaRPr>
          </a:p>
        </p:txBody>
      </p:sp>
      <p:sp>
        <p:nvSpPr>
          <p:cNvPr id="7" name="角丸四角形吹き出し 6"/>
          <p:cNvSpPr/>
          <p:nvPr/>
        </p:nvSpPr>
        <p:spPr>
          <a:xfrm>
            <a:off x="4964879" y="3625900"/>
            <a:ext cx="2232248" cy="396000"/>
          </a:xfrm>
          <a:prstGeom prst="wedgeRoundRectCallout">
            <a:avLst>
              <a:gd name="adj1" fmla="val -13893"/>
              <a:gd name="adj2" fmla="val 4809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HG丸ｺﾞｼｯｸM-PRO" pitchFamily="50" charset="-128"/>
                <a:ea typeface="HG丸ｺﾞｼｯｸM-PRO" pitchFamily="50" charset="-128"/>
              </a:rPr>
              <a:t>フォールトログ</a:t>
            </a:r>
            <a:r>
              <a:rPr lang="ja-JP" altLang="en-US" sz="1400" dirty="0" smtClean="0">
                <a:solidFill>
                  <a:schemeClr val="tx1"/>
                </a:solidFill>
                <a:latin typeface="HG丸ｺﾞｼｯｸM-PRO" pitchFamily="50" charset="-128"/>
                <a:ea typeface="HG丸ｺﾞｼｯｸM-PRO" pitchFamily="50" charset="-128"/>
              </a:rPr>
              <a:t>記録</a:t>
            </a:r>
            <a:endParaRPr lang="en-US" altLang="ja-JP" sz="1400" dirty="0">
              <a:solidFill>
                <a:schemeClr val="tx1"/>
              </a:solidFill>
              <a:latin typeface="HG丸ｺﾞｼｯｸM-PRO" pitchFamily="50" charset="-128"/>
              <a:ea typeface="HG丸ｺﾞｼｯｸM-PRO" pitchFamily="50" charset="-128"/>
            </a:endParaRPr>
          </a:p>
        </p:txBody>
      </p:sp>
      <p:sp>
        <p:nvSpPr>
          <p:cNvPr id="8" name="角丸四角形吹き出し 7"/>
          <p:cNvSpPr/>
          <p:nvPr/>
        </p:nvSpPr>
        <p:spPr>
          <a:xfrm>
            <a:off x="821211" y="3653625"/>
            <a:ext cx="2215863" cy="396000"/>
          </a:xfrm>
          <a:prstGeom prst="wedgeRoundRectCallout">
            <a:avLst>
              <a:gd name="adj1" fmla="val -13893"/>
              <a:gd name="adj2" fmla="val 4809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latin typeface="HG丸ｺﾞｼｯｸM-PRO" pitchFamily="50" charset="-128"/>
                <a:ea typeface="HG丸ｺﾞｼｯｸM-PRO" pitchFamily="50" charset="-128"/>
              </a:rPr>
              <a:t>電圧</a:t>
            </a:r>
            <a:r>
              <a:rPr lang="en-US" altLang="ja-JP" sz="1400" dirty="0" smtClean="0">
                <a:solidFill>
                  <a:schemeClr val="tx1"/>
                </a:solidFill>
                <a:latin typeface="HG丸ｺﾞｼｯｸM-PRO" pitchFamily="50" charset="-128"/>
                <a:ea typeface="HG丸ｺﾞｼｯｸM-PRO" pitchFamily="50" charset="-128"/>
              </a:rPr>
              <a:t>/</a:t>
            </a:r>
            <a:r>
              <a:rPr kumimoji="1" lang="ja-JP" altLang="en-US" sz="1400" dirty="0" smtClean="0">
                <a:solidFill>
                  <a:schemeClr val="tx1"/>
                </a:solidFill>
                <a:latin typeface="HG丸ｺﾞｼｯｸM-PRO" pitchFamily="50" charset="-128"/>
                <a:ea typeface="HG丸ｺﾞｼｯｸM-PRO" pitchFamily="50" charset="-128"/>
              </a:rPr>
              <a:t>電流</a:t>
            </a:r>
            <a:r>
              <a:rPr kumimoji="1" lang="en-US" altLang="ja-JP" sz="1400" dirty="0" smtClean="0">
                <a:solidFill>
                  <a:schemeClr val="tx1"/>
                </a:solidFill>
                <a:latin typeface="HG丸ｺﾞｼｯｸM-PRO" pitchFamily="50" charset="-128"/>
                <a:ea typeface="HG丸ｺﾞｼｯｸM-PRO" pitchFamily="50" charset="-128"/>
              </a:rPr>
              <a:t>/</a:t>
            </a:r>
            <a:r>
              <a:rPr kumimoji="1" lang="ja-JP" altLang="en-US" sz="1400" dirty="0" smtClean="0">
                <a:solidFill>
                  <a:schemeClr val="tx1"/>
                </a:solidFill>
                <a:latin typeface="HG丸ｺﾞｼｯｸM-PRO" pitchFamily="50" charset="-128"/>
                <a:ea typeface="HG丸ｺﾞｼｯｸM-PRO" pitchFamily="50" charset="-128"/>
              </a:rPr>
              <a:t>温度監視</a:t>
            </a:r>
            <a:endParaRPr kumimoji="1" lang="ja-JP" altLang="en-US" sz="1400" dirty="0">
              <a:solidFill>
                <a:schemeClr val="tx1"/>
              </a:solidFill>
              <a:latin typeface="HG丸ｺﾞｼｯｸM-PRO" pitchFamily="50" charset="-128"/>
              <a:ea typeface="HG丸ｺﾞｼｯｸM-PRO" pitchFamily="50" charset="-128"/>
            </a:endParaRPr>
          </a:p>
        </p:txBody>
      </p:sp>
      <p:sp>
        <p:nvSpPr>
          <p:cNvPr id="9" name="角丸四角形吹き出し 8"/>
          <p:cNvSpPr/>
          <p:nvPr/>
        </p:nvSpPr>
        <p:spPr>
          <a:xfrm>
            <a:off x="4856472" y="1027527"/>
            <a:ext cx="2387476" cy="396624"/>
          </a:xfrm>
          <a:prstGeom prst="wedgeRoundRectCallout">
            <a:avLst>
              <a:gd name="adj1" fmla="val -13893"/>
              <a:gd name="adj2" fmla="val 4809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latin typeface="HG丸ｺﾞｼｯｸM-PRO" pitchFamily="50" charset="-128"/>
                <a:ea typeface="HG丸ｺﾞｼｯｸM-PRO" pitchFamily="50" charset="-128"/>
              </a:rPr>
              <a:t>シーケンス制御</a:t>
            </a:r>
            <a:endParaRPr lang="en-US" altLang="ja-JP" sz="1400" dirty="0">
              <a:solidFill>
                <a:schemeClr val="tx1"/>
              </a:solidFill>
              <a:latin typeface="HG丸ｺﾞｼｯｸM-PRO" pitchFamily="50" charset="-128"/>
              <a:ea typeface="HG丸ｺﾞｼｯｸM-PRO" pitchFamily="50" charset="-128"/>
            </a:endParaRPr>
          </a:p>
        </p:txBody>
      </p:sp>
      <p:grpSp>
        <p:nvGrpSpPr>
          <p:cNvPr id="10" name="Group 4"/>
          <p:cNvGrpSpPr/>
          <p:nvPr/>
        </p:nvGrpSpPr>
        <p:grpSpPr>
          <a:xfrm>
            <a:off x="362662" y="1451792"/>
            <a:ext cx="2705551" cy="1983805"/>
            <a:chOff x="6284548" y="685800"/>
            <a:chExt cx="2402252" cy="1905000"/>
          </a:xfrm>
        </p:grpSpPr>
        <p:pic>
          <p:nvPicPr>
            <p:cNvPr id="11"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83449" y="731781"/>
              <a:ext cx="1950192" cy="1829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2"/>
            <p:cNvSpPr txBox="1"/>
            <p:nvPr/>
          </p:nvSpPr>
          <p:spPr>
            <a:xfrm>
              <a:off x="6284548" y="685800"/>
              <a:ext cx="497252" cy="307777"/>
            </a:xfrm>
            <a:prstGeom prst="rect">
              <a:avLst/>
            </a:prstGeom>
            <a:noFill/>
          </p:spPr>
          <p:txBody>
            <a:bodyPr wrap="none" rtlCol="0">
              <a:spAutoFit/>
            </a:bodyPr>
            <a:lstStyle/>
            <a:p>
              <a:r>
                <a:rPr lang="en-US" sz="1400" b="1" dirty="0" smtClean="0"/>
                <a:t>+5%</a:t>
              </a:r>
              <a:endParaRPr lang="en-US" sz="1400" b="1" dirty="0"/>
            </a:p>
          </p:txBody>
        </p:sp>
        <p:sp>
          <p:nvSpPr>
            <p:cNvPr id="13" name="TextBox 48"/>
            <p:cNvSpPr txBox="1"/>
            <p:nvPr/>
          </p:nvSpPr>
          <p:spPr>
            <a:xfrm>
              <a:off x="6324600" y="2283023"/>
              <a:ext cx="461986" cy="307777"/>
            </a:xfrm>
            <a:prstGeom prst="rect">
              <a:avLst/>
            </a:prstGeom>
            <a:noFill/>
          </p:spPr>
          <p:txBody>
            <a:bodyPr wrap="none" rtlCol="0">
              <a:spAutoFit/>
            </a:bodyPr>
            <a:lstStyle/>
            <a:p>
              <a:r>
                <a:rPr lang="en-US" sz="1400" b="1" dirty="0" smtClean="0"/>
                <a:t>-5%</a:t>
              </a:r>
              <a:endParaRPr lang="en-US" sz="1400" b="1" dirty="0"/>
            </a:p>
          </p:txBody>
        </p:sp>
        <p:sp>
          <p:nvSpPr>
            <p:cNvPr id="14" name="TextBox 49"/>
            <p:cNvSpPr txBox="1"/>
            <p:nvPr/>
          </p:nvSpPr>
          <p:spPr>
            <a:xfrm>
              <a:off x="6374316" y="1521023"/>
              <a:ext cx="407484" cy="307777"/>
            </a:xfrm>
            <a:prstGeom prst="rect">
              <a:avLst/>
            </a:prstGeom>
            <a:noFill/>
          </p:spPr>
          <p:txBody>
            <a:bodyPr wrap="none" rtlCol="0">
              <a:spAutoFit/>
            </a:bodyPr>
            <a:lstStyle/>
            <a:p>
              <a:r>
                <a:rPr lang="en-US" sz="1400" b="1" dirty="0" smtClean="0"/>
                <a:t>0%</a:t>
              </a:r>
              <a:endParaRPr lang="en-US" sz="1400" b="1" dirty="0"/>
            </a:p>
          </p:txBody>
        </p:sp>
        <p:sp>
          <p:nvSpPr>
            <p:cNvPr id="15" name="TextBox 58"/>
            <p:cNvSpPr txBox="1"/>
            <p:nvPr/>
          </p:nvSpPr>
          <p:spPr>
            <a:xfrm>
              <a:off x="7269104" y="1597223"/>
              <a:ext cx="1417696" cy="307777"/>
            </a:xfrm>
            <a:prstGeom prst="rect">
              <a:avLst/>
            </a:prstGeom>
            <a:noFill/>
          </p:spPr>
          <p:txBody>
            <a:bodyPr wrap="none" rtlCol="0">
              <a:spAutoFit/>
            </a:bodyPr>
            <a:lstStyle/>
            <a:p>
              <a:r>
                <a:rPr lang="en-US" sz="1400" b="1" dirty="0" smtClean="0">
                  <a:solidFill>
                    <a:srgbClr val="C00000"/>
                  </a:solidFill>
                </a:rPr>
                <a:t>Vout (Corrected)</a:t>
              </a:r>
              <a:endParaRPr lang="en-US" sz="1400" b="1" dirty="0">
                <a:solidFill>
                  <a:srgbClr val="C00000"/>
                </a:solidFill>
              </a:endParaRPr>
            </a:p>
          </p:txBody>
        </p:sp>
        <p:sp>
          <p:nvSpPr>
            <p:cNvPr id="16" name="TextBox 61"/>
            <p:cNvSpPr txBox="1"/>
            <p:nvPr/>
          </p:nvSpPr>
          <p:spPr>
            <a:xfrm rot="681901">
              <a:off x="7033404" y="2129135"/>
              <a:ext cx="869597" cy="307777"/>
            </a:xfrm>
            <a:prstGeom prst="rect">
              <a:avLst/>
            </a:prstGeom>
            <a:noFill/>
          </p:spPr>
          <p:txBody>
            <a:bodyPr wrap="none" rtlCol="0">
              <a:spAutoFit/>
            </a:bodyPr>
            <a:lstStyle/>
            <a:p>
              <a:r>
                <a:rPr lang="en-US" sz="1400" b="1" dirty="0" smtClean="0">
                  <a:solidFill>
                    <a:srgbClr val="002060"/>
                  </a:solidFill>
                </a:rPr>
                <a:t>Trim DAC</a:t>
              </a:r>
              <a:endParaRPr lang="en-US" sz="1400" b="1" dirty="0">
                <a:solidFill>
                  <a:srgbClr val="002060"/>
                </a:solidFill>
              </a:endParaRPr>
            </a:p>
          </p:txBody>
        </p:sp>
      </p:grpSp>
      <p:pic>
        <p:nvPicPr>
          <p:cNvPr id="17" name="Picture 2" descr="C:\Users\tokamura\Desktop\WS000008.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68117" y="4209458"/>
            <a:ext cx="1503834" cy="1957131"/>
          </a:xfrm>
          <a:prstGeom prst="rect">
            <a:avLst/>
          </a:prstGeom>
          <a:noFill/>
          <a:extLst>
            <a:ext uri="{909E8E84-426E-40DD-AFC4-6F175D3DCCD1}">
              <a14:hiddenFill xmlns:a14="http://schemas.microsoft.com/office/drawing/2010/main">
                <a:solidFill>
                  <a:srgbClr val="FFFFFF"/>
                </a:solidFill>
              </a14:hiddenFill>
            </a:ext>
          </a:extLst>
        </p:spPr>
      </p:pic>
      <p:sp>
        <p:nvSpPr>
          <p:cNvPr id="18" name="テキスト ボックス 17"/>
          <p:cNvSpPr txBox="1"/>
          <p:nvPr/>
        </p:nvSpPr>
        <p:spPr>
          <a:xfrm>
            <a:off x="6319664" y="5886250"/>
            <a:ext cx="2808312" cy="474656"/>
          </a:xfrm>
          <a:prstGeom prst="rect">
            <a:avLst/>
          </a:prstGeom>
          <a:noFill/>
          <a:ln w="15875">
            <a:solidFill>
              <a:schemeClr val="bg1"/>
            </a:solidFill>
          </a:ln>
        </p:spPr>
        <p:txBody>
          <a:bodyPr wrap="square" lIns="104306" tIns="52153" rIns="104306" bIns="52153" rtlCol="0">
            <a:spAutoFit/>
          </a:bodyPr>
          <a:lstStyle/>
          <a:p>
            <a:r>
              <a:rPr lang="ja-JP" altLang="en-US" sz="1200" dirty="0" smtClean="0">
                <a:latin typeface="HG丸ｺﾞｼｯｸM-PRO" pitchFamily="50" charset="-128"/>
                <a:ea typeface="HG丸ｺﾞｼｯｸM-PRO" pitchFamily="50" charset="-128"/>
              </a:rPr>
              <a:t>メーカー無償提供のソフト（</a:t>
            </a:r>
            <a:r>
              <a:rPr lang="en-US" altLang="ja-JP" sz="1200" dirty="0" smtClean="0">
                <a:latin typeface="HG丸ｺﾞｼｯｸM-PRO" pitchFamily="50" charset="-128"/>
                <a:ea typeface="HG丸ｺﾞｼｯｸM-PRO" pitchFamily="50" charset="-128"/>
              </a:rPr>
              <a:t>LTpowerPlay</a:t>
            </a:r>
            <a:r>
              <a:rPr lang="ja-JP" altLang="en-US" sz="1200" dirty="0">
                <a:latin typeface="HG丸ｺﾞｼｯｸM-PRO" pitchFamily="50" charset="-128"/>
                <a:ea typeface="HG丸ｺﾞｼｯｸM-PRO" pitchFamily="50" charset="-128"/>
              </a:rPr>
              <a:t>）</a:t>
            </a:r>
            <a:r>
              <a:rPr lang="ja-JP" altLang="en-US" sz="1200" dirty="0" smtClean="0">
                <a:latin typeface="HG丸ｺﾞｼｯｸM-PRO" pitchFamily="50" charset="-128"/>
                <a:ea typeface="HG丸ｺﾞｼｯｸM-PRO" pitchFamily="50" charset="-128"/>
              </a:rPr>
              <a:t>での検証が可能！</a:t>
            </a:r>
            <a:endParaRPr lang="ja-JP" altLang="en-US" sz="1200" dirty="0">
              <a:latin typeface="HG丸ｺﾞｼｯｸM-PRO" pitchFamily="50" charset="-128"/>
              <a:ea typeface="HG丸ｺﾞｼｯｸM-PRO" pitchFamily="50" charset="-128"/>
            </a:endParaRPr>
          </a:p>
        </p:txBody>
      </p:sp>
      <p:pic>
        <p:nvPicPr>
          <p:cNvPr id="19" name="Picture 3" descr="C:\Users\tokamura\Desktop\WS000009.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470024" y="4460282"/>
            <a:ext cx="2667569" cy="1306162"/>
          </a:xfrm>
          <a:prstGeom prst="rect">
            <a:avLst/>
          </a:prstGeom>
          <a:noFill/>
          <a:ln>
            <a:solidFill>
              <a:srgbClr val="C00000"/>
            </a:solidFill>
          </a:ln>
          <a:extLst>
            <a:ext uri="{909E8E84-426E-40DD-AFC4-6F175D3DCCD1}">
              <a14:hiddenFill xmlns:a14="http://schemas.microsoft.com/office/drawing/2010/main">
                <a:solidFill>
                  <a:srgbClr val="FFFFFF"/>
                </a:solidFill>
              </a14:hiddenFill>
            </a:ext>
          </a:extLst>
        </p:spPr>
      </p:pic>
      <p:pic>
        <p:nvPicPr>
          <p:cNvPr id="20" name="Picture 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33407" y="4091451"/>
            <a:ext cx="3472922" cy="2162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1" name="グループ化 20"/>
          <p:cNvGrpSpPr/>
          <p:nvPr/>
        </p:nvGrpSpPr>
        <p:grpSpPr>
          <a:xfrm>
            <a:off x="4798970" y="1570095"/>
            <a:ext cx="2563487" cy="1884470"/>
            <a:chOff x="6390264" y="4681430"/>
            <a:chExt cx="2563487" cy="1884470"/>
          </a:xfrm>
        </p:grpSpPr>
        <p:cxnSp>
          <p:nvCxnSpPr>
            <p:cNvPr id="22" name="Straight Connector 16"/>
            <p:cNvCxnSpPr>
              <a:cxnSpLocks noChangeShapeType="1"/>
            </p:cNvCxnSpPr>
            <p:nvPr/>
          </p:nvCxnSpPr>
          <p:spPr bwMode="auto">
            <a:xfrm flipH="1">
              <a:off x="6401640" y="4926848"/>
              <a:ext cx="2496700" cy="2924"/>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3" name="Freeform 17"/>
            <p:cNvSpPr/>
            <p:nvPr/>
          </p:nvSpPr>
          <p:spPr bwMode="auto">
            <a:xfrm>
              <a:off x="6392750" y="4738688"/>
              <a:ext cx="2557463" cy="1820862"/>
            </a:xfrm>
            <a:custGeom>
              <a:avLst/>
              <a:gdLst>
                <a:gd name="connsiteX0" fmla="*/ 0 w 4402667"/>
                <a:gd name="connsiteY0" fmla="*/ 0 h 3107266"/>
                <a:gd name="connsiteX1" fmla="*/ 0 w 4402667"/>
                <a:gd name="connsiteY1" fmla="*/ 3107266 h 3107266"/>
                <a:gd name="connsiteX2" fmla="*/ 4402667 w 4402667"/>
                <a:gd name="connsiteY2" fmla="*/ 3107266 h 3107266"/>
              </a:gdLst>
              <a:ahLst/>
              <a:cxnLst>
                <a:cxn ang="0">
                  <a:pos x="connsiteX0" y="connsiteY0"/>
                </a:cxn>
                <a:cxn ang="0">
                  <a:pos x="connsiteX1" y="connsiteY1"/>
                </a:cxn>
                <a:cxn ang="0">
                  <a:pos x="connsiteX2" y="connsiteY2"/>
                </a:cxn>
              </a:cxnLst>
              <a:rect l="l" t="t" r="r" b="b"/>
              <a:pathLst>
                <a:path w="4402667" h="3107266">
                  <a:moveTo>
                    <a:pt x="0" y="0"/>
                  </a:moveTo>
                  <a:lnTo>
                    <a:pt x="0" y="3107266"/>
                  </a:lnTo>
                  <a:lnTo>
                    <a:pt x="4402667" y="3107266"/>
                  </a:lnTo>
                </a:path>
              </a:pathLst>
            </a:custGeom>
            <a:noFill/>
            <a:ln w="25400" cap="flat" cmpd="sng" algn="ctr">
              <a:solidFill>
                <a:schemeClr val="tx1"/>
              </a:solidFill>
              <a:prstDash val="solid"/>
              <a:round/>
              <a:headEnd type="none" w="med" len="med"/>
              <a:tailEnd type="none" w="med" len="med"/>
            </a:ln>
            <a:effectLst/>
          </p:spPr>
          <p:txBody>
            <a:bodyPr wrap="none" anchor="ctr"/>
            <a:lstStyle/>
            <a:p>
              <a:pPr algn="ctr">
                <a:defRPr/>
              </a:pPr>
              <a:endParaRPr kumimoji="0" lang="en-US" sz="1050" dirty="0">
                <a:ea typeface="ＭＳ Ｐゴシック" pitchFamily="50" charset="-128"/>
              </a:endParaRPr>
            </a:p>
          </p:txBody>
        </p:sp>
        <p:sp>
          <p:nvSpPr>
            <p:cNvPr id="24" name="テキスト ボックス 91"/>
            <p:cNvSpPr txBox="1">
              <a:spLocks noChangeArrowheads="1"/>
            </p:cNvSpPr>
            <p:nvPr/>
          </p:nvSpPr>
          <p:spPr bwMode="auto">
            <a:xfrm>
              <a:off x="7259707" y="6015154"/>
              <a:ext cx="7906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200" dirty="0" smtClean="0">
                  <a:solidFill>
                    <a:srgbClr val="FFC000"/>
                  </a:solidFill>
                </a:rPr>
                <a:t>Vccbram</a:t>
              </a:r>
              <a:endParaRPr lang="ja-JP" altLang="en-US" sz="1200" dirty="0">
                <a:solidFill>
                  <a:srgbClr val="FFC000"/>
                </a:solidFill>
              </a:endParaRPr>
            </a:p>
          </p:txBody>
        </p:sp>
        <p:sp>
          <p:nvSpPr>
            <p:cNvPr id="25" name="テキスト ボックス 92"/>
            <p:cNvSpPr txBox="1">
              <a:spLocks noChangeArrowheads="1"/>
            </p:cNvSpPr>
            <p:nvPr/>
          </p:nvSpPr>
          <p:spPr bwMode="auto">
            <a:xfrm>
              <a:off x="8114893" y="5149056"/>
              <a:ext cx="4635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200" dirty="0">
                  <a:solidFill>
                    <a:srgbClr val="002060"/>
                  </a:solidFill>
                </a:rPr>
                <a:t>Vccaux</a:t>
              </a:r>
            </a:p>
          </p:txBody>
        </p:sp>
        <p:sp>
          <p:nvSpPr>
            <p:cNvPr id="26" name="テキスト ボックス 101"/>
            <p:cNvSpPr txBox="1">
              <a:spLocks noChangeArrowheads="1"/>
            </p:cNvSpPr>
            <p:nvPr/>
          </p:nvSpPr>
          <p:spPr bwMode="auto">
            <a:xfrm>
              <a:off x="6488492" y="4681430"/>
              <a:ext cx="623887"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200" dirty="0">
                  <a:solidFill>
                    <a:srgbClr val="3399FF"/>
                  </a:solidFill>
                </a:rPr>
                <a:t>Vccaux_IO</a:t>
              </a:r>
              <a:endParaRPr lang="ja-JP" altLang="en-US" sz="1200" dirty="0">
                <a:solidFill>
                  <a:srgbClr val="3399FF"/>
                </a:solidFill>
              </a:endParaRPr>
            </a:p>
          </p:txBody>
        </p:sp>
        <p:sp>
          <p:nvSpPr>
            <p:cNvPr id="27" name="テキスト ボックス 26"/>
            <p:cNvSpPr txBox="1"/>
            <p:nvPr/>
          </p:nvSpPr>
          <p:spPr>
            <a:xfrm>
              <a:off x="7383475" y="5611984"/>
              <a:ext cx="603050" cy="276999"/>
            </a:xfrm>
            <a:prstGeom prst="rect">
              <a:avLst/>
            </a:prstGeom>
            <a:noFill/>
          </p:spPr>
          <p:txBody>
            <a:bodyPr wrap="none" rtlCol="0">
              <a:spAutoFit/>
            </a:bodyPr>
            <a:lstStyle/>
            <a:p>
              <a:r>
                <a:rPr lang="en-US" altLang="ja-JP" sz="1200" dirty="0" smtClean="0">
                  <a:solidFill>
                    <a:srgbClr val="FF0000"/>
                  </a:solidFill>
                </a:rPr>
                <a:t>Vccint</a:t>
              </a:r>
              <a:endParaRPr lang="en-US" altLang="ja-JP" sz="1200" dirty="0">
                <a:solidFill>
                  <a:srgbClr val="FF0000"/>
                </a:solidFill>
              </a:endParaRPr>
            </a:p>
          </p:txBody>
        </p:sp>
        <p:cxnSp>
          <p:nvCxnSpPr>
            <p:cNvPr id="28" name="Straight Connector 16"/>
            <p:cNvCxnSpPr>
              <a:cxnSpLocks noChangeShapeType="1"/>
            </p:cNvCxnSpPr>
            <p:nvPr/>
          </p:nvCxnSpPr>
          <p:spPr bwMode="auto">
            <a:xfrm flipH="1">
              <a:off x="6390264" y="5420448"/>
              <a:ext cx="2496700" cy="2924"/>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9" name="Straight Connector 16"/>
            <p:cNvCxnSpPr>
              <a:cxnSpLocks noChangeShapeType="1"/>
            </p:cNvCxnSpPr>
            <p:nvPr/>
          </p:nvCxnSpPr>
          <p:spPr bwMode="auto">
            <a:xfrm flipH="1">
              <a:off x="6392536" y="5995936"/>
              <a:ext cx="2496700" cy="2924"/>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0" name="フリーフォーム 93"/>
            <p:cNvSpPr>
              <a:spLocks/>
            </p:cNvSpPr>
            <p:nvPr/>
          </p:nvSpPr>
          <p:spPr bwMode="auto">
            <a:xfrm>
              <a:off x="7129945" y="4831307"/>
              <a:ext cx="1058714" cy="1730516"/>
            </a:xfrm>
            <a:custGeom>
              <a:avLst/>
              <a:gdLst>
                <a:gd name="T0" fmla="*/ 0 w 2017986"/>
                <a:gd name="T1" fmla="*/ 1999357 h 1208690"/>
                <a:gd name="T2" fmla="*/ 682550 w 2017986"/>
                <a:gd name="T3" fmla="*/ 0 h 1208690"/>
                <a:gd name="T4" fmla="*/ 1694188 w 2017986"/>
                <a:gd name="T5" fmla="*/ 0 h 1208690"/>
                <a:gd name="T6" fmla="*/ 2340173 w 2017986"/>
                <a:gd name="T7" fmla="*/ 1964585 h 12086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17986" h="1208690">
                  <a:moveTo>
                    <a:pt x="0" y="1208690"/>
                  </a:moveTo>
                  <a:lnTo>
                    <a:pt x="588579" y="0"/>
                  </a:lnTo>
                  <a:lnTo>
                    <a:pt x="1460938" y="0"/>
                  </a:lnTo>
                  <a:lnTo>
                    <a:pt x="2017986" y="1187669"/>
                  </a:lnTo>
                </a:path>
              </a:pathLst>
            </a:custGeom>
            <a:noFill/>
            <a:ln w="38100" cap="flat" cmpd="sng" algn="ctr">
              <a:solidFill>
                <a:srgbClr val="0070C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dirty="0"/>
            </a:p>
          </p:txBody>
        </p:sp>
        <p:sp>
          <p:nvSpPr>
            <p:cNvPr id="31" name="フリーフォーム 82"/>
            <p:cNvSpPr>
              <a:spLocks/>
            </p:cNvSpPr>
            <p:nvPr/>
          </p:nvSpPr>
          <p:spPr bwMode="auto">
            <a:xfrm>
              <a:off x="6675325" y="5649119"/>
              <a:ext cx="2052638" cy="916781"/>
            </a:xfrm>
            <a:custGeom>
              <a:avLst/>
              <a:gdLst>
                <a:gd name="T0" fmla="*/ 0 w 2017987"/>
                <a:gd name="T1" fmla="*/ 20712717 h 346841"/>
                <a:gd name="T2" fmla="*/ 956015 w 2017987"/>
                <a:gd name="T3" fmla="*/ 0 h 346841"/>
                <a:gd name="T4" fmla="*/ 7430823 w 2017987"/>
                <a:gd name="T5" fmla="*/ 0 h 346841"/>
                <a:gd name="T6" fmla="*/ 8343384 w 2017987"/>
                <a:gd name="T7" fmla="*/ 21359973 h 3468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17987" h="346841">
                  <a:moveTo>
                    <a:pt x="0" y="336331"/>
                  </a:moveTo>
                  <a:lnTo>
                    <a:pt x="231228" y="0"/>
                  </a:lnTo>
                  <a:lnTo>
                    <a:pt x="1797269" y="0"/>
                  </a:lnTo>
                  <a:lnTo>
                    <a:pt x="2017987" y="346841"/>
                  </a:lnTo>
                </a:path>
              </a:pathLst>
            </a:cu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dirty="0"/>
            </a:p>
          </p:txBody>
        </p:sp>
        <p:sp>
          <p:nvSpPr>
            <p:cNvPr id="32" name="フリーフォーム 93"/>
            <p:cNvSpPr>
              <a:spLocks/>
            </p:cNvSpPr>
            <p:nvPr/>
          </p:nvSpPr>
          <p:spPr bwMode="auto">
            <a:xfrm>
              <a:off x="6854713" y="5149057"/>
              <a:ext cx="1592262" cy="1410494"/>
            </a:xfrm>
            <a:custGeom>
              <a:avLst/>
              <a:gdLst>
                <a:gd name="T0" fmla="*/ 0 w 2017986"/>
                <a:gd name="T1" fmla="*/ 1999357 h 1208690"/>
                <a:gd name="T2" fmla="*/ 682550 w 2017986"/>
                <a:gd name="T3" fmla="*/ 0 h 1208690"/>
                <a:gd name="T4" fmla="*/ 1694188 w 2017986"/>
                <a:gd name="T5" fmla="*/ 0 h 1208690"/>
                <a:gd name="T6" fmla="*/ 2340173 w 2017986"/>
                <a:gd name="T7" fmla="*/ 1964585 h 12086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17986" h="1208690">
                  <a:moveTo>
                    <a:pt x="0" y="1208690"/>
                  </a:moveTo>
                  <a:lnTo>
                    <a:pt x="588579" y="0"/>
                  </a:lnTo>
                  <a:lnTo>
                    <a:pt x="1460938" y="0"/>
                  </a:lnTo>
                  <a:lnTo>
                    <a:pt x="2017986" y="1187669"/>
                  </a:lnTo>
                </a:path>
              </a:pathLst>
            </a:custGeom>
            <a:noFill/>
            <a:ln w="38100"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dirty="0"/>
            </a:p>
          </p:txBody>
        </p:sp>
        <p:sp>
          <p:nvSpPr>
            <p:cNvPr id="33" name="フリーフォーム 94"/>
            <p:cNvSpPr>
              <a:spLocks/>
            </p:cNvSpPr>
            <p:nvPr/>
          </p:nvSpPr>
          <p:spPr bwMode="auto">
            <a:xfrm>
              <a:off x="6418789" y="5988646"/>
              <a:ext cx="2534962" cy="563479"/>
            </a:xfrm>
            <a:custGeom>
              <a:avLst/>
              <a:gdLst>
                <a:gd name="T0" fmla="*/ 0 w 2017987"/>
                <a:gd name="T1" fmla="*/ 20712717 h 346841"/>
                <a:gd name="T2" fmla="*/ 956014 w 2017987"/>
                <a:gd name="T3" fmla="*/ 0 h 346841"/>
                <a:gd name="T4" fmla="*/ 7430820 w 2017987"/>
                <a:gd name="T5" fmla="*/ 0 h 346841"/>
                <a:gd name="T6" fmla="*/ 8343380 w 2017987"/>
                <a:gd name="T7" fmla="*/ 21359973 h 3468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17987" h="346841">
                  <a:moveTo>
                    <a:pt x="0" y="336331"/>
                  </a:moveTo>
                  <a:lnTo>
                    <a:pt x="231228" y="0"/>
                  </a:lnTo>
                  <a:lnTo>
                    <a:pt x="1797269" y="0"/>
                  </a:lnTo>
                  <a:lnTo>
                    <a:pt x="2017987" y="346841"/>
                  </a:lnTo>
                </a:path>
              </a:pathLst>
            </a:custGeom>
            <a:noFill/>
            <a:ln w="38100" cap="flat" cmpd="sng" algn="ctr">
              <a:solidFill>
                <a:srgbClr val="FFC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dirty="0"/>
            </a:p>
          </p:txBody>
        </p:sp>
      </p:grpSp>
      <p:sp>
        <p:nvSpPr>
          <p:cNvPr id="34" name="タイトル 1"/>
          <p:cNvSpPr>
            <a:spLocks noGrp="1"/>
          </p:cNvSpPr>
          <p:nvPr>
            <p:ph type="title"/>
          </p:nvPr>
        </p:nvSpPr>
        <p:spPr>
          <a:xfrm>
            <a:off x="277243" y="217920"/>
            <a:ext cx="8229600" cy="585788"/>
          </a:xfrm>
        </p:spPr>
        <p:txBody>
          <a:bodyPr/>
          <a:lstStyle/>
          <a:p>
            <a:pPr eaLnBrk="1" hangingPunct="1"/>
            <a:r>
              <a:rPr kumimoji="1" lang="en-US" altLang="ja-JP" dirty="0" smtClean="0"/>
              <a:t>PSM</a:t>
            </a:r>
            <a:r>
              <a:rPr kumimoji="1" lang="ja-JP" altLang="en-US" dirty="0" smtClean="0"/>
              <a:t>のメリット</a:t>
            </a:r>
          </a:p>
        </p:txBody>
      </p:sp>
    </p:spTree>
    <p:extLst>
      <p:ext uri="{BB962C8B-B14F-4D97-AF65-F5344CB8AC3E}">
        <p14:creationId xmlns:p14="http://schemas.microsoft.com/office/powerpoint/2010/main" val="20460016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sp>
        <p:nvSpPr>
          <p:cNvPr id="5" name="正方形/長方形 4"/>
          <p:cNvSpPr/>
          <p:nvPr/>
        </p:nvSpPr>
        <p:spPr>
          <a:xfrm>
            <a:off x="723900" y="3099471"/>
            <a:ext cx="7556499" cy="923330"/>
          </a:xfrm>
          <a:prstGeom prst="rect">
            <a:avLst/>
          </a:prstGeom>
        </p:spPr>
        <p:txBody>
          <a:bodyPr wrap="square">
            <a:spAutoFit/>
          </a:bodyPr>
          <a:lstStyle/>
          <a:p>
            <a:pPr lvl="0" algn="ctr"/>
            <a:r>
              <a:rPr lang="en-US" altLang="ja-JP" sz="5400" b="1" dirty="0" smtClean="0">
                <a:ln w="1905"/>
                <a:solidFill>
                  <a:srgbClr val="800000"/>
                </a:solidFill>
                <a:effectLst>
                  <a:innerShdw blurRad="69850" dist="43180" dir="5400000">
                    <a:srgbClr val="000000">
                      <a:alpha val="65000"/>
                    </a:srgbClr>
                  </a:innerShdw>
                </a:effectLst>
              </a:rPr>
              <a:t>PSM</a:t>
            </a:r>
            <a:r>
              <a:rPr lang="ja-JP" altLang="en-US" sz="5400" b="1" dirty="0" smtClean="0">
                <a:ln w="1905"/>
                <a:solidFill>
                  <a:srgbClr val="800000"/>
                </a:solidFill>
                <a:effectLst>
                  <a:innerShdw blurRad="69850" dist="43180" dir="5400000">
                    <a:srgbClr val="000000">
                      <a:alpha val="65000"/>
                    </a:srgbClr>
                  </a:innerShdw>
                </a:effectLst>
              </a:rPr>
              <a:t>の使用事例</a:t>
            </a:r>
            <a:endParaRPr lang="ja-JP" altLang="en-US" sz="5400" b="1" dirty="0">
              <a:ln w="1905"/>
              <a:solidFill>
                <a:srgbClr val="80000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40582529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sp>
        <p:nvSpPr>
          <p:cNvPr id="5" name="Text Box 10"/>
          <p:cNvSpPr txBox="1">
            <a:spLocks noChangeArrowheads="1"/>
          </p:cNvSpPr>
          <p:nvPr/>
        </p:nvSpPr>
        <p:spPr bwMode="auto">
          <a:xfrm>
            <a:off x="3292300" y="1311139"/>
            <a:ext cx="3176374" cy="573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0147" tIns="40074" rIns="80147" bIns="40074">
            <a:spAutoFit/>
          </a:bodyPr>
          <a:lstStyle>
            <a:lvl1pPr defTabSz="800100" eaLnBrk="0" hangingPunct="0">
              <a:defRPr kumimoji="1">
                <a:solidFill>
                  <a:schemeClr val="tx1"/>
                </a:solidFill>
                <a:latin typeface="Arial" charset="0"/>
                <a:ea typeface="ＭＳ Ｐゴシック" charset="-128"/>
              </a:defRPr>
            </a:lvl1pPr>
            <a:lvl2pPr marL="742950" indent="-285750" defTabSz="800100" eaLnBrk="0" hangingPunct="0">
              <a:defRPr kumimoji="1">
                <a:solidFill>
                  <a:schemeClr val="tx1"/>
                </a:solidFill>
                <a:latin typeface="Arial" charset="0"/>
                <a:ea typeface="ＭＳ Ｐゴシック" charset="-128"/>
              </a:defRPr>
            </a:lvl2pPr>
            <a:lvl3pPr marL="1143000" indent="-228600" defTabSz="800100" eaLnBrk="0" hangingPunct="0">
              <a:defRPr kumimoji="1">
                <a:solidFill>
                  <a:schemeClr val="tx1"/>
                </a:solidFill>
                <a:latin typeface="Arial" charset="0"/>
                <a:ea typeface="ＭＳ Ｐゴシック" charset="-128"/>
              </a:defRPr>
            </a:lvl3pPr>
            <a:lvl4pPr marL="1600200" indent="-228600" defTabSz="800100" eaLnBrk="0" hangingPunct="0">
              <a:defRPr kumimoji="1">
                <a:solidFill>
                  <a:schemeClr val="tx1"/>
                </a:solidFill>
                <a:latin typeface="Arial" charset="0"/>
                <a:ea typeface="ＭＳ Ｐゴシック" charset="-128"/>
              </a:defRPr>
            </a:lvl4pPr>
            <a:lvl5pPr marL="2057400" indent="-228600" defTabSz="800100" eaLnBrk="0" hangingPunct="0">
              <a:defRPr kumimoji="1">
                <a:solidFill>
                  <a:schemeClr val="tx1"/>
                </a:solidFill>
                <a:latin typeface="Arial" charset="0"/>
                <a:ea typeface="ＭＳ Ｐゴシック" charset="-128"/>
              </a:defRPr>
            </a:lvl5pPr>
            <a:lvl6pPr marL="2514600" indent="-228600" defTabSz="8001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defTabSz="8001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defTabSz="8001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defTabSz="8001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600" b="1" dirty="0">
                <a:solidFill>
                  <a:srgbClr val="C00000"/>
                </a:solidFill>
                <a:latin typeface="+mn-ea"/>
                <a:ea typeface="+mn-ea"/>
                <a:cs typeface="Arial Unicode MS" pitchFamily="50" charset="-128"/>
              </a:rPr>
              <a:t>大規模</a:t>
            </a:r>
            <a:r>
              <a:rPr lang="en-US" altLang="ja-JP" sz="1600" b="1" dirty="0">
                <a:solidFill>
                  <a:srgbClr val="C00000"/>
                </a:solidFill>
                <a:latin typeface="+mn-ea"/>
                <a:ea typeface="+mn-ea"/>
                <a:cs typeface="Arial Unicode MS" pitchFamily="50" charset="-128"/>
              </a:rPr>
              <a:t>PCI Express Gen3</a:t>
            </a:r>
          </a:p>
          <a:p>
            <a:pPr eaLnBrk="1" hangingPunct="1"/>
            <a:r>
              <a:rPr lang="ja-JP" altLang="en-US" sz="1600" b="1" dirty="0">
                <a:solidFill>
                  <a:srgbClr val="C00000"/>
                </a:solidFill>
                <a:latin typeface="+mn-ea"/>
                <a:ea typeface="+mn-ea"/>
                <a:cs typeface="Arial Unicode MS" pitchFamily="50" charset="-128"/>
              </a:rPr>
              <a:t>開発評価プラットフォーム</a:t>
            </a:r>
          </a:p>
        </p:txBody>
      </p:sp>
      <p:pic>
        <p:nvPicPr>
          <p:cNvPr id="6" name="Picture 5" descr="logomark-rgb_posi"/>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1025" y="1315901"/>
            <a:ext cx="22717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グループ化 6"/>
          <p:cNvGrpSpPr/>
          <p:nvPr/>
        </p:nvGrpSpPr>
        <p:grpSpPr>
          <a:xfrm>
            <a:off x="687214" y="1811350"/>
            <a:ext cx="7787682" cy="3508787"/>
            <a:chOff x="319089" y="1514475"/>
            <a:chExt cx="7787682" cy="3508787"/>
          </a:xfrm>
        </p:grpSpPr>
        <p:pic>
          <p:nvPicPr>
            <p:cNvPr id="8"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9089" y="1514475"/>
              <a:ext cx="7787682" cy="35057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正方形/長方形 8"/>
            <p:cNvSpPr/>
            <p:nvPr/>
          </p:nvSpPr>
          <p:spPr>
            <a:xfrm>
              <a:off x="1226526" y="2797791"/>
              <a:ext cx="1447724" cy="1446663"/>
            </a:xfrm>
            <a:prstGeom prst="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0" name="直線矢印コネクタ 9"/>
            <p:cNvCxnSpPr/>
            <p:nvPr/>
          </p:nvCxnSpPr>
          <p:spPr>
            <a:xfrm flipV="1">
              <a:off x="1603179" y="4256330"/>
              <a:ext cx="161284" cy="766932"/>
            </a:xfrm>
            <a:prstGeom prst="straightConnector1">
              <a:avLst/>
            </a:prstGeom>
            <a:ln w="38100">
              <a:solidFill>
                <a:srgbClr val="0070C0"/>
              </a:solidFill>
              <a:tailEnd type="arrow"/>
            </a:ln>
          </p:spPr>
          <p:style>
            <a:lnRef idx="2">
              <a:schemeClr val="accent2"/>
            </a:lnRef>
            <a:fillRef idx="0">
              <a:schemeClr val="accent2"/>
            </a:fillRef>
            <a:effectRef idx="1">
              <a:schemeClr val="accent2"/>
            </a:effectRef>
            <a:fontRef idx="minor">
              <a:schemeClr val="tx1"/>
            </a:fontRef>
          </p:style>
        </p:cxnSp>
      </p:grpSp>
      <p:sp>
        <p:nvSpPr>
          <p:cNvPr id="11" name="テキスト ボックス 10"/>
          <p:cNvSpPr txBox="1"/>
          <p:nvPr/>
        </p:nvSpPr>
        <p:spPr>
          <a:xfrm>
            <a:off x="1397929" y="5317115"/>
            <a:ext cx="1523401" cy="369332"/>
          </a:xfrm>
          <a:prstGeom prst="rect">
            <a:avLst/>
          </a:prstGeom>
          <a:noFill/>
          <a:ln w="38100">
            <a:solidFill>
              <a:srgbClr val="0070C0"/>
            </a:solidFill>
          </a:ln>
        </p:spPr>
        <p:txBody>
          <a:bodyPr wrap="square" rtlCol="0">
            <a:spAutoFit/>
          </a:bodyPr>
          <a:lstStyle/>
          <a:p>
            <a:r>
              <a:rPr kumimoji="1" lang="en-US" altLang="ja-JP" dirty="0" smtClean="0"/>
              <a:t>XC7VX1140</a:t>
            </a:r>
            <a:endParaRPr kumimoji="1" lang="ja-JP" altLang="en-US" dirty="0"/>
          </a:p>
        </p:txBody>
      </p:sp>
      <p:sp>
        <p:nvSpPr>
          <p:cNvPr id="12" name="テキスト ボックス 11"/>
          <p:cNvSpPr txBox="1"/>
          <p:nvPr/>
        </p:nvSpPr>
        <p:spPr>
          <a:xfrm>
            <a:off x="3288372" y="5307604"/>
            <a:ext cx="5154984" cy="923330"/>
          </a:xfrm>
          <a:prstGeom prst="rect">
            <a:avLst/>
          </a:prstGeom>
          <a:noFill/>
        </p:spPr>
        <p:txBody>
          <a:bodyPr wrap="square" rtlCol="0">
            <a:spAutoFit/>
          </a:bodyPr>
          <a:lstStyle/>
          <a:p>
            <a:r>
              <a:rPr kumimoji="1" lang="ja-JP" altLang="en-US" dirty="0" smtClean="0">
                <a:latin typeface="+mn-ea"/>
                <a:ea typeface="+mn-ea"/>
              </a:rPr>
              <a:t>・高速シリアル内蔵 </a:t>
            </a:r>
            <a:r>
              <a:rPr kumimoji="1" lang="en-US" altLang="ja-JP" dirty="0" smtClean="0">
                <a:latin typeface="+mn-ea"/>
                <a:ea typeface="+mn-ea"/>
              </a:rPr>
              <a:t>Xilinx</a:t>
            </a:r>
            <a:r>
              <a:rPr kumimoji="1" lang="ja-JP" altLang="en-US" dirty="0" smtClean="0">
                <a:latin typeface="+mn-ea"/>
                <a:ea typeface="+mn-ea"/>
              </a:rPr>
              <a:t>製 </a:t>
            </a:r>
            <a:r>
              <a:rPr kumimoji="1" lang="en-US" altLang="ja-JP" dirty="0" smtClean="0">
                <a:latin typeface="+mn-ea"/>
                <a:ea typeface="+mn-ea"/>
              </a:rPr>
              <a:t>Virtex-7 FPGA</a:t>
            </a:r>
            <a:r>
              <a:rPr kumimoji="1" lang="ja-JP" altLang="en-US" dirty="0" smtClean="0">
                <a:latin typeface="+mn-ea"/>
                <a:ea typeface="+mn-ea"/>
              </a:rPr>
              <a:t>搭載</a:t>
            </a:r>
            <a:endParaRPr kumimoji="1" lang="en-US" altLang="ja-JP" dirty="0" smtClean="0">
              <a:latin typeface="+mn-ea"/>
              <a:ea typeface="+mn-ea"/>
            </a:endParaRPr>
          </a:p>
          <a:p>
            <a:r>
              <a:rPr kumimoji="1" lang="ja-JP" altLang="en-US" dirty="0" smtClean="0">
                <a:latin typeface="+mn-ea"/>
                <a:ea typeface="+mn-ea"/>
              </a:rPr>
              <a:t>・</a:t>
            </a:r>
            <a:r>
              <a:rPr kumimoji="1" lang="en-US" altLang="ja-JP" dirty="0" smtClean="0">
                <a:latin typeface="+mn-ea"/>
                <a:ea typeface="+mn-ea"/>
              </a:rPr>
              <a:t>PCI</a:t>
            </a:r>
            <a:r>
              <a:rPr lang="ja-JP" altLang="en-US" dirty="0">
                <a:latin typeface="+mn-ea"/>
                <a:ea typeface="+mn-ea"/>
              </a:rPr>
              <a:t> </a:t>
            </a:r>
            <a:r>
              <a:rPr kumimoji="1" lang="en-US" altLang="ja-JP" dirty="0" smtClean="0">
                <a:latin typeface="+mn-ea"/>
                <a:ea typeface="+mn-ea"/>
              </a:rPr>
              <a:t>Express</a:t>
            </a:r>
            <a:r>
              <a:rPr lang="ja-JP" altLang="en-US" dirty="0">
                <a:latin typeface="+mn-ea"/>
                <a:ea typeface="+mn-ea"/>
              </a:rPr>
              <a:t> </a:t>
            </a:r>
            <a:r>
              <a:rPr kumimoji="1" lang="en-US" altLang="ja-JP" dirty="0" smtClean="0">
                <a:latin typeface="+mn-ea"/>
                <a:ea typeface="+mn-ea"/>
              </a:rPr>
              <a:t>Gen3×8</a:t>
            </a:r>
          </a:p>
          <a:p>
            <a:r>
              <a:rPr lang="ja-JP" altLang="en-US" dirty="0" smtClean="0">
                <a:latin typeface="+mn-ea"/>
                <a:ea typeface="+mn-ea"/>
              </a:rPr>
              <a:t>・</a:t>
            </a:r>
            <a:r>
              <a:rPr lang="en-US" altLang="ja-JP" dirty="0" smtClean="0">
                <a:latin typeface="+mn-ea"/>
                <a:ea typeface="+mn-ea"/>
              </a:rPr>
              <a:t>DDR3</a:t>
            </a:r>
            <a:r>
              <a:rPr lang="ja-JP" altLang="en-US" dirty="0" smtClean="0">
                <a:latin typeface="+mn-ea"/>
                <a:ea typeface="+mn-ea"/>
              </a:rPr>
              <a:t>搭載</a:t>
            </a:r>
            <a:endParaRPr kumimoji="1" lang="en-US" altLang="ja-JP" dirty="0" smtClean="0">
              <a:latin typeface="+mn-ea"/>
              <a:ea typeface="+mn-ea"/>
            </a:endParaRPr>
          </a:p>
        </p:txBody>
      </p:sp>
      <p:sp>
        <p:nvSpPr>
          <p:cNvPr id="13" name="タイトル 1"/>
          <p:cNvSpPr>
            <a:spLocks noGrp="1"/>
          </p:cNvSpPr>
          <p:nvPr>
            <p:ph type="title"/>
          </p:nvPr>
        </p:nvSpPr>
        <p:spPr>
          <a:xfrm>
            <a:off x="317500" y="246802"/>
            <a:ext cx="8229600" cy="585788"/>
          </a:xfrm>
        </p:spPr>
        <p:txBody>
          <a:bodyPr/>
          <a:lstStyle/>
          <a:p>
            <a:r>
              <a:rPr lang="ja-JP" altLang="en-US" dirty="0">
                <a:latin typeface="+mn-ea"/>
                <a:ea typeface="+mn-ea"/>
                <a:cs typeface="Arial Unicode MS" pitchFamily="50" charset="-128"/>
              </a:rPr>
              <a:t>パワー・システム・マネージメント搭載　</a:t>
            </a:r>
            <a:r>
              <a:rPr lang="en-US" altLang="ja-JP" b="1" u="sng" dirty="0">
                <a:latin typeface="+mn-ea"/>
                <a:ea typeface="+mn-ea"/>
                <a:cs typeface="Arial Unicode MS" pitchFamily="50" charset="-128"/>
              </a:rPr>
              <a:t> </a:t>
            </a:r>
            <a:endParaRPr kumimoji="1" lang="ja-JP" altLang="en-US" dirty="0" smtClean="0">
              <a:latin typeface="+mn-ea"/>
              <a:ea typeface="+mn-ea"/>
            </a:endParaRPr>
          </a:p>
        </p:txBody>
      </p:sp>
    </p:spTree>
    <p:extLst>
      <p:ext uri="{BB962C8B-B14F-4D97-AF65-F5344CB8AC3E}">
        <p14:creationId xmlns:p14="http://schemas.microsoft.com/office/powerpoint/2010/main" val="29597599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10198" y="1392073"/>
            <a:ext cx="8424458" cy="4476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3"/>
          <p:cNvSpPr txBox="1">
            <a:spLocks noChangeArrowheads="1"/>
          </p:cNvSpPr>
          <p:nvPr/>
        </p:nvSpPr>
        <p:spPr bwMode="auto">
          <a:xfrm>
            <a:off x="411163" y="182563"/>
            <a:ext cx="5380037" cy="62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6038" tIns="46038" rIns="46038" bIns="46038" numCol="1" anchor="t"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2pPr>
            <a:lvl3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3pPr>
            <a:lvl4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4pPr>
            <a:lvl5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5pPr>
            <a:lvl6pPr marL="457200" algn="l" rtl="0" fontAlgn="base">
              <a:spcBef>
                <a:spcPct val="0"/>
              </a:spcBef>
              <a:spcAft>
                <a:spcPct val="0"/>
              </a:spcAft>
              <a:defRPr sz="3200">
                <a:solidFill>
                  <a:schemeClr val="bg1"/>
                </a:solidFill>
                <a:latin typeface="ＭＳ Ｐゴシック" pitchFamily="50" charset="-128"/>
                <a:ea typeface="ＭＳ Ｐゴシック" pitchFamily="50" charset="-128"/>
              </a:defRPr>
            </a:lvl6pPr>
            <a:lvl7pPr marL="914400" algn="l" rtl="0" fontAlgn="base">
              <a:spcBef>
                <a:spcPct val="0"/>
              </a:spcBef>
              <a:spcAft>
                <a:spcPct val="0"/>
              </a:spcAft>
              <a:defRPr sz="3200">
                <a:solidFill>
                  <a:schemeClr val="bg1"/>
                </a:solidFill>
                <a:latin typeface="ＭＳ Ｐゴシック" pitchFamily="50" charset="-128"/>
                <a:ea typeface="ＭＳ Ｐゴシック" pitchFamily="50" charset="-128"/>
              </a:defRPr>
            </a:lvl7pPr>
            <a:lvl8pPr marL="1371600" algn="l" rtl="0" fontAlgn="base">
              <a:spcBef>
                <a:spcPct val="0"/>
              </a:spcBef>
              <a:spcAft>
                <a:spcPct val="0"/>
              </a:spcAft>
              <a:defRPr sz="3200">
                <a:solidFill>
                  <a:schemeClr val="bg1"/>
                </a:solidFill>
                <a:latin typeface="ＭＳ Ｐゴシック" pitchFamily="50" charset="-128"/>
                <a:ea typeface="ＭＳ Ｐゴシック" pitchFamily="50" charset="-128"/>
              </a:defRPr>
            </a:lvl8pPr>
            <a:lvl9pPr marL="1828800" algn="l" rtl="0" fontAlgn="base">
              <a:spcBef>
                <a:spcPct val="0"/>
              </a:spcBef>
              <a:spcAft>
                <a:spcPct val="0"/>
              </a:spcAft>
              <a:defRPr sz="3200">
                <a:solidFill>
                  <a:schemeClr val="bg1"/>
                </a:solidFill>
                <a:latin typeface="ＭＳ Ｐゴシック" pitchFamily="50" charset="-128"/>
                <a:ea typeface="ＭＳ Ｐゴシック" pitchFamily="50" charset="-128"/>
              </a:defRPr>
            </a:lvl9pPr>
          </a:lstStyle>
          <a:p>
            <a:pPr lvl="0"/>
            <a:r>
              <a:rPr lang="en-US" altLang="ja-JP" sz="3600" b="1" dirty="0" smtClean="0">
                <a:ln w="1905"/>
                <a:effectLst>
                  <a:innerShdw blurRad="69850" dist="43180" dir="5400000">
                    <a:srgbClr val="000000">
                      <a:alpha val="65000"/>
                    </a:srgbClr>
                  </a:innerShdw>
                </a:effectLst>
              </a:rPr>
              <a:t>PSM</a:t>
            </a:r>
            <a:r>
              <a:rPr lang="ja-JP" altLang="en-US" sz="3600" b="1" dirty="0">
                <a:ln w="1905"/>
                <a:effectLst>
                  <a:innerShdw blurRad="69850" dist="43180" dir="5400000">
                    <a:srgbClr val="000000">
                      <a:alpha val="65000"/>
                    </a:srgbClr>
                  </a:innerShdw>
                </a:effectLst>
              </a:rPr>
              <a:t>構成図</a:t>
            </a:r>
          </a:p>
        </p:txBody>
      </p:sp>
    </p:spTree>
    <p:extLst>
      <p:ext uri="{BB962C8B-B14F-4D97-AF65-F5344CB8AC3E}">
        <p14:creationId xmlns:p14="http://schemas.microsoft.com/office/powerpoint/2010/main" val="9664108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sp>
        <p:nvSpPr>
          <p:cNvPr id="5" name="正方形/長方形 4"/>
          <p:cNvSpPr/>
          <p:nvPr/>
        </p:nvSpPr>
        <p:spPr>
          <a:xfrm>
            <a:off x="723900" y="3099471"/>
            <a:ext cx="7556499" cy="923330"/>
          </a:xfrm>
          <a:prstGeom prst="rect">
            <a:avLst/>
          </a:prstGeom>
        </p:spPr>
        <p:txBody>
          <a:bodyPr wrap="square">
            <a:spAutoFit/>
          </a:bodyPr>
          <a:lstStyle/>
          <a:p>
            <a:pPr lvl="0" algn="ctr"/>
            <a:r>
              <a:rPr lang="en-US" altLang="ja-JP" sz="5400" b="1" dirty="0" err="1" smtClean="0">
                <a:ln w="1905"/>
                <a:solidFill>
                  <a:srgbClr val="800000"/>
                </a:solidFill>
                <a:effectLst>
                  <a:innerShdw blurRad="69850" dist="43180" dir="5400000">
                    <a:srgbClr val="000000">
                      <a:alpha val="65000"/>
                    </a:srgbClr>
                  </a:innerShdw>
                </a:effectLst>
              </a:rPr>
              <a:t>LTPowerPlay</a:t>
            </a:r>
            <a:r>
              <a:rPr lang="ja-JP" altLang="en-US" sz="5400" b="1" dirty="0" smtClean="0">
                <a:ln w="1905"/>
                <a:solidFill>
                  <a:srgbClr val="800000"/>
                </a:solidFill>
                <a:effectLst>
                  <a:innerShdw blurRad="69850" dist="43180" dir="5400000">
                    <a:srgbClr val="000000">
                      <a:alpha val="65000"/>
                    </a:srgbClr>
                  </a:innerShdw>
                </a:effectLst>
              </a:rPr>
              <a:t>紹介</a:t>
            </a:r>
            <a:endParaRPr lang="ja-JP" altLang="en-US" sz="5400" b="1" dirty="0">
              <a:ln w="1905"/>
              <a:solidFill>
                <a:srgbClr val="80000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3926556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sp>
        <p:nvSpPr>
          <p:cNvPr id="6" name="Rectangle 3"/>
          <p:cNvSpPr txBox="1">
            <a:spLocks noChangeArrowheads="1"/>
          </p:cNvSpPr>
          <p:nvPr/>
        </p:nvSpPr>
        <p:spPr bwMode="auto">
          <a:xfrm>
            <a:off x="411163" y="182563"/>
            <a:ext cx="7056437" cy="62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6038" tIns="46038" rIns="46038" bIns="46038" numCol="1" anchor="t"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2pPr>
            <a:lvl3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3pPr>
            <a:lvl4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4pPr>
            <a:lvl5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5pPr>
            <a:lvl6pPr marL="457200" algn="l" rtl="0" fontAlgn="base">
              <a:spcBef>
                <a:spcPct val="0"/>
              </a:spcBef>
              <a:spcAft>
                <a:spcPct val="0"/>
              </a:spcAft>
              <a:defRPr sz="3200">
                <a:solidFill>
                  <a:schemeClr val="bg1"/>
                </a:solidFill>
                <a:latin typeface="ＭＳ Ｐゴシック" pitchFamily="50" charset="-128"/>
                <a:ea typeface="ＭＳ Ｐゴシック" pitchFamily="50" charset="-128"/>
              </a:defRPr>
            </a:lvl6pPr>
            <a:lvl7pPr marL="914400" algn="l" rtl="0" fontAlgn="base">
              <a:spcBef>
                <a:spcPct val="0"/>
              </a:spcBef>
              <a:spcAft>
                <a:spcPct val="0"/>
              </a:spcAft>
              <a:defRPr sz="3200">
                <a:solidFill>
                  <a:schemeClr val="bg1"/>
                </a:solidFill>
                <a:latin typeface="ＭＳ Ｐゴシック" pitchFamily="50" charset="-128"/>
                <a:ea typeface="ＭＳ Ｐゴシック" pitchFamily="50" charset="-128"/>
              </a:defRPr>
            </a:lvl7pPr>
            <a:lvl8pPr marL="1371600" algn="l" rtl="0" fontAlgn="base">
              <a:spcBef>
                <a:spcPct val="0"/>
              </a:spcBef>
              <a:spcAft>
                <a:spcPct val="0"/>
              </a:spcAft>
              <a:defRPr sz="3200">
                <a:solidFill>
                  <a:schemeClr val="bg1"/>
                </a:solidFill>
                <a:latin typeface="ＭＳ Ｐゴシック" pitchFamily="50" charset="-128"/>
                <a:ea typeface="ＭＳ Ｐゴシック" pitchFamily="50" charset="-128"/>
              </a:defRPr>
            </a:lvl8pPr>
            <a:lvl9pPr marL="1828800" algn="l" rtl="0" fontAlgn="base">
              <a:spcBef>
                <a:spcPct val="0"/>
              </a:spcBef>
              <a:spcAft>
                <a:spcPct val="0"/>
              </a:spcAft>
              <a:defRPr sz="3200">
                <a:solidFill>
                  <a:schemeClr val="bg1"/>
                </a:solidFill>
                <a:latin typeface="ＭＳ Ｐゴシック" pitchFamily="50" charset="-128"/>
                <a:ea typeface="ＭＳ Ｐゴシック" pitchFamily="50" charset="-128"/>
              </a:defRPr>
            </a:lvl9pPr>
          </a:lstStyle>
          <a:p>
            <a:pPr lvl="0"/>
            <a:r>
              <a:rPr lang="en-US" altLang="ja-JP" sz="3600" b="1" dirty="0" smtClean="0">
                <a:ln w="1905"/>
                <a:effectLst>
                  <a:innerShdw blurRad="69850" dist="43180" dir="5400000">
                    <a:srgbClr val="000000">
                      <a:alpha val="65000"/>
                    </a:srgbClr>
                  </a:innerShdw>
                </a:effectLst>
              </a:rPr>
              <a:t>Starter Kit for </a:t>
            </a:r>
            <a:r>
              <a:rPr lang="en-US" altLang="ja-JP" sz="3600" b="1" dirty="0" err="1" smtClean="0">
                <a:ln w="1905"/>
                <a:effectLst>
                  <a:innerShdw blurRad="69850" dist="43180" dir="5400000">
                    <a:srgbClr val="000000">
                      <a:alpha val="65000"/>
                    </a:srgbClr>
                  </a:innerShdw>
                </a:effectLst>
              </a:rPr>
              <a:t>PSM</a:t>
            </a:r>
            <a:endParaRPr lang="ja-JP" altLang="en-US" sz="3600" b="1" dirty="0">
              <a:ln w="1905"/>
              <a:effectLst>
                <a:innerShdw blurRad="69850" dist="43180" dir="5400000">
                  <a:srgbClr val="000000">
                    <a:alpha val="65000"/>
                  </a:srgbClr>
                </a:innerShdw>
              </a:effectLst>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59401" y="2279511"/>
            <a:ext cx="3663968" cy="3933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5112" y="3297596"/>
            <a:ext cx="4021138" cy="2925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a:spLocks noGrp="1"/>
          </p:cNvSpPr>
          <p:nvPr/>
        </p:nvSpPr>
        <p:spPr bwMode="auto">
          <a:xfrm>
            <a:off x="-25400" y="1941325"/>
            <a:ext cx="515868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spAutoFit/>
          </a:bodyPr>
          <a:lstStyle>
            <a:lvl1pPr algn="l" rtl="0" eaLnBrk="0" fontAlgn="base" hangingPunct="0">
              <a:lnSpc>
                <a:spcPct val="85000"/>
              </a:lnSpc>
              <a:spcBef>
                <a:spcPct val="0"/>
              </a:spcBef>
              <a:spcAft>
                <a:spcPct val="0"/>
              </a:spcAft>
              <a:defRPr sz="2800">
                <a:solidFill>
                  <a:schemeClr val="tx2"/>
                </a:solidFill>
                <a:latin typeface="+mj-lt"/>
                <a:ea typeface="ＭＳ Ｐゴシック" pitchFamily="34" charset="-128"/>
                <a:cs typeface="ＭＳ Ｐゴシック"/>
              </a:defRPr>
            </a:lvl1pPr>
            <a:lvl2pPr algn="l" rtl="0" eaLnBrk="0" fontAlgn="base" hangingPunct="0">
              <a:lnSpc>
                <a:spcPct val="85000"/>
              </a:lnSpc>
              <a:spcBef>
                <a:spcPct val="0"/>
              </a:spcBef>
              <a:spcAft>
                <a:spcPct val="0"/>
              </a:spcAft>
              <a:defRPr sz="2800">
                <a:solidFill>
                  <a:schemeClr val="tx2"/>
                </a:solidFill>
                <a:latin typeface="Arial" charset="0"/>
                <a:ea typeface="ＭＳ Ｐゴシック" pitchFamily="34" charset="-128"/>
                <a:cs typeface="ＭＳ Ｐゴシック"/>
              </a:defRPr>
            </a:lvl2pPr>
            <a:lvl3pPr algn="l" rtl="0" eaLnBrk="0" fontAlgn="base" hangingPunct="0">
              <a:lnSpc>
                <a:spcPct val="85000"/>
              </a:lnSpc>
              <a:spcBef>
                <a:spcPct val="0"/>
              </a:spcBef>
              <a:spcAft>
                <a:spcPct val="0"/>
              </a:spcAft>
              <a:defRPr sz="2800">
                <a:solidFill>
                  <a:schemeClr val="tx2"/>
                </a:solidFill>
                <a:latin typeface="Arial" charset="0"/>
                <a:ea typeface="ＭＳ Ｐゴシック" pitchFamily="34" charset="-128"/>
                <a:cs typeface="ＭＳ Ｐゴシック"/>
              </a:defRPr>
            </a:lvl3pPr>
            <a:lvl4pPr algn="l" rtl="0" eaLnBrk="0" fontAlgn="base" hangingPunct="0">
              <a:lnSpc>
                <a:spcPct val="85000"/>
              </a:lnSpc>
              <a:spcBef>
                <a:spcPct val="0"/>
              </a:spcBef>
              <a:spcAft>
                <a:spcPct val="0"/>
              </a:spcAft>
              <a:defRPr sz="2800">
                <a:solidFill>
                  <a:schemeClr val="tx2"/>
                </a:solidFill>
                <a:latin typeface="Arial" charset="0"/>
                <a:ea typeface="ＭＳ Ｐゴシック" pitchFamily="34" charset="-128"/>
                <a:cs typeface="ＭＳ Ｐゴシック"/>
              </a:defRPr>
            </a:lvl4pPr>
            <a:lvl5pPr algn="l" rtl="0" eaLnBrk="0" fontAlgn="base" hangingPunct="0">
              <a:lnSpc>
                <a:spcPct val="85000"/>
              </a:lnSpc>
              <a:spcBef>
                <a:spcPct val="0"/>
              </a:spcBef>
              <a:spcAft>
                <a:spcPct val="0"/>
              </a:spcAft>
              <a:defRPr sz="2800">
                <a:solidFill>
                  <a:schemeClr val="tx2"/>
                </a:solidFill>
                <a:latin typeface="Arial" charset="0"/>
                <a:ea typeface="ＭＳ Ｐゴシック" pitchFamily="34" charset="-128"/>
                <a:cs typeface="ＭＳ Ｐゴシック"/>
              </a:defRPr>
            </a:lvl5pPr>
            <a:lvl6pPr marL="457200" algn="l" rtl="0" fontAlgn="base">
              <a:lnSpc>
                <a:spcPct val="85000"/>
              </a:lnSpc>
              <a:spcBef>
                <a:spcPct val="0"/>
              </a:spcBef>
              <a:spcAft>
                <a:spcPct val="0"/>
              </a:spcAft>
              <a:defRPr sz="2800">
                <a:solidFill>
                  <a:schemeClr val="tx2"/>
                </a:solidFill>
                <a:latin typeface="Arial" charset="0"/>
                <a:ea typeface="ＭＳ Ｐゴシック" pitchFamily="34" charset="-128"/>
              </a:defRPr>
            </a:lvl6pPr>
            <a:lvl7pPr marL="914400" algn="l" rtl="0" fontAlgn="base">
              <a:lnSpc>
                <a:spcPct val="85000"/>
              </a:lnSpc>
              <a:spcBef>
                <a:spcPct val="0"/>
              </a:spcBef>
              <a:spcAft>
                <a:spcPct val="0"/>
              </a:spcAft>
              <a:defRPr sz="2800">
                <a:solidFill>
                  <a:schemeClr val="tx2"/>
                </a:solidFill>
                <a:latin typeface="Arial" charset="0"/>
                <a:ea typeface="ＭＳ Ｐゴシック" pitchFamily="34" charset="-128"/>
              </a:defRPr>
            </a:lvl7pPr>
            <a:lvl8pPr marL="1371600" algn="l" rtl="0" fontAlgn="base">
              <a:lnSpc>
                <a:spcPct val="85000"/>
              </a:lnSpc>
              <a:spcBef>
                <a:spcPct val="0"/>
              </a:spcBef>
              <a:spcAft>
                <a:spcPct val="0"/>
              </a:spcAft>
              <a:defRPr sz="2800">
                <a:solidFill>
                  <a:schemeClr val="tx2"/>
                </a:solidFill>
                <a:latin typeface="Arial" charset="0"/>
                <a:ea typeface="ＭＳ Ｐゴシック" pitchFamily="34" charset="-128"/>
              </a:defRPr>
            </a:lvl8pPr>
            <a:lvl9pPr marL="1828800" algn="l" rtl="0" fontAlgn="base">
              <a:lnSpc>
                <a:spcPct val="85000"/>
              </a:lnSpc>
              <a:spcBef>
                <a:spcPct val="0"/>
              </a:spcBef>
              <a:spcAft>
                <a:spcPct val="0"/>
              </a:spcAft>
              <a:defRPr sz="2800">
                <a:solidFill>
                  <a:schemeClr val="tx2"/>
                </a:solidFill>
                <a:latin typeface="Arial" charset="0"/>
                <a:ea typeface="ＭＳ Ｐゴシック" pitchFamily="34" charset="-128"/>
              </a:defRPr>
            </a:lvl9pPr>
          </a:lstStyle>
          <a:p>
            <a:r>
              <a:rPr lang="en-US" altLang="ja-JP" sz="2000" b="1" dirty="0" err="1" smtClean="0">
                <a:ea typeface="ＭＳ Ｐゴシック" pitchFamily="50" charset="-128"/>
              </a:rPr>
              <a:t>DC1613A</a:t>
            </a:r>
            <a:endParaRPr lang="en-US" altLang="ja-JP" sz="2000" b="1" dirty="0">
              <a:ea typeface="ＭＳ Ｐゴシック" pitchFamily="50" charset="-128"/>
            </a:endParaRPr>
          </a:p>
          <a:p>
            <a:r>
              <a:rPr lang="en-US" altLang="ja-JP" sz="2000" dirty="0" smtClean="0">
                <a:ea typeface="ＭＳ Ｐゴシック" pitchFamily="50" charset="-128"/>
              </a:rPr>
              <a:t>  USB to </a:t>
            </a:r>
            <a:r>
              <a:rPr lang="en-US" altLang="ja-JP" sz="2000" dirty="0" err="1" smtClean="0">
                <a:ea typeface="ＭＳ Ｐゴシック" pitchFamily="50" charset="-128"/>
              </a:rPr>
              <a:t>PMBus</a:t>
            </a:r>
            <a:r>
              <a:rPr lang="en-US" altLang="ja-JP" sz="2000" dirty="0" smtClean="0">
                <a:ea typeface="ＭＳ Ｐゴシック" pitchFamily="50" charset="-128"/>
              </a:rPr>
              <a:t>/</a:t>
            </a:r>
            <a:r>
              <a:rPr lang="en-US" altLang="ja-JP" sz="2000" dirty="0" err="1" smtClean="0">
                <a:ea typeface="ＭＳ Ｐゴシック" pitchFamily="50" charset="-128"/>
              </a:rPr>
              <a:t>I2C</a:t>
            </a:r>
            <a:r>
              <a:rPr lang="ja-JP" altLang="en-US" sz="2000" dirty="0" smtClean="0">
                <a:ea typeface="ＭＳ Ｐゴシック" pitchFamily="50" charset="-128"/>
              </a:rPr>
              <a:t>コントローラ</a:t>
            </a:r>
            <a:endParaRPr lang="en-US" altLang="ja-JP" sz="2000" dirty="0" smtClean="0">
              <a:ea typeface="ＭＳ Ｐゴシック" pitchFamily="50" charset="-128"/>
            </a:endParaRPr>
          </a:p>
        </p:txBody>
      </p:sp>
      <p:sp>
        <p:nvSpPr>
          <p:cNvPr id="5" name="右矢印 4"/>
          <p:cNvSpPr/>
          <p:nvPr/>
        </p:nvSpPr>
        <p:spPr>
          <a:xfrm>
            <a:off x="177928" y="2644622"/>
            <a:ext cx="355472" cy="344932"/>
          </a:xfrm>
          <a:prstGeom prst="rightArrow">
            <a:avLst>
              <a:gd name="adj1" fmla="val 50000"/>
              <a:gd name="adj2" fmla="val 720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Title 1"/>
          <p:cNvSpPr>
            <a:spLocks noGrp="1"/>
          </p:cNvSpPr>
          <p:nvPr/>
        </p:nvSpPr>
        <p:spPr bwMode="auto">
          <a:xfrm>
            <a:off x="584200" y="2601044"/>
            <a:ext cx="515868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spAutoFit/>
          </a:bodyPr>
          <a:lstStyle>
            <a:lvl1pPr algn="l" rtl="0" eaLnBrk="0" fontAlgn="base" hangingPunct="0">
              <a:lnSpc>
                <a:spcPct val="85000"/>
              </a:lnSpc>
              <a:spcBef>
                <a:spcPct val="0"/>
              </a:spcBef>
              <a:spcAft>
                <a:spcPct val="0"/>
              </a:spcAft>
              <a:defRPr sz="2800">
                <a:solidFill>
                  <a:schemeClr val="tx2"/>
                </a:solidFill>
                <a:latin typeface="+mj-lt"/>
                <a:ea typeface="ＭＳ Ｐゴシック" pitchFamily="34" charset="-128"/>
                <a:cs typeface="ＭＳ Ｐゴシック"/>
              </a:defRPr>
            </a:lvl1pPr>
            <a:lvl2pPr algn="l" rtl="0" eaLnBrk="0" fontAlgn="base" hangingPunct="0">
              <a:lnSpc>
                <a:spcPct val="85000"/>
              </a:lnSpc>
              <a:spcBef>
                <a:spcPct val="0"/>
              </a:spcBef>
              <a:spcAft>
                <a:spcPct val="0"/>
              </a:spcAft>
              <a:defRPr sz="2800">
                <a:solidFill>
                  <a:schemeClr val="tx2"/>
                </a:solidFill>
                <a:latin typeface="Arial" charset="0"/>
                <a:ea typeface="ＭＳ Ｐゴシック" pitchFamily="34" charset="-128"/>
                <a:cs typeface="ＭＳ Ｐゴシック"/>
              </a:defRPr>
            </a:lvl2pPr>
            <a:lvl3pPr algn="l" rtl="0" eaLnBrk="0" fontAlgn="base" hangingPunct="0">
              <a:lnSpc>
                <a:spcPct val="85000"/>
              </a:lnSpc>
              <a:spcBef>
                <a:spcPct val="0"/>
              </a:spcBef>
              <a:spcAft>
                <a:spcPct val="0"/>
              </a:spcAft>
              <a:defRPr sz="2800">
                <a:solidFill>
                  <a:schemeClr val="tx2"/>
                </a:solidFill>
                <a:latin typeface="Arial" charset="0"/>
                <a:ea typeface="ＭＳ Ｐゴシック" pitchFamily="34" charset="-128"/>
                <a:cs typeface="ＭＳ Ｐゴシック"/>
              </a:defRPr>
            </a:lvl3pPr>
            <a:lvl4pPr algn="l" rtl="0" eaLnBrk="0" fontAlgn="base" hangingPunct="0">
              <a:lnSpc>
                <a:spcPct val="85000"/>
              </a:lnSpc>
              <a:spcBef>
                <a:spcPct val="0"/>
              </a:spcBef>
              <a:spcAft>
                <a:spcPct val="0"/>
              </a:spcAft>
              <a:defRPr sz="2800">
                <a:solidFill>
                  <a:schemeClr val="tx2"/>
                </a:solidFill>
                <a:latin typeface="Arial" charset="0"/>
                <a:ea typeface="ＭＳ Ｐゴシック" pitchFamily="34" charset="-128"/>
                <a:cs typeface="ＭＳ Ｐゴシック"/>
              </a:defRPr>
            </a:lvl4pPr>
            <a:lvl5pPr algn="l" rtl="0" eaLnBrk="0" fontAlgn="base" hangingPunct="0">
              <a:lnSpc>
                <a:spcPct val="85000"/>
              </a:lnSpc>
              <a:spcBef>
                <a:spcPct val="0"/>
              </a:spcBef>
              <a:spcAft>
                <a:spcPct val="0"/>
              </a:spcAft>
              <a:defRPr sz="2800">
                <a:solidFill>
                  <a:schemeClr val="tx2"/>
                </a:solidFill>
                <a:latin typeface="Arial" charset="0"/>
                <a:ea typeface="ＭＳ Ｐゴシック" pitchFamily="34" charset="-128"/>
                <a:cs typeface="ＭＳ Ｐゴシック"/>
              </a:defRPr>
            </a:lvl5pPr>
            <a:lvl6pPr marL="457200" algn="l" rtl="0" fontAlgn="base">
              <a:lnSpc>
                <a:spcPct val="85000"/>
              </a:lnSpc>
              <a:spcBef>
                <a:spcPct val="0"/>
              </a:spcBef>
              <a:spcAft>
                <a:spcPct val="0"/>
              </a:spcAft>
              <a:defRPr sz="2800">
                <a:solidFill>
                  <a:schemeClr val="tx2"/>
                </a:solidFill>
                <a:latin typeface="Arial" charset="0"/>
                <a:ea typeface="ＭＳ Ｐゴシック" pitchFamily="34" charset="-128"/>
              </a:defRPr>
            </a:lvl6pPr>
            <a:lvl7pPr marL="914400" algn="l" rtl="0" fontAlgn="base">
              <a:lnSpc>
                <a:spcPct val="85000"/>
              </a:lnSpc>
              <a:spcBef>
                <a:spcPct val="0"/>
              </a:spcBef>
              <a:spcAft>
                <a:spcPct val="0"/>
              </a:spcAft>
              <a:defRPr sz="2800">
                <a:solidFill>
                  <a:schemeClr val="tx2"/>
                </a:solidFill>
                <a:latin typeface="Arial" charset="0"/>
                <a:ea typeface="ＭＳ Ｐゴシック" pitchFamily="34" charset="-128"/>
              </a:defRPr>
            </a:lvl7pPr>
            <a:lvl8pPr marL="1371600" algn="l" rtl="0" fontAlgn="base">
              <a:lnSpc>
                <a:spcPct val="85000"/>
              </a:lnSpc>
              <a:spcBef>
                <a:spcPct val="0"/>
              </a:spcBef>
              <a:spcAft>
                <a:spcPct val="0"/>
              </a:spcAft>
              <a:defRPr sz="2800">
                <a:solidFill>
                  <a:schemeClr val="tx2"/>
                </a:solidFill>
                <a:latin typeface="Arial" charset="0"/>
                <a:ea typeface="ＭＳ Ｐゴシック" pitchFamily="34" charset="-128"/>
              </a:defRPr>
            </a:lvl8pPr>
            <a:lvl9pPr marL="1828800" algn="l" rtl="0" fontAlgn="base">
              <a:lnSpc>
                <a:spcPct val="85000"/>
              </a:lnSpc>
              <a:spcBef>
                <a:spcPct val="0"/>
              </a:spcBef>
              <a:spcAft>
                <a:spcPct val="0"/>
              </a:spcAft>
              <a:defRPr sz="2800">
                <a:solidFill>
                  <a:schemeClr val="tx2"/>
                </a:solidFill>
                <a:latin typeface="Arial" charset="0"/>
                <a:ea typeface="ＭＳ Ｐゴシック" pitchFamily="34" charset="-128"/>
              </a:defRPr>
            </a:lvl9pPr>
          </a:lstStyle>
          <a:p>
            <a:r>
              <a:rPr lang="en-US" altLang="ja-JP" sz="2000" dirty="0" err="1" smtClean="0">
                <a:ea typeface="ＭＳ Ｐゴシック" pitchFamily="50" charset="-128"/>
              </a:rPr>
              <a:t>PSM</a:t>
            </a:r>
            <a:r>
              <a:rPr lang="ja-JP" altLang="en-US" sz="2000" dirty="0" smtClean="0">
                <a:ea typeface="ＭＳ Ｐゴシック" pitchFamily="50" charset="-128"/>
              </a:rPr>
              <a:t>デモツール </a:t>
            </a:r>
            <a:r>
              <a:rPr lang="en-US" altLang="ja-JP" sz="2000" dirty="0" smtClean="0">
                <a:ea typeface="ＭＳ Ｐゴシック" pitchFamily="50" charset="-128"/>
              </a:rPr>
              <a:t>“</a:t>
            </a:r>
            <a:r>
              <a:rPr lang="en-US" altLang="ja-JP" sz="2000" b="1" dirty="0" err="1" smtClean="0">
                <a:solidFill>
                  <a:srgbClr val="FF0000"/>
                </a:solidFill>
                <a:ea typeface="ＭＳ Ｐゴシック" pitchFamily="50" charset="-128"/>
              </a:rPr>
              <a:t>LTPowerPlay</a:t>
            </a:r>
            <a:r>
              <a:rPr lang="en-US" altLang="ja-JP" sz="2000" dirty="0" smtClean="0">
                <a:ea typeface="ＭＳ Ｐゴシック" pitchFamily="50" charset="-128"/>
              </a:rPr>
              <a:t>”</a:t>
            </a:r>
            <a:r>
              <a:rPr lang="ja-JP" altLang="en-US" sz="2000" dirty="0" smtClean="0">
                <a:ea typeface="ＭＳ Ｐゴシック" pitchFamily="50" charset="-128"/>
              </a:rPr>
              <a:t>により</a:t>
            </a:r>
            <a:endParaRPr lang="en-US" altLang="ja-JP" sz="2000" dirty="0" smtClean="0">
              <a:ea typeface="ＭＳ Ｐゴシック" pitchFamily="50" charset="-128"/>
            </a:endParaRPr>
          </a:p>
          <a:p>
            <a:r>
              <a:rPr lang="ja-JP" altLang="en-US" sz="2000" dirty="0">
                <a:ea typeface="ＭＳ Ｐゴシック" pitchFamily="50" charset="-128"/>
              </a:rPr>
              <a:t>容易</a:t>
            </a:r>
            <a:r>
              <a:rPr lang="ja-JP" altLang="en-US" sz="2000" dirty="0" smtClean="0">
                <a:ea typeface="ＭＳ Ｐゴシック" pitchFamily="50" charset="-128"/>
              </a:rPr>
              <a:t>に</a:t>
            </a:r>
            <a:r>
              <a:rPr lang="en-US" altLang="ja-JP" sz="2000" dirty="0" err="1" smtClean="0">
                <a:ea typeface="ＭＳ Ｐゴシック" pitchFamily="50" charset="-128"/>
              </a:rPr>
              <a:t>PSM</a:t>
            </a:r>
            <a:r>
              <a:rPr lang="ja-JP" altLang="en-US" sz="2000" dirty="0" smtClean="0">
                <a:ea typeface="ＭＳ Ｐゴシック" pitchFamily="50" charset="-128"/>
              </a:rPr>
              <a:t>の操作が可能</a:t>
            </a:r>
            <a:endParaRPr lang="en-US" altLang="ja-JP" sz="2000" dirty="0" smtClean="0">
              <a:ea typeface="ＭＳ Ｐゴシック" pitchFamily="50" charset="-128"/>
            </a:endParaRPr>
          </a:p>
        </p:txBody>
      </p:sp>
      <p:sp>
        <p:nvSpPr>
          <p:cNvPr id="12" name="Title 1"/>
          <p:cNvSpPr>
            <a:spLocks noGrp="1"/>
          </p:cNvSpPr>
          <p:nvPr/>
        </p:nvSpPr>
        <p:spPr bwMode="auto">
          <a:xfrm>
            <a:off x="0" y="1103125"/>
            <a:ext cx="85725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spAutoFit/>
          </a:bodyPr>
          <a:lstStyle>
            <a:lvl1pPr algn="l" rtl="0" eaLnBrk="0" fontAlgn="base" hangingPunct="0">
              <a:lnSpc>
                <a:spcPct val="85000"/>
              </a:lnSpc>
              <a:spcBef>
                <a:spcPct val="0"/>
              </a:spcBef>
              <a:spcAft>
                <a:spcPct val="0"/>
              </a:spcAft>
              <a:defRPr sz="2800">
                <a:solidFill>
                  <a:schemeClr val="tx2"/>
                </a:solidFill>
                <a:latin typeface="+mj-lt"/>
                <a:ea typeface="ＭＳ Ｐゴシック" pitchFamily="34" charset="-128"/>
                <a:cs typeface="ＭＳ Ｐゴシック"/>
              </a:defRPr>
            </a:lvl1pPr>
            <a:lvl2pPr algn="l" rtl="0" eaLnBrk="0" fontAlgn="base" hangingPunct="0">
              <a:lnSpc>
                <a:spcPct val="85000"/>
              </a:lnSpc>
              <a:spcBef>
                <a:spcPct val="0"/>
              </a:spcBef>
              <a:spcAft>
                <a:spcPct val="0"/>
              </a:spcAft>
              <a:defRPr sz="2800">
                <a:solidFill>
                  <a:schemeClr val="tx2"/>
                </a:solidFill>
                <a:latin typeface="Arial" charset="0"/>
                <a:ea typeface="ＭＳ Ｐゴシック" pitchFamily="34" charset="-128"/>
                <a:cs typeface="ＭＳ Ｐゴシック"/>
              </a:defRPr>
            </a:lvl2pPr>
            <a:lvl3pPr algn="l" rtl="0" eaLnBrk="0" fontAlgn="base" hangingPunct="0">
              <a:lnSpc>
                <a:spcPct val="85000"/>
              </a:lnSpc>
              <a:spcBef>
                <a:spcPct val="0"/>
              </a:spcBef>
              <a:spcAft>
                <a:spcPct val="0"/>
              </a:spcAft>
              <a:defRPr sz="2800">
                <a:solidFill>
                  <a:schemeClr val="tx2"/>
                </a:solidFill>
                <a:latin typeface="Arial" charset="0"/>
                <a:ea typeface="ＭＳ Ｐゴシック" pitchFamily="34" charset="-128"/>
                <a:cs typeface="ＭＳ Ｐゴシック"/>
              </a:defRPr>
            </a:lvl3pPr>
            <a:lvl4pPr algn="l" rtl="0" eaLnBrk="0" fontAlgn="base" hangingPunct="0">
              <a:lnSpc>
                <a:spcPct val="85000"/>
              </a:lnSpc>
              <a:spcBef>
                <a:spcPct val="0"/>
              </a:spcBef>
              <a:spcAft>
                <a:spcPct val="0"/>
              </a:spcAft>
              <a:defRPr sz="2800">
                <a:solidFill>
                  <a:schemeClr val="tx2"/>
                </a:solidFill>
                <a:latin typeface="Arial" charset="0"/>
                <a:ea typeface="ＭＳ Ｐゴシック" pitchFamily="34" charset="-128"/>
                <a:cs typeface="ＭＳ Ｐゴシック"/>
              </a:defRPr>
            </a:lvl4pPr>
            <a:lvl5pPr algn="l" rtl="0" eaLnBrk="0" fontAlgn="base" hangingPunct="0">
              <a:lnSpc>
                <a:spcPct val="85000"/>
              </a:lnSpc>
              <a:spcBef>
                <a:spcPct val="0"/>
              </a:spcBef>
              <a:spcAft>
                <a:spcPct val="0"/>
              </a:spcAft>
              <a:defRPr sz="2800">
                <a:solidFill>
                  <a:schemeClr val="tx2"/>
                </a:solidFill>
                <a:latin typeface="Arial" charset="0"/>
                <a:ea typeface="ＭＳ Ｐゴシック" pitchFamily="34" charset="-128"/>
                <a:cs typeface="ＭＳ Ｐゴシック"/>
              </a:defRPr>
            </a:lvl5pPr>
            <a:lvl6pPr marL="457200" algn="l" rtl="0" fontAlgn="base">
              <a:lnSpc>
                <a:spcPct val="85000"/>
              </a:lnSpc>
              <a:spcBef>
                <a:spcPct val="0"/>
              </a:spcBef>
              <a:spcAft>
                <a:spcPct val="0"/>
              </a:spcAft>
              <a:defRPr sz="2800">
                <a:solidFill>
                  <a:schemeClr val="tx2"/>
                </a:solidFill>
                <a:latin typeface="Arial" charset="0"/>
                <a:ea typeface="ＭＳ Ｐゴシック" pitchFamily="34" charset="-128"/>
              </a:defRPr>
            </a:lvl6pPr>
            <a:lvl7pPr marL="914400" algn="l" rtl="0" fontAlgn="base">
              <a:lnSpc>
                <a:spcPct val="85000"/>
              </a:lnSpc>
              <a:spcBef>
                <a:spcPct val="0"/>
              </a:spcBef>
              <a:spcAft>
                <a:spcPct val="0"/>
              </a:spcAft>
              <a:defRPr sz="2800">
                <a:solidFill>
                  <a:schemeClr val="tx2"/>
                </a:solidFill>
                <a:latin typeface="Arial" charset="0"/>
                <a:ea typeface="ＭＳ Ｐゴシック" pitchFamily="34" charset="-128"/>
              </a:defRPr>
            </a:lvl7pPr>
            <a:lvl8pPr marL="1371600" algn="l" rtl="0" fontAlgn="base">
              <a:lnSpc>
                <a:spcPct val="85000"/>
              </a:lnSpc>
              <a:spcBef>
                <a:spcPct val="0"/>
              </a:spcBef>
              <a:spcAft>
                <a:spcPct val="0"/>
              </a:spcAft>
              <a:defRPr sz="2800">
                <a:solidFill>
                  <a:schemeClr val="tx2"/>
                </a:solidFill>
                <a:latin typeface="Arial" charset="0"/>
                <a:ea typeface="ＭＳ Ｐゴシック" pitchFamily="34" charset="-128"/>
              </a:defRPr>
            </a:lvl8pPr>
            <a:lvl9pPr marL="1828800" algn="l" rtl="0" fontAlgn="base">
              <a:lnSpc>
                <a:spcPct val="85000"/>
              </a:lnSpc>
              <a:spcBef>
                <a:spcPct val="0"/>
              </a:spcBef>
              <a:spcAft>
                <a:spcPct val="0"/>
              </a:spcAft>
              <a:defRPr sz="2800">
                <a:solidFill>
                  <a:schemeClr val="tx2"/>
                </a:solidFill>
                <a:latin typeface="Arial" charset="0"/>
                <a:ea typeface="ＭＳ Ｐゴシック" pitchFamily="34" charset="-128"/>
              </a:defRPr>
            </a:lvl9pPr>
          </a:lstStyle>
          <a:p>
            <a:r>
              <a:rPr lang="en-US" altLang="ja-JP" sz="2000" b="1" dirty="0" err="1" smtClean="0">
                <a:ea typeface="ＭＳ Ｐゴシック" pitchFamily="50" charset="-128"/>
              </a:rPr>
              <a:t>DC1962C</a:t>
            </a:r>
            <a:endParaRPr lang="en-US" altLang="ja-JP" sz="2000" b="1" dirty="0">
              <a:ea typeface="ＭＳ Ｐゴシック" pitchFamily="50" charset="-128"/>
            </a:endParaRPr>
          </a:p>
          <a:p>
            <a:r>
              <a:rPr lang="en-US" altLang="ja-JP" sz="2000" dirty="0" smtClean="0">
                <a:ea typeface="ＭＳ Ｐゴシック" pitchFamily="50" charset="-128"/>
              </a:rPr>
              <a:t>  </a:t>
            </a:r>
            <a:r>
              <a:rPr lang="en-US" altLang="ja-JP" sz="2000" dirty="0" err="1" smtClean="0">
                <a:ea typeface="ＭＳ Ｐゴシック" pitchFamily="50" charset="-128"/>
              </a:rPr>
              <a:t>LTC3880</a:t>
            </a:r>
            <a:r>
              <a:rPr lang="en-US" altLang="ja-JP" sz="2000" dirty="0" smtClean="0">
                <a:ea typeface="ＭＳ Ｐゴシック" pitchFamily="50" charset="-128"/>
              </a:rPr>
              <a:t>/</a:t>
            </a:r>
            <a:r>
              <a:rPr lang="en-US" altLang="ja-JP" sz="2000" dirty="0" err="1" smtClean="0">
                <a:ea typeface="ＭＳ Ｐゴシック" pitchFamily="50" charset="-128"/>
              </a:rPr>
              <a:t>LTC2977</a:t>
            </a:r>
            <a:r>
              <a:rPr lang="en-US" altLang="ja-JP" sz="2000" dirty="0" smtClean="0">
                <a:ea typeface="ＭＳ Ｐゴシック" pitchFamily="50" charset="-128"/>
              </a:rPr>
              <a:t>/</a:t>
            </a:r>
            <a:r>
              <a:rPr lang="en-US" altLang="ja-JP" sz="2000" dirty="0" err="1" smtClean="0">
                <a:ea typeface="ＭＳ Ｐゴシック" pitchFamily="50" charset="-128"/>
              </a:rPr>
              <a:t>LTC2974</a:t>
            </a:r>
            <a:r>
              <a:rPr lang="ja-JP" altLang="en-US" sz="2000" dirty="0" smtClean="0">
                <a:ea typeface="ＭＳ Ｐゴシック" pitchFamily="50" charset="-128"/>
              </a:rPr>
              <a:t>を使用した</a:t>
            </a:r>
            <a:r>
              <a:rPr lang="en-US" altLang="ja-JP" sz="2000" dirty="0" err="1" smtClean="0">
                <a:ea typeface="ＭＳ Ｐゴシック" pitchFamily="50" charset="-128"/>
              </a:rPr>
              <a:t>14ch</a:t>
            </a:r>
            <a:r>
              <a:rPr lang="en-US" altLang="ja-JP" sz="2000" dirty="0" smtClean="0">
                <a:ea typeface="ＭＳ Ｐゴシック" pitchFamily="50" charset="-128"/>
              </a:rPr>
              <a:t> </a:t>
            </a:r>
            <a:r>
              <a:rPr lang="en-US" altLang="ja-JP" sz="2000" dirty="0" err="1" smtClean="0">
                <a:ea typeface="ＭＳ Ｐゴシック" pitchFamily="50" charset="-128"/>
              </a:rPr>
              <a:t>PSM</a:t>
            </a:r>
            <a:r>
              <a:rPr lang="ja-JP" altLang="en-US" sz="2000" dirty="0" smtClean="0">
                <a:ea typeface="ＭＳ Ｐゴシック" pitchFamily="50" charset="-128"/>
              </a:rPr>
              <a:t>デモボード</a:t>
            </a:r>
            <a:endParaRPr lang="en-US" altLang="ja-JP" sz="2000" dirty="0" smtClean="0">
              <a:ea typeface="ＭＳ Ｐゴシック" pitchFamily="50" charset="-128"/>
            </a:endParaRPr>
          </a:p>
        </p:txBody>
      </p:sp>
      <p:sp>
        <p:nvSpPr>
          <p:cNvPr id="10" name="正方形/長方形 9"/>
          <p:cNvSpPr/>
          <p:nvPr/>
        </p:nvSpPr>
        <p:spPr>
          <a:xfrm>
            <a:off x="6299200" y="1931601"/>
            <a:ext cx="2108200" cy="4291399"/>
          </a:xfrm>
          <a:prstGeom prst="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en-US" altLang="ja-JP" dirty="0" err="1" smtClean="0">
                <a:solidFill>
                  <a:schemeClr val="tx1"/>
                </a:solidFill>
              </a:rPr>
              <a:t>DC1962C</a:t>
            </a:r>
            <a:endParaRPr kumimoji="1" lang="ja-JP" altLang="en-US" dirty="0">
              <a:solidFill>
                <a:schemeClr val="tx1"/>
              </a:solidFill>
            </a:endParaRPr>
          </a:p>
        </p:txBody>
      </p:sp>
      <p:sp>
        <p:nvSpPr>
          <p:cNvPr id="13" name="テキスト ボックス 12"/>
          <p:cNvSpPr txBox="1"/>
          <p:nvPr/>
        </p:nvSpPr>
        <p:spPr>
          <a:xfrm>
            <a:off x="4572000" y="5381566"/>
            <a:ext cx="1374080" cy="738664"/>
          </a:xfrm>
          <a:prstGeom prst="rect">
            <a:avLst/>
          </a:prstGeom>
          <a:solidFill>
            <a:srgbClr val="FF6600"/>
          </a:solidFill>
          <a:ln>
            <a:solidFill>
              <a:schemeClr val="bg1">
                <a:lumMod val="50000"/>
              </a:schemeClr>
            </a:solidFill>
          </a:ln>
        </p:spPr>
        <p:txBody>
          <a:bodyPr wrap="square" rtlCol="0">
            <a:spAutoFit/>
          </a:bodyPr>
          <a:lstStyle/>
          <a:p>
            <a:pPr algn="ctr"/>
            <a:r>
              <a:rPr kumimoji="1" lang="en-US" altLang="ja-JP" sz="1400" b="1" dirty="0" smtClean="0">
                <a:solidFill>
                  <a:schemeClr val="bg1"/>
                </a:solidFill>
                <a:effectLst>
                  <a:outerShdw blurRad="38100" dist="38100" dir="2700000" algn="tl">
                    <a:srgbClr val="000000">
                      <a:alpha val="43137"/>
                    </a:srgbClr>
                  </a:outerShdw>
                </a:effectLst>
              </a:rPr>
              <a:t>PC</a:t>
            </a:r>
          </a:p>
          <a:p>
            <a:pPr algn="ctr"/>
            <a:r>
              <a:rPr lang="en-US" altLang="ja-JP" sz="1400" b="1" dirty="0" smtClean="0">
                <a:solidFill>
                  <a:schemeClr val="bg1"/>
                </a:solidFill>
                <a:effectLst>
                  <a:outerShdw blurRad="38100" dist="38100" dir="2700000" algn="tl">
                    <a:srgbClr val="000000">
                      <a:alpha val="43137"/>
                    </a:srgbClr>
                  </a:outerShdw>
                </a:effectLst>
              </a:rPr>
              <a:t>with</a:t>
            </a:r>
          </a:p>
          <a:p>
            <a:pPr algn="ctr"/>
            <a:r>
              <a:rPr kumimoji="1" lang="en-US" altLang="ja-JP" sz="1400" b="1" dirty="0" err="1" smtClean="0">
                <a:solidFill>
                  <a:schemeClr val="bg1"/>
                </a:solidFill>
                <a:effectLst>
                  <a:outerShdw blurRad="38100" dist="38100" dir="2700000" algn="tl">
                    <a:srgbClr val="000000">
                      <a:alpha val="43137"/>
                    </a:srgbClr>
                  </a:outerShdw>
                </a:effectLst>
              </a:rPr>
              <a:t>LTPowerPlay</a:t>
            </a:r>
            <a:endParaRPr kumimoji="1" lang="ja-JP" altLang="en-US" sz="1400" b="1" dirty="0">
              <a:solidFill>
                <a:schemeClr val="bg1"/>
              </a:solidFill>
              <a:effectLst>
                <a:outerShdw blurRad="38100" dist="38100" dir="2700000" algn="tl">
                  <a:srgbClr val="000000">
                    <a:alpha val="43137"/>
                  </a:srgbClr>
                </a:outerShdw>
              </a:effectLst>
            </a:endParaRPr>
          </a:p>
        </p:txBody>
      </p:sp>
      <p:sp>
        <p:nvSpPr>
          <p:cNvPr id="15" name="テキスト ボックス 14"/>
          <p:cNvSpPr txBox="1"/>
          <p:nvPr/>
        </p:nvSpPr>
        <p:spPr>
          <a:xfrm>
            <a:off x="4572000" y="4229700"/>
            <a:ext cx="1374080" cy="307777"/>
          </a:xfrm>
          <a:prstGeom prst="rect">
            <a:avLst/>
          </a:prstGeom>
          <a:solidFill>
            <a:schemeClr val="accent2">
              <a:lumMod val="75000"/>
            </a:schemeClr>
          </a:solidFill>
          <a:ln>
            <a:solidFill>
              <a:schemeClr val="bg1">
                <a:lumMod val="50000"/>
              </a:schemeClr>
            </a:solidFill>
          </a:ln>
        </p:spPr>
        <p:txBody>
          <a:bodyPr wrap="square" rtlCol="0">
            <a:spAutoFit/>
          </a:bodyPr>
          <a:lstStyle/>
          <a:p>
            <a:pPr algn="ctr"/>
            <a:r>
              <a:rPr lang="en-US" altLang="ja-JP" sz="1400" b="1" dirty="0" err="1" smtClean="0">
                <a:solidFill>
                  <a:schemeClr val="bg1"/>
                </a:solidFill>
                <a:effectLst>
                  <a:outerShdw blurRad="38100" dist="38100" dir="2700000" algn="tl">
                    <a:srgbClr val="000000">
                      <a:alpha val="43137"/>
                    </a:srgbClr>
                  </a:outerShdw>
                </a:effectLst>
              </a:rPr>
              <a:t>DC1613A</a:t>
            </a:r>
            <a:endParaRPr kumimoji="1" lang="en-US" altLang="ja-JP" sz="1400" b="1" dirty="0" smtClean="0">
              <a:solidFill>
                <a:schemeClr val="bg1"/>
              </a:solidFill>
              <a:effectLst>
                <a:outerShdw blurRad="38100" dist="38100" dir="2700000" algn="tl">
                  <a:srgbClr val="000000">
                    <a:alpha val="43137"/>
                  </a:srgbClr>
                </a:outerShdw>
              </a:effectLst>
            </a:endParaRPr>
          </a:p>
        </p:txBody>
      </p:sp>
      <p:sp>
        <p:nvSpPr>
          <p:cNvPr id="14" name="二方向矢印 13"/>
          <p:cNvSpPr/>
          <p:nvPr/>
        </p:nvSpPr>
        <p:spPr>
          <a:xfrm rot="10800000">
            <a:off x="5159188" y="3372104"/>
            <a:ext cx="1203512" cy="850392"/>
          </a:xfrm>
          <a:prstGeom prst="leftUpArrow">
            <a:avLst>
              <a:gd name="adj1" fmla="val 13053"/>
              <a:gd name="adj2" fmla="val 14546"/>
              <a:gd name="adj3" fmla="val 2051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上下矢印 15"/>
          <p:cNvSpPr/>
          <p:nvPr/>
        </p:nvSpPr>
        <p:spPr>
          <a:xfrm>
            <a:off x="5158455" y="4559300"/>
            <a:ext cx="218156" cy="822266"/>
          </a:xfrm>
          <a:prstGeom prst="upDownArrow">
            <a:avLst>
              <a:gd name="adj1" fmla="val 54159"/>
              <a:gd name="adj2" fmla="val 5353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乗算記号 16"/>
          <p:cNvSpPr/>
          <p:nvPr/>
        </p:nvSpPr>
        <p:spPr>
          <a:xfrm>
            <a:off x="5092700" y="2109401"/>
            <a:ext cx="1388812" cy="1231900"/>
          </a:xfrm>
          <a:prstGeom prst="mathMultiply">
            <a:avLst>
              <a:gd name="adj1" fmla="val 586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7490810" y="3001982"/>
            <a:ext cx="830677" cy="253916"/>
          </a:xfrm>
          <a:prstGeom prst="rect">
            <a:avLst/>
          </a:prstGeom>
          <a:noFill/>
        </p:spPr>
        <p:txBody>
          <a:bodyPr wrap="none" rtlCol="0">
            <a:spAutoFit/>
          </a:bodyPr>
          <a:lstStyle/>
          <a:p>
            <a:r>
              <a:rPr kumimoji="1" lang="en-US" altLang="ja-JP" sz="1050" dirty="0" err="1" smtClean="0"/>
              <a:t>LTC3405A</a:t>
            </a:r>
            <a:endParaRPr kumimoji="1" lang="ja-JP" altLang="en-US" sz="1050" dirty="0"/>
          </a:p>
        </p:txBody>
      </p:sp>
    </p:spTree>
    <p:extLst>
      <p:ext uri="{BB962C8B-B14F-4D97-AF65-F5344CB8AC3E}">
        <p14:creationId xmlns:p14="http://schemas.microsoft.com/office/powerpoint/2010/main" val="24516315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sp>
        <p:nvSpPr>
          <p:cNvPr id="5" name="Title 1"/>
          <p:cNvSpPr>
            <a:spLocks noGrp="1"/>
          </p:cNvSpPr>
          <p:nvPr/>
        </p:nvSpPr>
        <p:spPr bwMode="auto">
          <a:xfrm>
            <a:off x="251520" y="1194173"/>
            <a:ext cx="8784976"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spAutoFit/>
          </a:bodyPr>
          <a:lstStyle>
            <a:lvl1pPr algn="l" rtl="0" eaLnBrk="0" fontAlgn="base" hangingPunct="0">
              <a:lnSpc>
                <a:spcPct val="85000"/>
              </a:lnSpc>
              <a:spcBef>
                <a:spcPct val="0"/>
              </a:spcBef>
              <a:spcAft>
                <a:spcPct val="0"/>
              </a:spcAft>
              <a:defRPr sz="2800">
                <a:solidFill>
                  <a:schemeClr val="tx2"/>
                </a:solidFill>
                <a:latin typeface="+mj-lt"/>
                <a:ea typeface="ＭＳ Ｐゴシック" pitchFamily="34" charset="-128"/>
                <a:cs typeface="ＭＳ Ｐゴシック"/>
              </a:defRPr>
            </a:lvl1pPr>
            <a:lvl2pPr algn="l" rtl="0" eaLnBrk="0" fontAlgn="base" hangingPunct="0">
              <a:lnSpc>
                <a:spcPct val="85000"/>
              </a:lnSpc>
              <a:spcBef>
                <a:spcPct val="0"/>
              </a:spcBef>
              <a:spcAft>
                <a:spcPct val="0"/>
              </a:spcAft>
              <a:defRPr sz="2800">
                <a:solidFill>
                  <a:schemeClr val="tx2"/>
                </a:solidFill>
                <a:latin typeface="Arial" charset="0"/>
                <a:ea typeface="ＭＳ Ｐゴシック" pitchFamily="34" charset="-128"/>
                <a:cs typeface="ＭＳ Ｐゴシック"/>
              </a:defRPr>
            </a:lvl2pPr>
            <a:lvl3pPr algn="l" rtl="0" eaLnBrk="0" fontAlgn="base" hangingPunct="0">
              <a:lnSpc>
                <a:spcPct val="85000"/>
              </a:lnSpc>
              <a:spcBef>
                <a:spcPct val="0"/>
              </a:spcBef>
              <a:spcAft>
                <a:spcPct val="0"/>
              </a:spcAft>
              <a:defRPr sz="2800">
                <a:solidFill>
                  <a:schemeClr val="tx2"/>
                </a:solidFill>
                <a:latin typeface="Arial" charset="0"/>
                <a:ea typeface="ＭＳ Ｐゴシック" pitchFamily="34" charset="-128"/>
                <a:cs typeface="ＭＳ Ｐゴシック"/>
              </a:defRPr>
            </a:lvl3pPr>
            <a:lvl4pPr algn="l" rtl="0" eaLnBrk="0" fontAlgn="base" hangingPunct="0">
              <a:lnSpc>
                <a:spcPct val="85000"/>
              </a:lnSpc>
              <a:spcBef>
                <a:spcPct val="0"/>
              </a:spcBef>
              <a:spcAft>
                <a:spcPct val="0"/>
              </a:spcAft>
              <a:defRPr sz="2800">
                <a:solidFill>
                  <a:schemeClr val="tx2"/>
                </a:solidFill>
                <a:latin typeface="Arial" charset="0"/>
                <a:ea typeface="ＭＳ Ｐゴシック" pitchFamily="34" charset="-128"/>
                <a:cs typeface="ＭＳ Ｐゴシック"/>
              </a:defRPr>
            </a:lvl4pPr>
            <a:lvl5pPr algn="l" rtl="0" eaLnBrk="0" fontAlgn="base" hangingPunct="0">
              <a:lnSpc>
                <a:spcPct val="85000"/>
              </a:lnSpc>
              <a:spcBef>
                <a:spcPct val="0"/>
              </a:spcBef>
              <a:spcAft>
                <a:spcPct val="0"/>
              </a:spcAft>
              <a:defRPr sz="2800">
                <a:solidFill>
                  <a:schemeClr val="tx2"/>
                </a:solidFill>
                <a:latin typeface="Arial" charset="0"/>
                <a:ea typeface="ＭＳ Ｐゴシック" pitchFamily="34" charset="-128"/>
                <a:cs typeface="ＭＳ Ｐゴシック"/>
              </a:defRPr>
            </a:lvl5pPr>
            <a:lvl6pPr marL="457200" algn="l" rtl="0" fontAlgn="base">
              <a:lnSpc>
                <a:spcPct val="85000"/>
              </a:lnSpc>
              <a:spcBef>
                <a:spcPct val="0"/>
              </a:spcBef>
              <a:spcAft>
                <a:spcPct val="0"/>
              </a:spcAft>
              <a:defRPr sz="2800">
                <a:solidFill>
                  <a:schemeClr val="tx2"/>
                </a:solidFill>
                <a:latin typeface="Arial" charset="0"/>
                <a:ea typeface="ＭＳ Ｐゴシック" pitchFamily="34" charset="-128"/>
              </a:defRPr>
            </a:lvl6pPr>
            <a:lvl7pPr marL="914400" algn="l" rtl="0" fontAlgn="base">
              <a:lnSpc>
                <a:spcPct val="85000"/>
              </a:lnSpc>
              <a:spcBef>
                <a:spcPct val="0"/>
              </a:spcBef>
              <a:spcAft>
                <a:spcPct val="0"/>
              </a:spcAft>
              <a:defRPr sz="2800">
                <a:solidFill>
                  <a:schemeClr val="tx2"/>
                </a:solidFill>
                <a:latin typeface="Arial" charset="0"/>
                <a:ea typeface="ＭＳ Ｐゴシック" pitchFamily="34" charset="-128"/>
              </a:defRPr>
            </a:lvl7pPr>
            <a:lvl8pPr marL="1371600" algn="l" rtl="0" fontAlgn="base">
              <a:lnSpc>
                <a:spcPct val="85000"/>
              </a:lnSpc>
              <a:spcBef>
                <a:spcPct val="0"/>
              </a:spcBef>
              <a:spcAft>
                <a:spcPct val="0"/>
              </a:spcAft>
              <a:defRPr sz="2800">
                <a:solidFill>
                  <a:schemeClr val="tx2"/>
                </a:solidFill>
                <a:latin typeface="Arial" charset="0"/>
                <a:ea typeface="ＭＳ Ｐゴシック" pitchFamily="34" charset="-128"/>
              </a:defRPr>
            </a:lvl8pPr>
            <a:lvl9pPr marL="1828800" algn="l" rtl="0" fontAlgn="base">
              <a:lnSpc>
                <a:spcPct val="85000"/>
              </a:lnSpc>
              <a:spcBef>
                <a:spcPct val="0"/>
              </a:spcBef>
              <a:spcAft>
                <a:spcPct val="0"/>
              </a:spcAft>
              <a:defRPr sz="2800">
                <a:solidFill>
                  <a:schemeClr val="tx2"/>
                </a:solidFill>
                <a:latin typeface="Arial" charset="0"/>
                <a:ea typeface="ＭＳ Ｐゴシック" pitchFamily="34" charset="-128"/>
              </a:defRPr>
            </a:lvl9pPr>
          </a:lstStyle>
          <a:p>
            <a:r>
              <a:rPr lang="ja-JP" altLang="en-US" sz="2400" dirty="0" smtClean="0">
                <a:ea typeface="ＭＳ Ｐゴシック" pitchFamily="50" charset="-128"/>
              </a:rPr>
              <a:t>リニアテクノロジーの</a:t>
            </a:r>
            <a:r>
              <a:rPr lang="en-US" altLang="ja-JP" sz="2400" dirty="0" smtClean="0">
                <a:ea typeface="ＭＳ Ｐゴシック" pitchFamily="50" charset="-128"/>
              </a:rPr>
              <a:t>Windows</a:t>
            </a:r>
            <a:r>
              <a:rPr lang="ja-JP" altLang="en-US" sz="2400" dirty="0" smtClean="0">
                <a:ea typeface="ＭＳ Ｐゴシック" pitchFamily="50" charset="-128"/>
              </a:rPr>
              <a:t>ベースの</a:t>
            </a:r>
            <a:r>
              <a:rPr lang="en-US" altLang="ja-JP" sz="2400" dirty="0" smtClean="0">
                <a:ea typeface="ＭＳ Ｐゴシック" pitchFamily="50" charset="-128"/>
              </a:rPr>
              <a:t>IC</a:t>
            </a:r>
            <a:r>
              <a:rPr lang="ja-JP" altLang="en-US" sz="2400" dirty="0" smtClean="0">
                <a:ea typeface="ＭＳ Ｐゴシック" pitchFamily="50" charset="-128"/>
              </a:rPr>
              <a:t>評価用ソフトウェアです。</a:t>
            </a:r>
            <a:endParaRPr lang="en-US" altLang="ja-JP" sz="2400" dirty="0" smtClean="0">
              <a:ea typeface="ＭＳ Ｐゴシック" pitchFamily="50" charset="-128"/>
            </a:endParaRPr>
          </a:p>
        </p:txBody>
      </p:sp>
      <p:pic>
        <p:nvPicPr>
          <p:cNvPr id="6" name="Picture 3" descr="image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403648" y="1700808"/>
            <a:ext cx="6184971" cy="4614296"/>
          </a:xfrm>
          <a:prstGeom prst="rect">
            <a:avLst/>
          </a:prstGeom>
          <a:noFill/>
          <a:ln>
            <a:noFill/>
          </a:ln>
          <a:effectLst>
            <a:outerShdw blurRad="63500" dist="38100" dir="8100000" algn="tr" rotWithShape="0">
              <a:srgbClr val="000000">
                <a:alpha val="39998"/>
              </a:srgbClr>
            </a:outerShdw>
          </a:effectLst>
          <a:extLst/>
        </p:spPr>
      </p:pic>
      <p:sp>
        <p:nvSpPr>
          <p:cNvPr id="7" name="テキスト ボックス 6"/>
          <p:cNvSpPr txBox="1"/>
          <p:nvPr/>
        </p:nvSpPr>
        <p:spPr>
          <a:xfrm>
            <a:off x="395536" y="2996952"/>
            <a:ext cx="1296144" cy="369332"/>
          </a:xfrm>
          <a:prstGeom prst="rect">
            <a:avLst/>
          </a:prstGeom>
          <a:solidFill>
            <a:schemeClr val="bg1"/>
          </a:solidFill>
          <a:ln>
            <a:solidFill>
              <a:srgbClr val="FF0000"/>
            </a:solidFill>
          </a:ln>
        </p:spPr>
        <p:txBody>
          <a:bodyPr wrap="square" rtlCol="0">
            <a:spAutoFit/>
          </a:bodyPr>
          <a:lstStyle/>
          <a:p>
            <a:r>
              <a:rPr kumimoji="1" lang="ja-JP" altLang="en-US" dirty="0" smtClean="0"/>
              <a:t>接続モニタ</a:t>
            </a:r>
            <a:endParaRPr kumimoji="1" lang="ja-JP" altLang="en-US" dirty="0"/>
          </a:p>
        </p:txBody>
      </p:sp>
      <p:sp>
        <p:nvSpPr>
          <p:cNvPr id="8" name="テキスト ボックス 7"/>
          <p:cNvSpPr txBox="1"/>
          <p:nvPr/>
        </p:nvSpPr>
        <p:spPr>
          <a:xfrm>
            <a:off x="2488870" y="3933056"/>
            <a:ext cx="1296144" cy="369332"/>
          </a:xfrm>
          <a:prstGeom prst="rect">
            <a:avLst/>
          </a:prstGeom>
          <a:solidFill>
            <a:schemeClr val="bg1"/>
          </a:solidFill>
          <a:ln>
            <a:solidFill>
              <a:srgbClr val="FF0000"/>
            </a:solidFill>
          </a:ln>
        </p:spPr>
        <p:txBody>
          <a:bodyPr wrap="square" rtlCol="0">
            <a:spAutoFit/>
          </a:bodyPr>
          <a:lstStyle/>
          <a:p>
            <a:r>
              <a:rPr kumimoji="1" lang="ja-JP" altLang="en-US" dirty="0" smtClean="0"/>
              <a:t>電源制御</a:t>
            </a:r>
            <a:endParaRPr kumimoji="1" lang="ja-JP" altLang="en-US" dirty="0"/>
          </a:p>
        </p:txBody>
      </p:sp>
      <p:sp>
        <p:nvSpPr>
          <p:cNvPr id="9" name="テキスト ボックス 8"/>
          <p:cNvSpPr txBox="1"/>
          <p:nvPr/>
        </p:nvSpPr>
        <p:spPr>
          <a:xfrm>
            <a:off x="4472759" y="3918785"/>
            <a:ext cx="1296144" cy="369332"/>
          </a:xfrm>
          <a:prstGeom prst="rect">
            <a:avLst/>
          </a:prstGeom>
          <a:solidFill>
            <a:schemeClr val="bg1"/>
          </a:solidFill>
          <a:ln>
            <a:solidFill>
              <a:srgbClr val="FF0000"/>
            </a:solidFill>
          </a:ln>
        </p:spPr>
        <p:txBody>
          <a:bodyPr wrap="square" rtlCol="0">
            <a:spAutoFit/>
          </a:bodyPr>
          <a:lstStyle/>
          <a:p>
            <a:r>
              <a:rPr kumimoji="1" lang="ja-JP" altLang="en-US" dirty="0" smtClean="0"/>
              <a:t>状態モニタ</a:t>
            </a:r>
            <a:endParaRPr kumimoji="1" lang="ja-JP" altLang="en-US" dirty="0"/>
          </a:p>
        </p:txBody>
      </p:sp>
      <p:sp>
        <p:nvSpPr>
          <p:cNvPr id="10" name="テキスト ボックス 9"/>
          <p:cNvSpPr txBox="1"/>
          <p:nvPr/>
        </p:nvSpPr>
        <p:spPr>
          <a:xfrm>
            <a:off x="2915816" y="5342286"/>
            <a:ext cx="1296144" cy="646331"/>
          </a:xfrm>
          <a:prstGeom prst="rect">
            <a:avLst/>
          </a:prstGeom>
          <a:solidFill>
            <a:schemeClr val="bg1"/>
          </a:solidFill>
          <a:ln>
            <a:solidFill>
              <a:srgbClr val="FF0000"/>
            </a:solidFill>
          </a:ln>
        </p:spPr>
        <p:txBody>
          <a:bodyPr wrap="square" rtlCol="0">
            <a:spAutoFit/>
          </a:bodyPr>
          <a:lstStyle/>
          <a:p>
            <a:r>
              <a:rPr kumimoji="1" lang="en-US" altLang="ja-JP" dirty="0" smtClean="0"/>
              <a:t>ON/OFF</a:t>
            </a:r>
          </a:p>
          <a:p>
            <a:r>
              <a:rPr kumimoji="1" lang="ja-JP" altLang="en-US" dirty="0" smtClean="0"/>
              <a:t>波形</a:t>
            </a:r>
            <a:endParaRPr kumimoji="1" lang="ja-JP" altLang="en-US" dirty="0"/>
          </a:p>
        </p:txBody>
      </p:sp>
      <p:sp>
        <p:nvSpPr>
          <p:cNvPr id="11" name="テキスト ボックス 10"/>
          <p:cNvSpPr txBox="1"/>
          <p:nvPr/>
        </p:nvSpPr>
        <p:spPr>
          <a:xfrm>
            <a:off x="7596936" y="3471168"/>
            <a:ext cx="1296144" cy="646331"/>
          </a:xfrm>
          <a:prstGeom prst="rect">
            <a:avLst/>
          </a:prstGeom>
          <a:solidFill>
            <a:schemeClr val="bg1"/>
          </a:solidFill>
          <a:ln>
            <a:solidFill>
              <a:srgbClr val="FF0000"/>
            </a:solidFill>
          </a:ln>
        </p:spPr>
        <p:txBody>
          <a:bodyPr wrap="square" rtlCol="0">
            <a:spAutoFit/>
          </a:bodyPr>
          <a:lstStyle/>
          <a:p>
            <a:r>
              <a:rPr kumimoji="1" lang="ja-JP" altLang="en-US" dirty="0" smtClean="0"/>
              <a:t>全</a:t>
            </a:r>
            <a:r>
              <a:rPr kumimoji="1" lang="en-US" altLang="ja-JP" dirty="0" smtClean="0"/>
              <a:t>IC</a:t>
            </a:r>
          </a:p>
          <a:p>
            <a:r>
              <a:rPr kumimoji="1" lang="ja-JP" altLang="en-US" dirty="0" smtClean="0"/>
              <a:t>設定確認</a:t>
            </a:r>
            <a:endParaRPr kumimoji="1" lang="ja-JP" altLang="en-US" dirty="0"/>
          </a:p>
        </p:txBody>
      </p:sp>
      <p:sp>
        <p:nvSpPr>
          <p:cNvPr id="12" name="テキスト ボックス 11"/>
          <p:cNvSpPr txBox="1"/>
          <p:nvPr/>
        </p:nvSpPr>
        <p:spPr>
          <a:xfrm>
            <a:off x="7596936" y="5229200"/>
            <a:ext cx="1296144" cy="646331"/>
          </a:xfrm>
          <a:prstGeom prst="rect">
            <a:avLst/>
          </a:prstGeom>
          <a:solidFill>
            <a:schemeClr val="bg1"/>
          </a:solidFill>
          <a:ln>
            <a:solidFill>
              <a:srgbClr val="FF0000"/>
            </a:solidFill>
          </a:ln>
        </p:spPr>
        <p:txBody>
          <a:bodyPr wrap="square" rtlCol="0">
            <a:spAutoFit/>
          </a:bodyPr>
          <a:lstStyle/>
          <a:p>
            <a:r>
              <a:rPr kumimoji="1" lang="ja-JP" altLang="en-US" dirty="0" smtClean="0"/>
              <a:t>出力電圧モニタ</a:t>
            </a:r>
            <a:endParaRPr kumimoji="1" lang="ja-JP" altLang="en-US" dirty="0"/>
          </a:p>
        </p:txBody>
      </p:sp>
      <p:sp>
        <p:nvSpPr>
          <p:cNvPr id="13" name="右矢印 12"/>
          <p:cNvSpPr/>
          <p:nvPr/>
        </p:nvSpPr>
        <p:spPr>
          <a:xfrm>
            <a:off x="4211960" y="5552365"/>
            <a:ext cx="144016" cy="323166"/>
          </a:xfrm>
          <a:prstGeom prst="right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Rectangle 3"/>
          <p:cNvSpPr txBox="1">
            <a:spLocks noChangeArrowheads="1"/>
          </p:cNvSpPr>
          <p:nvPr/>
        </p:nvSpPr>
        <p:spPr bwMode="auto">
          <a:xfrm>
            <a:off x="411163" y="182563"/>
            <a:ext cx="5380037" cy="62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6038" tIns="46038" rIns="46038" bIns="46038" numCol="1" anchor="t"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2pPr>
            <a:lvl3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3pPr>
            <a:lvl4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4pPr>
            <a:lvl5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5pPr>
            <a:lvl6pPr marL="457200" algn="l" rtl="0" fontAlgn="base">
              <a:spcBef>
                <a:spcPct val="0"/>
              </a:spcBef>
              <a:spcAft>
                <a:spcPct val="0"/>
              </a:spcAft>
              <a:defRPr sz="3200">
                <a:solidFill>
                  <a:schemeClr val="bg1"/>
                </a:solidFill>
                <a:latin typeface="ＭＳ Ｐゴシック" pitchFamily="50" charset="-128"/>
                <a:ea typeface="ＭＳ Ｐゴシック" pitchFamily="50" charset="-128"/>
              </a:defRPr>
            </a:lvl6pPr>
            <a:lvl7pPr marL="914400" algn="l" rtl="0" fontAlgn="base">
              <a:spcBef>
                <a:spcPct val="0"/>
              </a:spcBef>
              <a:spcAft>
                <a:spcPct val="0"/>
              </a:spcAft>
              <a:defRPr sz="3200">
                <a:solidFill>
                  <a:schemeClr val="bg1"/>
                </a:solidFill>
                <a:latin typeface="ＭＳ Ｐゴシック" pitchFamily="50" charset="-128"/>
                <a:ea typeface="ＭＳ Ｐゴシック" pitchFamily="50" charset="-128"/>
              </a:defRPr>
            </a:lvl7pPr>
            <a:lvl8pPr marL="1371600" algn="l" rtl="0" fontAlgn="base">
              <a:spcBef>
                <a:spcPct val="0"/>
              </a:spcBef>
              <a:spcAft>
                <a:spcPct val="0"/>
              </a:spcAft>
              <a:defRPr sz="3200">
                <a:solidFill>
                  <a:schemeClr val="bg1"/>
                </a:solidFill>
                <a:latin typeface="ＭＳ Ｐゴシック" pitchFamily="50" charset="-128"/>
                <a:ea typeface="ＭＳ Ｐゴシック" pitchFamily="50" charset="-128"/>
              </a:defRPr>
            </a:lvl8pPr>
            <a:lvl9pPr marL="1828800" algn="l" rtl="0" fontAlgn="base">
              <a:spcBef>
                <a:spcPct val="0"/>
              </a:spcBef>
              <a:spcAft>
                <a:spcPct val="0"/>
              </a:spcAft>
              <a:defRPr sz="3200">
                <a:solidFill>
                  <a:schemeClr val="bg1"/>
                </a:solidFill>
                <a:latin typeface="ＭＳ Ｐゴシック" pitchFamily="50" charset="-128"/>
                <a:ea typeface="ＭＳ Ｐゴシック" pitchFamily="50" charset="-128"/>
              </a:defRPr>
            </a:lvl9pPr>
          </a:lstStyle>
          <a:p>
            <a:pPr lvl="0"/>
            <a:r>
              <a:rPr lang="en-US" altLang="ja-JP" sz="3600" b="1" dirty="0" err="1" smtClean="0">
                <a:ln w="1905"/>
                <a:effectLst>
                  <a:innerShdw blurRad="69850" dist="43180" dir="5400000">
                    <a:srgbClr val="000000">
                      <a:alpha val="65000"/>
                    </a:srgbClr>
                  </a:innerShdw>
                </a:effectLst>
              </a:rPr>
              <a:t>LTPowerPlay</a:t>
            </a:r>
            <a:r>
              <a:rPr lang="ja-JP" altLang="en-US" sz="3600" b="1" dirty="0" smtClean="0">
                <a:ln w="1905"/>
                <a:effectLst>
                  <a:innerShdw blurRad="69850" dist="43180" dir="5400000">
                    <a:srgbClr val="000000">
                      <a:alpha val="65000"/>
                    </a:srgbClr>
                  </a:innerShdw>
                </a:effectLst>
              </a:rPr>
              <a:t>画面</a:t>
            </a:r>
            <a:endParaRPr lang="ja-JP" altLang="en-US" sz="3600" b="1" dirty="0">
              <a:ln w="1905"/>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17775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pic>
        <p:nvPicPr>
          <p:cNvPr id="6" name="Picture 13" descr="DC1613.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369283" y="2085876"/>
            <a:ext cx="1798638"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右矢印 6"/>
          <p:cNvSpPr/>
          <p:nvPr/>
        </p:nvSpPr>
        <p:spPr>
          <a:xfrm>
            <a:off x="2167921" y="2517924"/>
            <a:ext cx="980811" cy="3556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TextBox 14"/>
          <p:cNvSpPr txBox="1">
            <a:spLocks noChangeArrowheads="1"/>
          </p:cNvSpPr>
          <p:nvPr/>
        </p:nvSpPr>
        <p:spPr bwMode="auto">
          <a:xfrm>
            <a:off x="369283" y="1293788"/>
            <a:ext cx="24384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50000"/>
              </a:spcBef>
              <a:spcAft>
                <a:spcPct val="0"/>
              </a:spcAft>
              <a:defRPr sz="1600" kern="1200">
                <a:solidFill>
                  <a:srgbClr val="000000"/>
                </a:solidFill>
                <a:latin typeface="Arial" pitchFamily="34" charset="0"/>
                <a:ea typeface="+mn-ea"/>
                <a:cs typeface="+mn-cs"/>
              </a:defRPr>
            </a:lvl1pPr>
            <a:lvl2pPr marL="457200" algn="l" rtl="0" fontAlgn="base">
              <a:spcBef>
                <a:spcPct val="50000"/>
              </a:spcBef>
              <a:spcAft>
                <a:spcPct val="0"/>
              </a:spcAft>
              <a:defRPr sz="1600" kern="1200">
                <a:solidFill>
                  <a:srgbClr val="000000"/>
                </a:solidFill>
                <a:latin typeface="Arial" pitchFamily="34" charset="0"/>
                <a:ea typeface="+mn-ea"/>
                <a:cs typeface="+mn-cs"/>
              </a:defRPr>
            </a:lvl2pPr>
            <a:lvl3pPr marL="914400" algn="l" rtl="0" fontAlgn="base">
              <a:spcBef>
                <a:spcPct val="50000"/>
              </a:spcBef>
              <a:spcAft>
                <a:spcPct val="0"/>
              </a:spcAft>
              <a:defRPr sz="1600" kern="1200">
                <a:solidFill>
                  <a:srgbClr val="000000"/>
                </a:solidFill>
                <a:latin typeface="Arial" pitchFamily="34" charset="0"/>
                <a:ea typeface="+mn-ea"/>
                <a:cs typeface="+mn-cs"/>
              </a:defRPr>
            </a:lvl3pPr>
            <a:lvl4pPr marL="1371600" algn="l" rtl="0" fontAlgn="base">
              <a:spcBef>
                <a:spcPct val="50000"/>
              </a:spcBef>
              <a:spcAft>
                <a:spcPct val="0"/>
              </a:spcAft>
              <a:defRPr sz="1600" kern="1200">
                <a:solidFill>
                  <a:srgbClr val="000000"/>
                </a:solidFill>
                <a:latin typeface="Arial" pitchFamily="34" charset="0"/>
                <a:ea typeface="+mn-ea"/>
                <a:cs typeface="+mn-cs"/>
              </a:defRPr>
            </a:lvl4pPr>
            <a:lvl5pPr marL="1828800" algn="l" rtl="0" fontAlgn="base">
              <a:spcBef>
                <a:spcPct val="50000"/>
              </a:spcBef>
              <a:spcAft>
                <a:spcPct val="0"/>
              </a:spcAft>
              <a:defRPr sz="1600" kern="1200">
                <a:solidFill>
                  <a:srgbClr val="000000"/>
                </a:solidFill>
                <a:latin typeface="Arial" pitchFamily="34" charset="0"/>
                <a:ea typeface="+mn-ea"/>
                <a:cs typeface="+mn-cs"/>
              </a:defRPr>
            </a:lvl5pPr>
            <a:lvl6pPr marL="2286000" algn="l" defTabSz="914400" rtl="0" eaLnBrk="1" latinLnBrk="0" hangingPunct="1">
              <a:defRPr sz="1600" kern="1200">
                <a:solidFill>
                  <a:srgbClr val="000000"/>
                </a:solidFill>
                <a:latin typeface="Arial" pitchFamily="34" charset="0"/>
                <a:ea typeface="+mn-ea"/>
                <a:cs typeface="+mn-cs"/>
              </a:defRPr>
            </a:lvl6pPr>
            <a:lvl7pPr marL="2743200" algn="l" defTabSz="914400" rtl="0" eaLnBrk="1" latinLnBrk="0" hangingPunct="1">
              <a:defRPr sz="1600" kern="1200">
                <a:solidFill>
                  <a:srgbClr val="000000"/>
                </a:solidFill>
                <a:latin typeface="Arial" pitchFamily="34" charset="0"/>
                <a:ea typeface="+mn-ea"/>
                <a:cs typeface="+mn-cs"/>
              </a:defRPr>
            </a:lvl7pPr>
            <a:lvl8pPr marL="3200400" algn="l" defTabSz="914400" rtl="0" eaLnBrk="1" latinLnBrk="0" hangingPunct="1">
              <a:defRPr sz="1600" kern="1200">
                <a:solidFill>
                  <a:srgbClr val="000000"/>
                </a:solidFill>
                <a:latin typeface="Arial" pitchFamily="34" charset="0"/>
                <a:ea typeface="+mn-ea"/>
                <a:cs typeface="+mn-cs"/>
              </a:defRPr>
            </a:lvl8pPr>
            <a:lvl9pPr marL="3657600" algn="l" defTabSz="914400" rtl="0" eaLnBrk="1" latinLnBrk="0" hangingPunct="1">
              <a:defRPr sz="1600" kern="1200">
                <a:solidFill>
                  <a:srgbClr val="000000"/>
                </a:solidFill>
                <a:latin typeface="Arial" pitchFamily="34" charset="0"/>
                <a:ea typeface="+mn-ea"/>
                <a:cs typeface="+mn-cs"/>
              </a:defRPr>
            </a:lvl9pPr>
          </a:lstStyle>
          <a:p>
            <a:pPr eaLnBrk="1" hangingPunct="1"/>
            <a:r>
              <a:rPr lang="en-US" altLang="ja-JP" b="1" dirty="0">
                <a:effectLst>
                  <a:outerShdw blurRad="38100" dist="38100" dir="2700000" algn="tl">
                    <a:srgbClr val="000000">
                      <a:alpha val="43137"/>
                    </a:srgbClr>
                  </a:outerShdw>
                </a:effectLst>
                <a:ea typeface="ＭＳ Ｐゴシック" pitchFamily="50" charset="-128"/>
              </a:rPr>
              <a:t>DC1613 </a:t>
            </a:r>
            <a:endParaRPr lang="en-US" altLang="ja-JP" b="1" dirty="0" smtClean="0">
              <a:effectLst>
                <a:outerShdw blurRad="38100" dist="38100" dir="2700000" algn="tl">
                  <a:srgbClr val="000000">
                    <a:alpha val="43137"/>
                  </a:srgbClr>
                </a:outerShdw>
              </a:effectLst>
              <a:ea typeface="ＭＳ Ｐゴシック" pitchFamily="50" charset="-128"/>
            </a:endParaRPr>
          </a:p>
          <a:p>
            <a:pPr eaLnBrk="1" hangingPunct="1"/>
            <a:r>
              <a:rPr lang="en-US" altLang="ja-JP" sz="1200" dirty="0" smtClean="0">
                <a:ea typeface="ＭＳ Ｐゴシック" pitchFamily="50" charset="-128"/>
              </a:rPr>
              <a:t>“</a:t>
            </a:r>
            <a:r>
              <a:rPr lang="en-US" altLang="ja-JP" sz="1200" dirty="0" err="1">
                <a:ea typeface="ＭＳ Ｐゴシック" pitchFamily="50" charset="-128"/>
              </a:rPr>
              <a:t>PMBus</a:t>
            </a:r>
            <a:r>
              <a:rPr lang="en-US" altLang="ja-JP" sz="1200" dirty="0">
                <a:ea typeface="ＭＳ Ｐゴシック" pitchFamily="50" charset="-128"/>
              </a:rPr>
              <a:t> Dongle”</a:t>
            </a:r>
          </a:p>
        </p:txBody>
      </p:sp>
      <p:sp>
        <p:nvSpPr>
          <p:cNvPr id="10" name="右矢印 9"/>
          <p:cNvSpPr/>
          <p:nvPr/>
        </p:nvSpPr>
        <p:spPr>
          <a:xfrm rot="16200000">
            <a:off x="1051108" y="3225466"/>
            <a:ext cx="661649" cy="3556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icture 2" descr="Sシリーズ"/>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296" y="3454028"/>
            <a:ext cx="1952625" cy="1476375"/>
          </a:xfrm>
          <a:prstGeom prst="rect">
            <a:avLst/>
          </a:prstGeom>
          <a:noFill/>
          <a:extLst>
            <a:ext uri="{909E8E84-426E-40DD-AFC4-6F175D3DCCD1}">
              <a14:hiddenFill xmlns:a14="http://schemas.microsoft.com/office/drawing/2010/main">
                <a:solidFill>
                  <a:srgbClr val="FFFFFF"/>
                </a:solidFill>
              </a14:hiddenFill>
            </a:ext>
          </a:extLst>
        </p:spPr>
      </p:pic>
      <p:sp>
        <p:nvSpPr>
          <p:cNvPr id="12" name="角丸四角形 11"/>
          <p:cNvSpPr/>
          <p:nvPr/>
        </p:nvSpPr>
        <p:spPr>
          <a:xfrm rot="533874">
            <a:off x="838754" y="3605940"/>
            <a:ext cx="1229323" cy="744116"/>
          </a:xfrm>
          <a:prstGeom prst="roundRect">
            <a:avLst>
              <a:gd name="adj" fmla="val 0"/>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rgbClr val="C00000"/>
                </a:solidFill>
              </a:rPr>
              <a:t>Linear</a:t>
            </a:r>
            <a:endParaRPr kumimoji="1" lang="ja-JP" altLang="en-US" dirty="0">
              <a:solidFill>
                <a:srgbClr val="C00000"/>
              </a:solidFill>
            </a:endParaRPr>
          </a:p>
        </p:txBody>
      </p:sp>
      <p:grpSp>
        <p:nvGrpSpPr>
          <p:cNvPr id="13" name="グループ化 12"/>
          <p:cNvGrpSpPr/>
          <p:nvPr/>
        </p:nvGrpSpPr>
        <p:grpSpPr>
          <a:xfrm>
            <a:off x="3142372" y="2426846"/>
            <a:ext cx="5904656" cy="518575"/>
            <a:chOff x="2398294" y="1030846"/>
            <a:chExt cx="2188336" cy="1886727"/>
          </a:xfrm>
        </p:grpSpPr>
        <p:sp>
          <p:nvSpPr>
            <p:cNvPr id="14" name="六角形 13"/>
            <p:cNvSpPr/>
            <p:nvPr/>
          </p:nvSpPr>
          <p:spPr>
            <a:xfrm>
              <a:off x="2398294" y="1030846"/>
              <a:ext cx="2188336" cy="1886727"/>
            </a:xfrm>
            <a:prstGeom prst="hexagon">
              <a:avLst>
                <a:gd name="adj" fmla="val 25000"/>
                <a:gd name="vf" fmla="val 115470"/>
              </a:avLst>
            </a:prstGeom>
            <a:solidFill>
              <a:srgbClr val="FF0000"/>
            </a:solidFill>
          </p:spPr>
          <p:style>
            <a:lnRef idx="1">
              <a:schemeClr val="accen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5" name="六角形 4"/>
            <p:cNvSpPr/>
            <p:nvPr/>
          </p:nvSpPr>
          <p:spPr>
            <a:xfrm>
              <a:off x="2712138" y="1323630"/>
              <a:ext cx="1763841" cy="130115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30480" rIns="0" bIns="30480" numCol="1" spcCol="1270" anchor="ctr" anchorCtr="0">
              <a:noAutofit/>
            </a:bodyPr>
            <a:lstStyle/>
            <a:p>
              <a:pPr lvl="0" algn="ctr" defTabSz="1066800">
                <a:lnSpc>
                  <a:spcPct val="90000"/>
                </a:lnSpc>
                <a:spcBef>
                  <a:spcPct val="0"/>
                </a:spcBef>
                <a:spcAft>
                  <a:spcPct val="35000"/>
                </a:spcAft>
              </a:pPr>
              <a:r>
                <a:rPr lang="ja-JP" altLang="en-US" sz="2000" dirty="0" smtClean="0"/>
                <a:t>出力電圧を可変させ、モニタで確認します。</a:t>
              </a:r>
              <a:endParaRPr lang="en-US" sz="2000" kern="1200" dirty="0"/>
            </a:p>
          </p:txBody>
        </p:sp>
      </p:grpSp>
      <p:pic>
        <p:nvPicPr>
          <p:cNvPr id="30" name="図 2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102" y="1144309"/>
            <a:ext cx="2912761" cy="4920390"/>
          </a:xfrm>
          <a:prstGeom prst="rect">
            <a:avLst/>
          </a:prstGeom>
        </p:spPr>
      </p:pic>
      <p:sp>
        <p:nvSpPr>
          <p:cNvPr id="31" name="テキスト ボックス 30"/>
          <p:cNvSpPr txBox="1"/>
          <p:nvPr/>
        </p:nvSpPr>
        <p:spPr>
          <a:xfrm>
            <a:off x="215296" y="3755375"/>
            <a:ext cx="2754636" cy="646331"/>
          </a:xfrm>
          <a:prstGeom prst="rect">
            <a:avLst/>
          </a:prstGeom>
          <a:solidFill>
            <a:schemeClr val="bg1"/>
          </a:solidFill>
          <a:ln w="34925">
            <a:solidFill>
              <a:srgbClr val="FF0000"/>
            </a:solidFill>
          </a:ln>
        </p:spPr>
        <p:txBody>
          <a:bodyPr wrap="square" rtlCol="0">
            <a:spAutoFit/>
          </a:bodyPr>
          <a:lstStyle/>
          <a:p>
            <a:r>
              <a:rPr kumimoji="1" lang="en-US" altLang="ja-JP" dirty="0" smtClean="0"/>
              <a:t>0.85V</a:t>
            </a:r>
            <a:r>
              <a:rPr lang="en-US" altLang="ja-JP" dirty="0" smtClean="0"/>
              <a:t>-&gt;</a:t>
            </a:r>
            <a:r>
              <a:rPr kumimoji="1" lang="en-US" altLang="ja-JP" dirty="0" smtClean="0"/>
              <a:t>0.89V-&gt;0.81V</a:t>
            </a:r>
          </a:p>
          <a:p>
            <a:r>
              <a:rPr lang="ja-JP" altLang="en-US" dirty="0" smtClean="0"/>
              <a:t>と変更</a:t>
            </a:r>
            <a:endParaRPr kumimoji="1" lang="ja-JP" altLang="en-US" dirty="0"/>
          </a:p>
        </p:txBody>
      </p:sp>
      <p:sp>
        <p:nvSpPr>
          <p:cNvPr id="32" name="角丸四角形 31"/>
          <p:cNvSpPr/>
          <p:nvPr/>
        </p:nvSpPr>
        <p:spPr>
          <a:xfrm>
            <a:off x="369283" y="3515345"/>
            <a:ext cx="2600649" cy="20683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図 3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96646" y="2945421"/>
            <a:ext cx="4261121" cy="2457898"/>
          </a:xfrm>
          <a:prstGeom prst="rect">
            <a:avLst/>
          </a:prstGeom>
        </p:spPr>
      </p:pic>
      <p:sp>
        <p:nvSpPr>
          <p:cNvPr id="34" name="テキスト ボックス 33"/>
          <p:cNvSpPr txBox="1"/>
          <p:nvPr/>
        </p:nvSpPr>
        <p:spPr>
          <a:xfrm>
            <a:off x="4793411" y="4374108"/>
            <a:ext cx="786701" cy="369332"/>
          </a:xfrm>
          <a:prstGeom prst="rect">
            <a:avLst/>
          </a:prstGeom>
          <a:noFill/>
        </p:spPr>
        <p:txBody>
          <a:bodyPr wrap="square" rtlCol="0">
            <a:spAutoFit/>
          </a:bodyPr>
          <a:lstStyle/>
          <a:p>
            <a:r>
              <a:rPr kumimoji="1" lang="en-US" altLang="ja-JP" dirty="0" smtClean="0">
                <a:solidFill>
                  <a:srgbClr val="FF0000"/>
                </a:solidFill>
              </a:rPr>
              <a:t>0.85V</a:t>
            </a:r>
            <a:endParaRPr kumimoji="1" lang="ja-JP" altLang="en-US" dirty="0">
              <a:solidFill>
                <a:srgbClr val="FF0000"/>
              </a:solidFill>
            </a:endParaRPr>
          </a:p>
        </p:txBody>
      </p:sp>
      <p:sp>
        <p:nvSpPr>
          <p:cNvPr id="35" name="テキスト ボックス 34"/>
          <p:cNvSpPr txBox="1"/>
          <p:nvPr/>
        </p:nvSpPr>
        <p:spPr>
          <a:xfrm>
            <a:off x="5834554" y="3654028"/>
            <a:ext cx="786701" cy="369332"/>
          </a:xfrm>
          <a:prstGeom prst="rect">
            <a:avLst/>
          </a:prstGeom>
          <a:noFill/>
        </p:spPr>
        <p:txBody>
          <a:bodyPr wrap="square" rtlCol="0">
            <a:spAutoFit/>
          </a:bodyPr>
          <a:lstStyle/>
          <a:p>
            <a:r>
              <a:rPr kumimoji="1" lang="en-US" altLang="ja-JP" dirty="0" smtClean="0">
                <a:solidFill>
                  <a:srgbClr val="FF0000"/>
                </a:solidFill>
              </a:rPr>
              <a:t>0.89V</a:t>
            </a:r>
            <a:endParaRPr kumimoji="1" lang="ja-JP" altLang="en-US" dirty="0">
              <a:solidFill>
                <a:srgbClr val="FF0000"/>
              </a:solidFill>
            </a:endParaRPr>
          </a:p>
        </p:txBody>
      </p:sp>
      <p:sp>
        <p:nvSpPr>
          <p:cNvPr id="36" name="テキスト ボックス 35"/>
          <p:cNvSpPr txBox="1"/>
          <p:nvPr/>
        </p:nvSpPr>
        <p:spPr>
          <a:xfrm>
            <a:off x="7216965" y="4546170"/>
            <a:ext cx="786701" cy="369332"/>
          </a:xfrm>
          <a:prstGeom prst="rect">
            <a:avLst/>
          </a:prstGeom>
          <a:noFill/>
        </p:spPr>
        <p:txBody>
          <a:bodyPr wrap="square" rtlCol="0">
            <a:spAutoFit/>
          </a:bodyPr>
          <a:lstStyle/>
          <a:p>
            <a:r>
              <a:rPr kumimoji="1" lang="en-US" altLang="ja-JP" dirty="0" smtClean="0">
                <a:solidFill>
                  <a:srgbClr val="FF0000"/>
                </a:solidFill>
              </a:rPr>
              <a:t>0.81V</a:t>
            </a:r>
            <a:endParaRPr kumimoji="1" lang="ja-JP" altLang="en-US" dirty="0">
              <a:solidFill>
                <a:srgbClr val="FF0000"/>
              </a:solidFill>
            </a:endParaRPr>
          </a:p>
        </p:txBody>
      </p:sp>
      <p:sp>
        <p:nvSpPr>
          <p:cNvPr id="37" name="テキスト ボックス 36"/>
          <p:cNvSpPr txBox="1"/>
          <p:nvPr/>
        </p:nvSpPr>
        <p:spPr>
          <a:xfrm>
            <a:off x="3878451" y="1487609"/>
            <a:ext cx="2754636" cy="646331"/>
          </a:xfrm>
          <a:prstGeom prst="rect">
            <a:avLst/>
          </a:prstGeom>
          <a:solidFill>
            <a:schemeClr val="bg1"/>
          </a:solidFill>
          <a:ln w="34925">
            <a:solidFill>
              <a:srgbClr val="FF0000"/>
            </a:solidFill>
          </a:ln>
        </p:spPr>
        <p:txBody>
          <a:bodyPr wrap="square" rtlCol="0">
            <a:spAutoFit/>
          </a:bodyPr>
          <a:lstStyle/>
          <a:p>
            <a:r>
              <a:rPr kumimoji="1" lang="ja-JP" altLang="en-US" dirty="0" smtClean="0"/>
              <a:t>モニタ画面で電圧の変動が確認できます。</a:t>
            </a:r>
            <a:endParaRPr kumimoji="1" lang="ja-JP" altLang="en-US" dirty="0"/>
          </a:p>
        </p:txBody>
      </p:sp>
      <p:sp>
        <p:nvSpPr>
          <p:cNvPr id="38" name="Rectangle 3"/>
          <p:cNvSpPr txBox="1">
            <a:spLocks noChangeArrowheads="1"/>
          </p:cNvSpPr>
          <p:nvPr/>
        </p:nvSpPr>
        <p:spPr bwMode="auto">
          <a:xfrm>
            <a:off x="411163" y="182563"/>
            <a:ext cx="5380037" cy="62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6038" tIns="46038" rIns="46038" bIns="46038" numCol="1" anchor="t"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2pPr>
            <a:lvl3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3pPr>
            <a:lvl4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4pPr>
            <a:lvl5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5pPr>
            <a:lvl6pPr marL="457200" algn="l" rtl="0" fontAlgn="base">
              <a:spcBef>
                <a:spcPct val="0"/>
              </a:spcBef>
              <a:spcAft>
                <a:spcPct val="0"/>
              </a:spcAft>
              <a:defRPr sz="3200">
                <a:solidFill>
                  <a:schemeClr val="bg1"/>
                </a:solidFill>
                <a:latin typeface="ＭＳ Ｐゴシック" pitchFamily="50" charset="-128"/>
                <a:ea typeface="ＭＳ Ｐゴシック" pitchFamily="50" charset="-128"/>
              </a:defRPr>
            </a:lvl6pPr>
            <a:lvl7pPr marL="914400" algn="l" rtl="0" fontAlgn="base">
              <a:spcBef>
                <a:spcPct val="0"/>
              </a:spcBef>
              <a:spcAft>
                <a:spcPct val="0"/>
              </a:spcAft>
              <a:defRPr sz="3200">
                <a:solidFill>
                  <a:schemeClr val="bg1"/>
                </a:solidFill>
                <a:latin typeface="ＭＳ Ｐゴシック" pitchFamily="50" charset="-128"/>
                <a:ea typeface="ＭＳ Ｐゴシック" pitchFamily="50" charset="-128"/>
              </a:defRPr>
            </a:lvl7pPr>
            <a:lvl8pPr marL="1371600" algn="l" rtl="0" fontAlgn="base">
              <a:spcBef>
                <a:spcPct val="0"/>
              </a:spcBef>
              <a:spcAft>
                <a:spcPct val="0"/>
              </a:spcAft>
              <a:defRPr sz="3200">
                <a:solidFill>
                  <a:schemeClr val="bg1"/>
                </a:solidFill>
                <a:latin typeface="ＭＳ Ｐゴシック" pitchFamily="50" charset="-128"/>
                <a:ea typeface="ＭＳ Ｐゴシック" pitchFamily="50" charset="-128"/>
              </a:defRPr>
            </a:lvl8pPr>
            <a:lvl9pPr marL="1828800" algn="l" rtl="0" fontAlgn="base">
              <a:spcBef>
                <a:spcPct val="0"/>
              </a:spcBef>
              <a:spcAft>
                <a:spcPct val="0"/>
              </a:spcAft>
              <a:defRPr sz="3200">
                <a:solidFill>
                  <a:schemeClr val="bg1"/>
                </a:solidFill>
                <a:latin typeface="ＭＳ Ｐゴシック" pitchFamily="50" charset="-128"/>
                <a:ea typeface="ＭＳ Ｐゴシック" pitchFamily="50" charset="-128"/>
              </a:defRPr>
            </a:lvl9pPr>
          </a:lstStyle>
          <a:p>
            <a:pPr lvl="0"/>
            <a:r>
              <a:rPr lang="ja-JP" altLang="en-US" sz="3600" b="1" dirty="0" smtClean="0">
                <a:ln w="1905"/>
                <a:effectLst>
                  <a:innerShdw blurRad="69850" dist="43180" dir="5400000">
                    <a:srgbClr val="000000">
                      <a:alpha val="65000"/>
                    </a:srgbClr>
                  </a:innerShdw>
                </a:effectLst>
              </a:rPr>
              <a:t>出力電圧設定と電圧モニタ</a:t>
            </a:r>
            <a:endParaRPr lang="ja-JP" altLang="en-US" sz="3600" b="1" dirty="0">
              <a:ln w="1905"/>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342671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500"/>
                                        <p:tgtEl>
                                          <p:spTgt spid="3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500"/>
                                        <p:tgtEl>
                                          <p:spTgt spid="3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4" grpId="0"/>
      <p:bldP spid="35" grpId="0"/>
      <p:bldP spid="36" grpId="0"/>
      <p:bldP spid="3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dirty="0" err="1" smtClean="0"/>
              <a:t>Auther</a:t>
            </a:r>
            <a:r>
              <a:rPr lang="en-US" altLang="ja-JP" dirty="0" smtClean="0"/>
              <a:t> / BU or Group</a:t>
            </a:r>
            <a:br>
              <a:rPr lang="en-US" altLang="ja-JP" dirty="0" smtClean="0"/>
            </a:br>
            <a:r>
              <a:rPr lang="en-US" altLang="ja-JP" dirty="0" smtClean="0"/>
              <a:t>Data/Rev</a:t>
            </a:r>
            <a:endParaRPr lang="en-US" altLang="ja-JP" dirty="0"/>
          </a:p>
        </p:txBody>
      </p:sp>
      <p:sp>
        <p:nvSpPr>
          <p:cNvPr id="5" name="テキスト ボックス 4"/>
          <p:cNvSpPr txBox="1"/>
          <p:nvPr/>
        </p:nvSpPr>
        <p:spPr>
          <a:xfrm>
            <a:off x="622474" y="4778521"/>
            <a:ext cx="3437524" cy="923330"/>
          </a:xfrm>
          <a:prstGeom prst="rect">
            <a:avLst/>
          </a:prstGeom>
          <a:noFill/>
        </p:spPr>
        <p:txBody>
          <a:bodyPr wrap="square" rtlCol="0">
            <a:spAutoFit/>
          </a:bodyPr>
          <a:lstStyle/>
          <a:p>
            <a:r>
              <a:rPr lang="ja-JP" altLang="en-US" dirty="0" smtClean="0"/>
              <a:t>それぞれの電源の立ち上がりの遅延時間を電源設定画面で個別に設定することができます。</a:t>
            </a:r>
            <a:endParaRPr lang="en-US" altLang="ja-JP" dirty="0" smtClean="0"/>
          </a:p>
        </p:txBody>
      </p:sp>
      <p:sp>
        <p:nvSpPr>
          <p:cNvPr id="9" name="角丸四角形 8"/>
          <p:cNvSpPr/>
          <p:nvPr/>
        </p:nvSpPr>
        <p:spPr>
          <a:xfrm>
            <a:off x="1937983" y="1034881"/>
            <a:ext cx="6450442" cy="3199676"/>
          </a:xfrm>
          <a:prstGeom prst="roundRect">
            <a:avLst>
              <a:gd name="adj" fmla="val 583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右矢印 9"/>
          <p:cNvSpPr/>
          <p:nvPr/>
        </p:nvSpPr>
        <p:spPr>
          <a:xfrm rot="16200000">
            <a:off x="5271474" y="2232537"/>
            <a:ext cx="360782" cy="274278"/>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右矢印 10"/>
          <p:cNvSpPr/>
          <p:nvPr/>
        </p:nvSpPr>
        <p:spPr>
          <a:xfrm rot="5400000">
            <a:off x="6100300" y="2614953"/>
            <a:ext cx="379826" cy="28753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右矢印 11"/>
          <p:cNvSpPr/>
          <p:nvPr/>
        </p:nvSpPr>
        <p:spPr>
          <a:xfrm rot="5400000">
            <a:off x="3635073" y="2631102"/>
            <a:ext cx="360782" cy="274278"/>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899158" y="2507217"/>
            <a:ext cx="7071135" cy="14036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p:nvSpPr>
        <p:spPr>
          <a:xfrm>
            <a:off x="2867734" y="2948632"/>
            <a:ext cx="1881751" cy="1153303"/>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en-US" altLang="ja-JP" dirty="0" smtClean="0"/>
              <a:t>LTC3880</a:t>
            </a:r>
            <a:endParaRPr kumimoji="1" lang="ja-JP" altLang="en-US" dirty="0"/>
          </a:p>
        </p:txBody>
      </p:sp>
      <p:sp>
        <p:nvSpPr>
          <p:cNvPr id="15" name="テキスト ボックス 14"/>
          <p:cNvSpPr txBox="1"/>
          <p:nvPr/>
        </p:nvSpPr>
        <p:spPr>
          <a:xfrm>
            <a:off x="2867734" y="3571811"/>
            <a:ext cx="940875" cy="523220"/>
          </a:xfrm>
          <a:prstGeom prst="rect">
            <a:avLst/>
          </a:prstGeom>
          <a:noFill/>
          <a:ln>
            <a:solidFill>
              <a:schemeClr val="bg1"/>
            </a:solidFill>
          </a:ln>
        </p:spPr>
        <p:txBody>
          <a:bodyPr wrap="square" rtlCol="0">
            <a:spAutoFit/>
          </a:bodyPr>
          <a:lstStyle/>
          <a:p>
            <a:r>
              <a:rPr kumimoji="1" lang="en-US" altLang="ja-JP" sz="1400" dirty="0" smtClean="0">
                <a:solidFill>
                  <a:schemeClr val="bg1"/>
                </a:solidFill>
              </a:rPr>
              <a:t>0.85V</a:t>
            </a:r>
          </a:p>
          <a:p>
            <a:r>
              <a:rPr kumimoji="1" lang="ja-JP" altLang="en-US" sz="1400" dirty="0" smtClean="0">
                <a:solidFill>
                  <a:schemeClr val="bg1"/>
                </a:solidFill>
              </a:rPr>
              <a:t>（</a:t>
            </a:r>
            <a:r>
              <a:rPr kumimoji="1" lang="en-US" altLang="ja-JP" sz="1400" dirty="0" smtClean="0">
                <a:solidFill>
                  <a:schemeClr val="bg1"/>
                </a:solidFill>
              </a:rPr>
              <a:t>CH0)</a:t>
            </a:r>
          </a:p>
        </p:txBody>
      </p:sp>
      <p:sp>
        <p:nvSpPr>
          <p:cNvPr id="16" name="テキスト ボックス 15"/>
          <p:cNvSpPr txBox="1"/>
          <p:nvPr/>
        </p:nvSpPr>
        <p:spPr>
          <a:xfrm>
            <a:off x="3848578" y="3571832"/>
            <a:ext cx="900907" cy="523220"/>
          </a:xfrm>
          <a:prstGeom prst="rect">
            <a:avLst/>
          </a:prstGeom>
          <a:noFill/>
          <a:ln>
            <a:solidFill>
              <a:schemeClr val="bg1"/>
            </a:solidFill>
          </a:ln>
        </p:spPr>
        <p:txBody>
          <a:bodyPr wrap="square" rtlCol="0">
            <a:spAutoFit/>
          </a:bodyPr>
          <a:lstStyle/>
          <a:p>
            <a:r>
              <a:rPr kumimoji="1" lang="en-US" altLang="ja-JP" sz="1400" dirty="0" smtClean="0">
                <a:solidFill>
                  <a:schemeClr val="bg1"/>
                </a:solidFill>
              </a:rPr>
              <a:t>1.10V</a:t>
            </a:r>
          </a:p>
          <a:p>
            <a:r>
              <a:rPr kumimoji="1" lang="ja-JP" altLang="en-US" sz="1400" dirty="0" smtClean="0">
                <a:solidFill>
                  <a:schemeClr val="bg1"/>
                </a:solidFill>
              </a:rPr>
              <a:t>（</a:t>
            </a:r>
            <a:r>
              <a:rPr kumimoji="1" lang="en-US" altLang="ja-JP" sz="1400" dirty="0" smtClean="0">
                <a:solidFill>
                  <a:schemeClr val="bg1"/>
                </a:solidFill>
              </a:rPr>
              <a:t>CH1)</a:t>
            </a:r>
          </a:p>
        </p:txBody>
      </p:sp>
      <p:sp>
        <p:nvSpPr>
          <p:cNvPr id="17" name="テキスト ボックス 16"/>
          <p:cNvSpPr txBox="1"/>
          <p:nvPr/>
        </p:nvSpPr>
        <p:spPr>
          <a:xfrm>
            <a:off x="4980402" y="3577872"/>
            <a:ext cx="735011" cy="523220"/>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1.5V</a:t>
            </a:r>
          </a:p>
          <a:p>
            <a:r>
              <a:rPr lang="en-US" altLang="ja-JP" sz="1400" dirty="0">
                <a:solidFill>
                  <a:schemeClr val="bg1"/>
                </a:solidFill>
              </a:rPr>
              <a:t>(</a:t>
            </a:r>
            <a:r>
              <a:rPr kumimoji="1" lang="en-US" altLang="ja-JP" sz="1400" dirty="0" smtClean="0">
                <a:solidFill>
                  <a:schemeClr val="bg1"/>
                </a:solidFill>
              </a:rPr>
              <a:t>CH2)</a:t>
            </a:r>
          </a:p>
        </p:txBody>
      </p:sp>
      <p:sp>
        <p:nvSpPr>
          <p:cNvPr id="18" name="テキスト ボックス 17"/>
          <p:cNvSpPr txBox="1"/>
          <p:nvPr/>
        </p:nvSpPr>
        <p:spPr>
          <a:xfrm>
            <a:off x="5715413" y="3577872"/>
            <a:ext cx="736936" cy="523220"/>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1.8V</a:t>
            </a:r>
          </a:p>
          <a:p>
            <a:r>
              <a:rPr kumimoji="1" lang="ja-JP" altLang="en-US" sz="1400" dirty="0" smtClean="0">
                <a:solidFill>
                  <a:schemeClr val="bg1"/>
                </a:solidFill>
              </a:rPr>
              <a:t>（</a:t>
            </a:r>
            <a:r>
              <a:rPr kumimoji="1" lang="en-US" altLang="ja-JP" sz="1400" dirty="0" smtClean="0">
                <a:solidFill>
                  <a:schemeClr val="bg1"/>
                </a:solidFill>
              </a:rPr>
              <a:t>CH3)</a:t>
            </a:r>
          </a:p>
        </p:txBody>
      </p:sp>
      <p:sp>
        <p:nvSpPr>
          <p:cNvPr id="19" name="テキスト ボックス 18"/>
          <p:cNvSpPr txBox="1"/>
          <p:nvPr/>
        </p:nvSpPr>
        <p:spPr>
          <a:xfrm>
            <a:off x="6475348" y="3577872"/>
            <a:ext cx="771672" cy="523220"/>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2.0V</a:t>
            </a:r>
          </a:p>
          <a:p>
            <a:r>
              <a:rPr lang="en-US" altLang="ja-JP" sz="1400" dirty="0">
                <a:solidFill>
                  <a:schemeClr val="bg1"/>
                </a:solidFill>
              </a:rPr>
              <a:t>(</a:t>
            </a:r>
            <a:r>
              <a:rPr kumimoji="1" lang="en-US" altLang="ja-JP" sz="1400" dirty="0" smtClean="0">
                <a:solidFill>
                  <a:schemeClr val="bg1"/>
                </a:solidFill>
              </a:rPr>
              <a:t>CH4)</a:t>
            </a:r>
          </a:p>
        </p:txBody>
      </p:sp>
      <p:sp>
        <p:nvSpPr>
          <p:cNvPr id="20" name="テキスト ボックス 19"/>
          <p:cNvSpPr txBox="1"/>
          <p:nvPr/>
        </p:nvSpPr>
        <p:spPr>
          <a:xfrm>
            <a:off x="7247021" y="3571811"/>
            <a:ext cx="723271" cy="523220"/>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2.2V</a:t>
            </a:r>
          </a:p>
          <a:p>
            <a:r>
              <a:rPr kumimoji="1" lang="ja-JP" altLang="en-US" sz="1400" dirty="0" smtClean="0">
                <a:solidFill>
                  <a:schemeClr val="bg1"/>
                </a:solidFill>
              </a:rPr>
              <a:t>（</a:t>
            </a:r>
            <a:r>
              <a:rPr kumimoji="1" lang="en-US" altLang="ja-JP" sz="1400" dirty="0" smtClean="0">
                <a:solidFill>
                  <a:schemeClr val="bg1"/>
                </a:solidFill>
              </a:rPr>
              <a:t>CH5)</a:t>
            </a:r>
          </a:p>
        </p:txBody>
      </p:sp>
      <p:sp>
        <p:nvSpPr>
          <p:cNvPr id="21" name="テキスト ボックス 20"/>
          <p:cNvSpPr txBox="1"/>
          <p:nvPr/>
        </p:nvSpPr>
        <p:spPr>
          <a:xfrm>
            <a:off x="4980402" y="2925480"/>
            <a:ext cx="2989892" cy="369332"/>
          </a:xfrm>
          <a:prstGeom prst="rect">
            <a:avLst/>
          </a:prstGeom>
          <a:solidFill>
            <a:srgbClr val="92D050"/>
          </a:solidFill>
          <a:ln>
            <a:solidFill>
              <a:srgbClr val="00B050"/>
            </a:solidFill>
          </a:ln>
        </p:spPr>
        <p:txBody>
          <a:bodyPr wrap="square" rtlCol="0">
            <a:spAutoFit/>
          </a:bodyPr>
          <a:lstStyle/>
          <a:p>
            <a:pPr algn="ctr"/>
            <a:r>
              <a:rPr kumimoji="1" lang="en-US" altLang="ja-JP" dirty="0" smtClean="0"/>
              <a:t>LTC2974</a:t>
            </a:r>
          </a:p>
        </p:txBody>
      </p:sp>
      <p:sp>
        <p:nvSpPr>
          <p:cNvPr id="22" name="下矢印 21"/>
          <p:cNvSpPr/>
          <p:nvPr/>
        </p:nvSpPr>
        <p:spPr>
          <a:xfrm rot="10800000" flipV="1">
            <a:off x="5329141" y="3303518"/>
            <a:ext cx="151749" cy="280464"/>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下矢印 22"/>
          <p:cNvSpPr/>
          <p:nvPr/>
        </p:nvSpPr>
        <p:spPr>
          <a:xfrm rot="10800000" flipV="1">
            <a:off x="6052763" y="3303517"/>
            <a:ext cx="151749" cy="284326"/>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下矢印 23"/>
          <p:cNvSpPr/>
          <p:nvPr/>
        </p:nvSpPr>
        <p:spPr>
          <a:xfrm rot="10800000" flipV="1">
            <a:off x="6704078" y="3312809"/>
            <a:ext cx="151749" cy="280464"/>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下矢印 24"/>
          <p:cNvSpPr/>
          <p:nvPr/>
        </p:nvSpPr>
        <p:spPr>
          <a:xfrm rot="10800000" flipV="1">
            <a:off x="7427700" y="3312808"/>
            <a:ext cx="151749" cy="284326"/>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p:cNvSpPr txBox="1"/>
          <p:nvPr/>
        </p:nvSpPr>
        <p:spPr>
          <a:xfrm>
            <a:off x="2347416" y="1819953"/>
            <a:ext cx="5622878" cy="369332"/>
          </a:xfrm>
          <a:prstGeom prst="rect">
            <a:avLst/>
          </a:prstGeom>
          <a:solidFill>
            <a:srgbClr val="92D050"/>
          </a:solidFill>
          <a:ln>
            <a:solidFill>
              <a:srgbClr val="00B050"/>
            </a:solidFill>
          </a:ln>
        </p:spPr>
        <p:txBody>
          <a:bodyPr wrap="square" rtlCol="0">
            <a:spAutoFit/>
          </a:bodyPr>
          <a:lstStyle/>
          <a:p>
            <a:pPr algn="ctr"/>
            <a:r>
              <a:rPr kumimoji="1" lang="en-US" altLang="ja-JP" dirty="0" err="1" smtClean="0"/>
              <a:t>LTC2977</a:t>
            </a:r>
            <a:r>
              <a:rPr kumimoji="1" lang="en-US" altLang="ja-JP" dirty="0" smtClean="0"/>
              <a:t> </a:t>
            </a:r>
          </a:p>
        </p:txBody>
      </p:sp>
      <p:sp>
        <p:nvSpPr>
          <p:cNvPr id="27" name="テキスト ボックス 26"/>
          <p:cNvSpPr txBox="1"/>
          <p:nvPr/>
        </p:nvSpPr>
        <p:spPr>
          <a:xfrm>
            <a:off x="2347416" y="1114000"/>
            <a:ext cx="723330" cy="477054"/>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0.9V</a:t>
            </a:r>
          </a:p>
          <a:p>
            <a:r>
              <a:rPr lang="en-US" altLang="ja-JP" sz="1100" dirty="0">
                <a:solidFill>
                  <a:schemeClr val="bg1"/>
                </a:solidFill>
              </a:rPr>
              <a:t>(</a:t>
            </a:r>
            <a:r>
              <a:rPr kumimoji="1" lang="en-US" altLang="ja-JP" sz="1100" dirty="0" smtClean="0">
                <a:solidFill>
                  <a:schemeClr val="bg1"/>
                </a:solidFill>
              </a:rPr>
              <a:t>CH6)</a:t>
            </a:r>
          </a:p>
        </p:txBody>
      </p:sp>
      <p:sp>
        <p:nvSpPr>
          <p:cNvPr id="28" name="テキスト ボックス 27"/>
          <p:cNvSpPr txBox="1"/>
          <p:nvPr/>
        </p:nvSpPr>
        <p:spPr>
          <a:xfrm>
            <a:off x="3070747" y="1125817"/>
            <a:ext cx="706630" cy="477054"/>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1.0V</a:t>
            </a:r>
          </a:p>
          <a:p>
            <a:r>
              <a:rPr lang="en-US" altLang="ja-JP" sz="1100" dirty="0">
                <a:solidFill>
                  <a:schemeClr val="bg1"/>
                </a:solidFill>
              </a:rPr>
              <a:t>(</a:t>
            </a:r>
            <a:r>
              <a:rPr kumimoji="1" lang="en-US" altLang="ja-JP" sz="1100" dirty="0" smtClean="0">
                <a:solidFill>
                  <a:schemeClr val="bg1"/>
                </a:solidFill>
              </a:rPr>
              <a:t>CH7)</a:t>
            </a:r>
          </a:p>
        </p:txBody>
      </p:sp>
      <p:sp>
        <p:nvSpPr>
          <p:cNvPr id="29" name="テキスト ボックス 28"/>
          <p:cNvSpPr txBox="1"/>
          <p:nvPr/>
        </p:nvSpPr>
        <p:spPr>
          <a:xfrm>
            <a:off x="3777377" y="1112356"/>
            <a:ext cx="686802" cy="477054"/>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1.1V</a:t>
            </a:r>
          </a:p>
          <a:p>
            <a:r>
              <a:rPr lang="en-US" altLang="ja-JP" sz="1100" dirty="0">
                <a:solidFill>
                  <a:schemeClr val="bg1"/>
                </a:solidFill>
              </a:rPr>
              <a:t>(</a:t>
            </a:r>
            <a:r>
              <a:rPr kumimoji="1" lang="en-US" altLang="ja-JP" sz="1100" dirty="0" smtClean="0">
                <a:solidFill>
                  <a:schemeClr val="bg1"/>
                </a:solidFill>
              </a:rPr>
              <a:t>CH8)</a:t>
            </a:r>
          </a:p>
        </p:txBody>
      </p:sp>
      <p:sp>
        <p:nvSpPr>
          <p:cNvPr id="30" name="テキスト ボックス 29"/>
          <p:cNvSpPr txBox="1"/>
          <p:nvPr/>
        </p:nvSpPr>
        <p:spPr>
          <a:xfrm>
            <a:off x="4464180" y="1114000"/>
            <a:ext cx="717835" cy="477054"/>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1.2V</a:t>
            </a:r>
          </a:p>
          <a:p>
            <a:r>
              <a:rPr lang="en-US" altLang="ja-JP" sz="1100" dirty="0">
                <a:solidFill>
                  <a:schemeClr val="bg1"/>
                </a:solidFill>
              </a:rPr>
              <a:t>(</a:t>
            </a:r>
            <a:r>
              <a:rPr kumimoji="1" lang="en-US" altLang="ja-JP" sz="1100" dirty="0" smtClean="0">
                <a:solidFill>
                  <a:schemeClr val="bg1"/>
                </a:solidFill>
              </a:rPr>
              <a:t>CH9)</a:t>
            </a:r>
          </a:p>
        </p:txBody>
      </p:sp>
      <p:sp>
        <p:nvSpPr>
          <p:cNvPr id="31" name="テキスト ボックス 30"/>
          <p:cNvSpPr txBox="1"/>
          <p:nvPr/>
        </p:nvSpPr>
        <p:spPr>
          <a:xfrm>
            <a:off x="5126905" y="1118204"/>
            <a:ext cx="987663" cy="477054"/>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2.5V</a:t>
            </a:r>
          </a:p>
          <a:p>
            <a:r>
              <a:rPr lang="en-US" altLang="ja-JP" sz="1100" dirty="0">
                <a:solidFill>
                  <a:schemeClr val="bg1"/>
                </a:solidFill>
              </a:rPr>
              <a:t>(</a:t>
            </a:r>
            <a:r>
              <a:rPr kumimoji="1" lang="en-US" altLang="ja-JP" sz="1100" dirty="0" smtClean="0">
                <a:solidFill>
                  <a:schemeClr val="bg1"/>
                </a:solidFill>
              </a:rPr>
              <a:t>CH10)</a:t>
            </a:r>
          </a:p>
        </p:txBody>
      </p:sp>
      <p:sp>
        <p:nvSpPr>
          <p:cNvPr id="32" name="テキスト ボックス 31"/>
          <p:cNvSpPr txBox="1"/>
          <p:nvPr/>
        </p:nvSpPr>
        <p:spPr>
          <a:xfrm>
            <a:off x="5875339" y="1117194"/>
            <a:ext cx="726865" cy="477054"/>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2.7V</a:t>
            </a:r>
          </a:p>
          <a:p>
            <a:r>
              <a:rPr kumimoji="1" lang="en-US" altLang="ja-JP" sz="1100" dirty="0" smtClean="0">
                <a:solidFill>
                  <a:schemeClr val="bg1"/>
                </a:solidFill>
              </a:rPr>
              <a:t>(CH11)</a:t>
            </a:r>
          </a:p>
        </p:txBody>
      </p:sp>
      <p:sp>
        <p:nvSpPr>
          <p:cNvPr id="33" name="テキスト ボックス 32"/>
          <p:cNvSpPr txBox="1"/>
          <p:nvPr/>
        </p:nvSpPr>
        <p:spPr>
          <a:xfrm>
            <a:off x="6602204" y="1114000"/>
            <a:ext cx="644817" cy="477054"/>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3.0V</a:t>
            </a:r>
          </a:p>
          <a:p>
            <a:r>
              <a:rPr lang="en-US" altLang="ja-JP" sz="1100" dirty="0">
                <a:solidFill>
                  <a:schemeClr val="bg1"/>
                </a:solidFill>
              </a:rPr>
              <a:t>(</a:t>
            </a:r>
            <a:r>
              <a:rPr kumimoji="1" lang="en-US" altLang="ja-JP" sz="1100" dirty="0" smtClean="0">
                <a:solidFill>
                  <a:schemeClr val="bg1"/>
                </a:solidFill>
              </a:rPr>
              <a:t>CH12)</a:t>
            </a:r>
          </a:p>
        </p:txBody>
      </p:sp>
      <p:sp>
        <p:nvSpPr>
          <p:cNvPr id="34" name="テキスト ボックス 33"/>
          <p:cNvSpPr txBox="1"/>
          <p:nvPr/>
        </p:nvSpPr>
        <p:spPr>
          <a:xfrm>
            <a:off x="7250276" y="1114000"/>
            <a:ext cx="720017" cy="477054"/>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3.3V</a:t>
            </a:r>
          </a:p>
          <a:p>
            <a:r>
              <a:rPr kumimoji="1" lang="en-US" altLang="ja-JP" sz="1100" dirty="0" smtClean="0">
                <a:solidFill>
                  <a:schemeClr val="bg1"/>
                </a:solidFill>
              </a:rPr>
              <a:t>(CH13)</a:t>
            </a:r>
          </a:p>
        </p:txBody>
      </p:sp>
      <p:sp>
        <p:nvSpPr>
          <p:cNvPr id="35" name="下矢印 34"/>
          <p:cNvSpPr/>
          <p:nvPr/>
        </p:nvSpPr>
        <p:spPr>
          <a:xfrm rot="10800000" flipH="1">
            <a:off x="2715334" y="1610164"/>
            <a:ext cx="152400" cy="200264"/>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下矢印 35"/>
          <p:cNvSpPr/>
          <p:nvPr/>
        </p:nvSpPr>
        <p:spPr>
          <a:xfrm rot="10800000" flipH="1">
            <a:off x="3334449" y="1606055"/>
            <a:ext cx="152400" cy="203021"/>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下矢印 36"/>
          <p:cNvSpPr/>
          <p:nvPr/>
        </p:nvSpPr>
        <p:spPr>
          <a:xfrm rot="10800000" flipH="1">
            <a:off x="4059998" y="1613965"/>
            <a:ext cx="152400" cy="200264"/>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下矢印 37"/>
          <p:cNvSpPr/>
          <p:nvPr/>
        </p:nvSpPr>
        <p:spPr>
          <a:xfrm rot="10800000" flipH="1">
            <a:off x="4746897" y="1598748"/>
            <a:ext cx="152400" cy="203021"/>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下矢印 38"/>
          <p:cNvSpPr/>
          <p:nvPr/>
        </p:nvSpPr>
        <p:spPr>
          <a:xfrm rot="10800000" flipH="1">
            <a:off x="5427063" y="1612780"/>
            <a:ext cx="152400" cy="200264"/>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下矢印 39"/>
          <p:cNvSpPr/>
          <p:nvPr/>
        </p:nvSpPr>
        <p:spPr>
          <a:xfrm rot="10800000" flipH="1">
            <a:off x="6123477" y="1597132"/>
            <a:ext cx="152400" cy="203021"/>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下矢印 40"/>
          <p:cNvSpPr/>
          <p:nvPr/>
        </p:nvSpPr>
        <p:spPr>
          <a:xfrm rot="10800000" flipH="1">
            <a:off x="6850040" y="1612754"/>
            <a:ext cx="152400" cy="200264"/>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下矢印 41"/>
          <p:cNvSpPr/>
          <p:nvPr/>
        </p:nvSpPr>
        <p:spPr>
          <a:xfrm rot="10800000" flipH="1">
            <a:off x="7484104" y="1611400"/>
            <a:ext cx="152400" cy="203021"/>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角丸四角形 42"/>
          <p:cNvSpPr/>
          <p:nvPr/>
        </p:nvSpPr>
        <p:spPr>
          <a:xfrm>
            <a:off x="323528" y="2369675"/>
            <a:ext cx="960031" cy="555805"/>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err="1" smtClean="0">
                <a:solidFill>
                  <a:schemeClr val="tx1"/>
                </a:solidFill>
              </a:rPr>
              <a:t>PMBus</a:t>
            </a:r>
            <a:endParaRPr kumimoji="1" lang="en-US" altLang="ja-JP" sz="1400" dirty="0" smtClean="0">
              <a:solidFill>
                <a:schemeClr val="tx1"/>
              </a:solidFill>
            </a:endParaRPr>
          </a:p>
          <a:p>
            <a:pPr algn="ctr"/>
            <a:r>
              <a:rPr lang="en-US" altLang="ja-JP" sz="1400" dirty="0" smtClean="0">
                <a:solidFill>
                  <a:schemeClr val="tx1"/>
                </a:solidFill>
              </a:rPr>
              <a:t>Dongle</a:t>
            </a:r>
            <a:endParaRPr kumimoji="1" lang="ja-JP" altLang="en-US" sz="1400" dirty="0">
              <a:solidFill>
                <a:schemeClr val="tx1"/>
              </a:solidFill>
            </a:endParaRPr>
          </a:p>
        </p:txBody>
      </p:sp>
      <p:sp>
        <p:nvSpPr>
          <p:cNvPr id="49" name="Rectangle 3"/>
          <p:cNvSpPr txBox="1">
            <a:spLocks noChangeArrowheads="1"/>
          </p:cNvSpPr>
          <p:nvPr/>
        </p:nvSpPr>
        <p:spPr bwMode="auto">
          <a:xfrm>
            <a:off x="411163" y="182563"/>
            <a:ext cx="5380037" cy="62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6038" tIns="46038" rIns="46038" bIns="46038" numCol="1" anchor="t"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2pPr>
            <a:lvl3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3pPr>
            <a:lvl4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4pPr>
            <a:lvl5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5pPr>
            <a:lvl6pPr marL="457200" algn="l" rtl="0" fontAlgn="base">
              <a:spcBef>
                <a:spcPct val="0"/>
              </a:spcBef>
              <a:spcAft>
                <a:spcPct val="0"/>
              </a:spcAft>
              <a:defRPr sz="3200">
                <a:solidFill>
                  <a:schemeClr val="bg1"/>
                </a:solidFill>
                <a:latin typeface="ＭＳ Ｐゴシック" pitchFamily="50" charset="-128"/>
                <a:ea typeface="ＭＳ Ｐゴシック" pitchFamily="50" charset="-128"/>
              </a:defRPr>
            </a:lvl6pPr>
            <a:lvl7pPr marL="914400" algn="l" rtl="0" fontAlgn="base">
              <a:spcBef>
                <a:spcPct val="0"/>
              </a:spcBef>
              <a:spcAft>
                <a:spcPct val="0"/>
              </a:spcAft>
              <a:defRPr sz="3200">
                <a:solidFill>
                  <a:schemeClr val="bg1"/>
                </a:solidFill>
                <a:latin typeface="ＭＳ Ｐゴシック" pitchFamily="50" charset="-128"/>
                <a:ea typeface="ＭＳ Ｐゴシック" pitchFamily="50" charset="-128"/>
              </a:defRPr>
            </a:lvl7pPr>
            <a:lvl8pPr marL="1371600" algn="l" rtl="0" fontAlgn="base">
              <a:spcBef>
                <a:spcPct val="0"/>
              </a:spcBef>
              <a:spcAft>
                <a:spcPct val="0"/>
              </a:spcAft>
              <a:defRPr sz="3200">
                <a:solidFill>
                  <a:schemeClr val="bg1"/>
                </a:solidFill>
                <a:latin typeface="ＭＳ Ｐゴシック" pitchFamily="50" charset="-128"/>
                <a:ea typeface="ＭＳ Ｐゴシック" pitchFamily="50" charset="-128"/>
              </a:defRPr>
            </a:lvl8pPr>
            <a:lvl9pPr marL="1828800" algn="l" rtl="0" fontAlgn="base">
              <a:spcBef>
                <a:spcPct val="0"/>
              </a:spcBef>
              <a:spcAft>
                <a:spcPct val="0"/>
              </a:spcAft>
              <a:defRPr sz="3200">
                <a:solidFill>
                  <a:schemeClr val="bg1"/>
                </a:solidFill>
                <a:latin typeface="ＭＳ Ｐゴシック" pitchFamily="50" charset="-128"/>
                <a:ea typeface="ＭＳ Ｐゴシック" pitchFamily="50" charset="-128"/>
              </a:defRPr>
            </a:lvl9pPr>
          </a:lstStyle>
          <a:p>
            <a:pPr lvl="0"/>
            <a:r>
              <a:rPr lang="ja-JP" altLang="en-US" sz="3600" b="1" dirty="0" smtClean="0">
                <a:ln w="1905"/>
                <a:effectLst>
                  <a:innerShdw blurRad="69850" dist="43180" dir="5400000">
                    <a:srgbClr val="000000">
                      <a:alpha val="65000"/>
                    </a:srgbClr>
                  </a:innerShdw>
                </a:effectLst>
              </a:rPr>
              <a:t>シーケンス</a:t>
            </a:r>
            <a:r>
              <a:rPr lang="en-US" altLang="ja-JP" sz="3600" b="1" dirty="0" smtClean="0">
                <a:ln w="1905"/>
                <a:effectLst>
                  <a:innerShdw blurRad="69850" dist="43180" dir="5400000">
                    <a:srgbClr val="000000">
                      <a:alpha val="65000"/>
                    </a:srgbClr>
                  </a:innerShdw>
                </a:effectLst>
              </a:rPr>
              <a:t>/</a:t>
            </a:r>
            <a:r>
              <a:rPr lang="ja-JP" altLang="en-US" sz="3600" b="1" dirty="0" smtClean="0">
                <a:ln w="1905"/>
                <a:effectLst>
                  <a:innerShdw blurRad="69850" dist="43180" dir="5400000">
                    <a:srgbClr val="000000">
                      <a:alpha val="65000"/>
                    </a:srgbClr>
                  </a:innerShdw>
                </a:effectLst>
              </a:rPr>
              <a:t>マージニング</a:t>
            </a:r>
            <a:endParaRPr lang="ja-JP" altLang="en-US" sz="3600" b="1" dirty="0">
              <a:ln w="1905"/>
              <a:effectLst>
                <a:innerShdw blurRad="69850" dist="43180" dir="5400000">
                  <a:srgbClr val="000000">
                    <a:alpha val="65000"/>
                  </a:srgbClr>
                </a:innerShdw>
              </a:effectLst>
            </a:endParaRPr>
          </a:p>
        </p:txBody>
      </p:sp>
      <p:sp>
        <p:nvSpPr>
          <p:cNvPr id="50" name="テキスト ボックス 49"/>
          <p:cNvSpPr txBox="1"/>
          <p:nvPr/>
        </p:nvSpPr>
        <p:spPr>
          <a:xfrm>
            <a:off x="4985316" y="4794542"/>
            <a:ext cx="3599884" cy="1200329"/>
          </a:xfrm>
          <a:prstGeom prst="rect">
            <a:avLst/>
          </a:prstGeom>
          <a:noFill/>
        </p:spPr>
        <p:txBody>
          <a:bodyPr wrap="square" rtlCol="0">
            <a:spAutoFit/>
          </a:bodyPr>
          <a:lstStyle/>
          <a:p>
            <a:r>
              <a:rPr lang="ja-JP" altLang="en-US" dirty="0" smtClean="0"/>
              <a:t>それぞれの電源の基準電圧に対し、任意の割合での高</a:t>
            </a:r>
            <a:r>
              <a:rPr lang="en-US" altLang="ja-JP" dirty="0" smtClean="0"/>
              <a:t>/</a:t>
            </a:r>
            <a:r>
              <a:rPr lang="ja-JP" altLang="en-US" dirty="0" smtClean="0"/>
              <a:t>低電圧値を</a:t>
            </a:r>
            <a:endParaRPr lang="en-US" altLang="ja-JP" dirty="0" smtClean="0"/>
          </a:p>
          <a:p>
            <a:r>
              <a:rPr lang="ja-JP" altLang="en-US" dirty="0" smtClean="0"/>
              <a:t>設定し出力させることができます。</a:t>
            </a:r>
            <a:r>
              <a:rPr lang="en-US" altLang="ja-JP" dirty="0" smtClean="0"/>
              <a:t>(</a:t>
            </a:r>
            <a:r>
              <a:rPr lang="ja-JP" altLang="en-US" dirty="0" smtClean="0"/>
              <a:t>ストレステスト</a:t>
            </a:r>
            <a:r>
              <a:rPr lang="en-US" altLang="ja-JP" dirty="0" smtClean="0"/>
              <a:t>etc..)</a:t>
            </a:r>
          </a:p>
        </p:txBody>
      </p:sp>
      <p:sp>
        <p:nvSpPr>
          <p:cNvPr id="2" name="テキスト ボックス 1"/>
          <p:cNvSpPr txBox="1"/>
          <p:nvPr/>
        </p:nvSpPr>
        <p:spPr>
          <a:xfrm>
            <a:off x="622474" y="4432300"/>
            <a:ext cx="1696298" cy="369332"/>
          </a:xfrm>
          <a:prstGeom prst="rect">
            <a:avLst/>
          </a:prstGeom>
          <a:noFill/>
        </p:spPr>
        <p:txBody>
          <a:bodyPr wrap="none" rtlCol="0">
            <a:spAutoFit/>
          </a:bodyPr>
          <a:lstStyle/>
          <a:p>
            <a:r>
              <a:rPr kumimoji="1" lang="ja-JP" altLang="en-US" b="1" dirty="0" smtClean="0">
                <a:solidFill>
                  <a:srgbClr val="FF6600"/>
                </a:solidFill>
              </a:rPr>
              <a:t>シーケンス構築</a:t>
            </a:r>
            <a:endParaRPr kumimoji="1" lang="ja-JP" altLang="en-US" b="1" dirty="0">
              <a:solidFill>
                <a:srgbClr val="FF6600"/>
              </a:solidFill>
            </a:endParaRPr>
          </a:p>
        </p:txBody>
      </p:sp>
      <p:sp>
        <p:nvSpPr>
          <p:cNvPr id="51" name="テキスト ボックス 50"/>
          <p:cNvSpPr txBox="1"/>
          <p:nvPr/>
        </p:nvSpPr>
        <p:spPr>
          <a:xfrm>
            <a:off x="5113398" y="4421889"/>
            <a:ext cx="1455848" cy="369332"/>
          </a:xfrm>
          <a:prstGeom prst="rect">
            <a:avLst/>
          </a:prstGeom>
          <a:noFill/>
        </p:spPr>
        <p:txBody>
          <a:bodyPr wrap="none" rtlCol="0">
            <a:spAutoFit/>
          </a:bodyPr>
          <a:lstStyle/>
          <a:p>
            <a:r>
              <a:rPr kumimoji="1" lang="ja-JP" altLang="en-US" b="1" dirty="0" smtClean="0">
                <a:solidFill>
                  <a:srgbClr val="7030A0"/>
                </a:solidFill>
              </a:rPr>
              <a:t>マージニング</a:t>
            </a:r>
            <a:endParaRPr kumimoji="1" lang="ja-JP" altLang="en-US" b="1" dirty="0">
              <a:solidFill>
                <a:srgbClr val="7030A0"/>
              </a:solidFill>
            </a:endParaRPr>
          </a:p>
        </p:txBody>
      </p:sp>
    </p:spTree>
    <p:extLst>
      <p:ext uri="{BB962C8B-B14F-4D97-AF65-F5344CB8AC3E}">
        <p14:creationId xmlns:p14="http://schemas.microsoft.com/office/powerpoint/2010/main" val="38722359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pic>
        <p:nvPicPr>
          <p:cNvPr id="5" name="図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72622" y="1097017"/>
            <a:ext cx="3727170" cy="2384463"/>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50839" y="1209799"/>
            <a:ext cx="2819400" cy="2514600"/>
          </a:xfrm>
          <a:prstGeom prst="rect">
            <a:avLst/>
          </a:prstGeom>
        </p:spPr>
      </p:pic>
      <p:sp>
        <p:nvSpPr>
          <p:cNvPr id="7" name="右矢印 6"/>
          <p:cNvSpPr/>
          <p:nvPr/>
        </p:nvSpPr>
        <p:spPr>
          <a:xfrm>
            <a:off x="4946567" y="2111400"/>
            <a:ext cx="490406" cy="355699"/>
          </a:xfrm>
          <a:prstGeom prst="rightArrow">
            <a:avLst/>
          </a:prstGeom>
          <a:solidFill>
            <a:srgbClr val="FF0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8" name="テキスト ボックス 7"/>
          <p:cNvSpPr txBox="1"/>
          <p:nvPr/>
        </p:nvSpPr>
        <p:spPr>
          <a:xfrm>
            <a:off x="4557489" y="2457748"/>
            <a:ext cx="1268562" cy="523220"/>
          </a:xfrm>
          <a:prstGeom prst="rect">
            <a:avLst/>
          </a:prstGeom>
          <a:noFill/>
        </p:spPr>
        <p:txBody>
          <a:bodyPr wrap="square" rtlCol="0">
            <a:spAutoFit/>
          </a:bodyPr>
          <a:lstStyle/>
          <a:p>
            <a:r>
              <a:rPr lang="ja-JP" altLang="en-US" sz="1400" dirty="0" smtClean="0">
                <a:solidFill>
                  <a:srgbClr val="FF0000"/>
                </a:solidFill>
              </a:rPr>
              <a:t>シーケンス</a:t>
            </a:r>
            <a:endParaRPr lang="en-US" altLang="ja-JP" sz="1400" dirty="0" smtClean="0">
              <a:solidFill>
                <a:srgbClr val="FF0000"/>
              </a:solidFill>
            </a:endParaRPr>
          </a:p>
          <a:p>
            <a:r>
              <a:rPr lang="en-US" altLang="ja-JP" sz="1400" dirty="0" smtClean="0">
                <a:solidFill>
                  <a:srgbClr val="FF0000"/>
                </a:solidFill>
              </a:rPr>
              <a:t>On/Off</a:t>
            </a:r>
          </a:p>
        </p:txBody>
      </p:sp>
      <p:pic>
        <p:nvPicPr>
          <p:cNvPr id="9" name="図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950839" y="3969382"/>
            <a:ext cx="2819400" cy="2559455"/>
          </a:xfrm>
          <a:prstGeom prst="rect">
            <a:avLst/>
          </a:prstGeom>
        </p:spPr>
      </p:pic>
      <p:sp>
        <p:nvSpPr>
          <p:cNvPr id="10" name="右矢印 9"/>
          <p:cNvSpPr/>
          <p:nvPr/>
        </p:nvSpPr>
        <p:spPr>
          <a:xfrm>
            <a:off x="4963109" y="5332869"/>
            <a:ext cx="490406" cy="355699"/>
          </a:xfrm>
          <a:prstGeom prst="rightArrow">
            <a:avLst/>
          </a:prstGeom>
          <a:solidFill>
            <a:srgbClr val="FF0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11" name="テキスト ボックス 10"/>
          <p:cNvSpPr txBox="1"/>
          <p:nvPr/>
        </p:nvSpPr>
        <p:spPr>
          <a:xfrm>
            <a:off x="4499792" y="5688568"/>
            <a:ext cx="1383957" cy="523220"/>
          </a:xfrm>
          <a:prstGeom prst="rect">
            <a:avLst/>
          </a:prstGeom>
          <a:noFill/>
        </p:spPr>
        <p:txBody>
          <a:bodyPr wrap="square" rtlCol="0">
            <a:spAutoFit/>
          </a:bodyPr>
          <a:lstStyle/>
          <a:p>
            <a:r>
              <a:rPr lang="ja-JP" altLang="en-US" sz="1400" dirty="0" smtClean="0">
                <a:solidFill>
                  <a:srgbClr val="FF0000"/>
                </a:solidFill>
              </a:rPr>
              <a:t>マージニング</a:t>
            </a:r>
            <a:endParaRPr lang="en-US" altLang="ja-JP" sz="1400" dirty="0" smtClean="0">
              <a:solidFill>
                <a:srgbClr val="FF0000"/>
              </a:solidFill>
            </a:endParaRPr>
          </a:p>
          <a:p>
            <a:r>
              <a:rPr lang="en-US" altLang="ja-JP" sz="1400" dirty="0" smtClean="0">
                <a:solidFill>
                  <a:srgbClr val="FF0000"/>
                </a:solidFill>
              </a:rPr>
              <a:t>High/Low</a:t>
            </a:r>
          </a:p>
        </p:txBody>
      </p:sp>
      <p:pic>
        <p:nvPicPr>
          <p:cNvPr id="12" name="図 1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89817" y="5192579"/>
            <a:ext cx="3609975" cy="885090"/>
          </a:xfrm>
          <a:prstGeom prst="rect">
            <a:avLst/>
          </a:prstGeom>
        </p:spPr>
      </p:pic>
      <p:pic>
        <p:nvPicPr>
          <p:cNvPr id="13" name="図 1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47514" y="3724399"/>
            <a:ext cx="3609975" cy="907536"/>
          </a:xfrm>
          <a:prstGeom prst="rect">
            <a:avLst/>
          </a:prstGeom>
        </p:spPr>
      </p:pic>
      <p:cxnSp>
        <p:nvCxnSpPr>
          <p:cNvPr id="14" name="直線コネクタ 13"/>
          <p:cNvCxnSpPr/>
          <p:nvPr/>
        </p:nvCxnSpPr>
        <p:spPr bwMode="auto">
          <a:xfrm>
            <a:off x="947514" y="6077669"/>
            <a:ext cx="2188368" cy="0"/>
          </a:xfrm>
          <a:prstGeom prst="lin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
          <p:cNvCxnSpPr/>
          <p:nvPr/>
        </p:nvCxnSpPr>
        <p:spPr bwMode="auto">
          <a:xfrm>
            <a:off x="947514" y="5785226"/>
            <a:ext cx="2188368" cy="0"/>
          </a:xfrm>
          <a:prstGeom prst="lin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線コネクタ 15"/>
          <p:cNvCxnSpPr/>
          <p:nvPr/>
        </p:nvCxnSpPr>
        <p:spPr bwMode="auto">
          <a:xfrm>
            <a:off x="1048429" y="4620408"/>
            <a:ext cx="2349679" cy="0"/>
          </a:xfrm>
          <a:prstGeom prst="lin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線コネクタ 16"/>
          <p:cNvCxnSpPr/>
          <p:nvPr/>
        </p:nvCxnSpPr>
        <p:spPr bwMode="auto">
          <a:xfrm>
            <a:off x="971600" y="4005064"/>
            <a:ext cx="2349679" cy="0"/>
          </a:xfrm>
          <a:prstGeom prst="lin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Rectangle 3"/>
          <p:cNvSpPr txBox="1">
            <a:spLocks noChangeArrowheads="1"/>
          </p:cNvSpPr>
          <p:nvPr/>
        </p:nvSpPr>
        <p:spPr bwMode="auto">
          <a:xfrm>
            <a:off x="411163" y="182563"/>
            <a:ext cx="5380037" cy="62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6038" tIns="46038" rIns="46038" bIns="46038" numCol="1" anchor="t"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2pPr>
            <a:lvl3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3pPr>
            <a:lvl4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4pPr>
            <a:lvl5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5pPr>
            <a:lvl6pPr marL="457200" algn="l" rtl="0" fontAlgn="base">
              <a:spcBef>
                <a:spcPct val="0"/>
              </a:spcBef>
              <a:spcAft>
                <a:spcPct val="0"/>
              </a:spcAft>
              <a:defRPr sz="3200">
                <a:solidFill>
                  <a:schemeClr val="bg1"/>
                </a:solidFill>
                <a:latin typeface="ＭＳ Ｐゴシック" pitchFamily="50" charset="-128"/>
                <a:ea typeface="ＭＳ Ｐゴシック" pitchFamily="50" charset="-128"/>
              </a:defRPr>
            </a:lvl6pPr>
            <a:lvl7pPr marL="914400" algn="l" rtl="0" fontAlgn="base">
              <a:spcBef>
                <a:spcPct val="0"/>
              </a:spcBef>
              <a:spcAft>
                <a:spcPct val="0"/>
              </a:spcAft>
              <a:defRPr sz="3200">
                <a:solidFill>
                  <a:schemeClr val="bg1"/>
                </a:solidFill>
                <a:latin typeface="ＭＳ Ｐゴシック" pitchFamily="50" charset="-128"/>
                <a:ea typeface="ＭＳ Ｐゴシック" pitchFamily="50" charset="-128"/>
              </a:defRPr>
            </a:lvl7pPr>
            <a:lvl8pPr marL="1371600" algn="l" rtl="0" fontAlgn="base">
              <a:spcBef>
                <a:spcPct val="0"/>
              </a:spcBef>
              <a:spcAft>
                <a:spcPct val="0"/>
              </a:spcAft>
              <a:defRPr sz="3200">
                <a:solidFill>
                  <a:schemeClr val="bg1"/>
                </a:solidFill>
                <a:latin typeface="ＭＳ Ｐゴシック" pitchFamily="50" charset="-128"/>
                <a:ea typeface="ＭＳ Ｐゴシック" pitchFamily="50" charset="-128"/>
              </a:defRPr>
            </a:lvl8pPr>
            <a:lvl9pPr marL="1828800" algn="l" rtl="0" fontAlgn="base">
              <a:spcBef>
                <a:spcPct val="0"/>
              </a:spcBef>
              <a:spcAft>
                <a:spcPct val="0"/>
              </a:spcAft>
              <a:defRPr sz="3200">
                <a:solidFill>
                  <a:schemeClr val="bg1"/>
                </a:solidFill>
                <a:latin typeface="ＭＳ Ｐゴシック" pitchFamily="50" charset="-128"/>
                <a:ea typeface="ＭＳ Ｐゴシック" pitchFamily="50" charset="-128"/>
              </a:defRPr>
            </a:lvl9pPr>
          </a:lstStyle>
          <a:p>
            <a:pPr lvl="0"/>
            <a:r>
              <a:rPr lang="ja-JP" altLang="en-US" sz="3600" b="1" dirty="0" smtClean="0">
                <a:ln w="1905"/>
                <a:effectLst>
                  <a:innerShdw blurRad="69850" dist="43180" dir="5400000">
                    <a:srgbClr val="000000">
                      <a:alpha val="65000"/>
                    </a:srgbClr>
                  </a:innerShdw>
                </a:effectLst>
              </a:rPr>
              <a:t>シーケンス</a:t>
            </a:r>
            <a:r>
              <a:rPr lang="en-US" altLang="ja-JP" sz="3600" b="1" dirty="0" smtClean="0">
                <a:ln w="1905"/>
                <a:effectLst>
                  <a:innerShdw blurRad="69850" dist="43180" dir="5400000">
                    <a:srgbClr val="000000">
                      <a:alpha val="65000"/>
                    </a:srgbClr>
                  </a:innerShdw>
                </a:effectLst>
              </a:rPr>
              <a:t>/</a:t>
            </a:r>
            <a:r>
              <a:rPr lang="ja-JP" altLang="en-US" sz="3600" b="1" dirty="0" smtClean="0">
                <a:ln w="1905"/>
                <a:effectLst>
                  <a:innerShdw blurRad="69850" dist="43180" dir="5400000">
                    <a:srgbClr val="000000">
                      <a:alpha val="65000"/>
                    </a:srgbClr>
                  </a:innerShdw>
                </a:effectLst>
              </a:rPr>
              <a:t>マージニング</a:t>
            </a:r>
            <a:endParaRPr lang="ja-JP" altLang="en-US" sz="3600" b="1" dirty="0">
              <a:ln w="1905"/>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150930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2982" y="4199986"/>
            <a:ext cx="2342963" cy="2332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角丸四角形 18"/>
          <p:cNvSpPr/>
          <p:nvPr/>
        </p:nvSpPr>
        <p:spPr>
          <a:xfrm>
            <a:off x="1813182" y="988012"/>
            <a:ext cx="6450442" cy="3199676"/>
          </a:xfrm>
          <a:prstGeom prst="roundRect">
            <a:avLst>
              <a:gd name="adj" fmla="val 583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右矢印 19"/>
          <p:cNvSpPr/>
          <p:nvPr/>
        </p:nvSpPr>
        <p:spPr>
          <a:xfrm rot="16200000">
            <a:off x="5146673" y="2185668"/>
            <a:ext cx="360782" cy="274278"/>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右矢印 20"/>
          <p:cNvSpPr/>
          <p:nvPr/>
        </p:nvSpPr>
        <p:spPr>
          <a:xfrm rot="5400000">
            <a:off x="5975499" y="2568084"/>
            <a:ext cx="379826" cy="28753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右矢印 21"/>
          <p:cNvSpPr/>
          <p:nvPr/>
        </p:nvSpPr>
        <p:spPr>
          <a:xfrm rot="5400000">
            <a:off x="3510272" y="2584233"/>
            <a:ext cx="360782" cy="274278"/>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a:off x="774357" y="2460348"/>
            <a:ext cx="7071135" cy="14036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p:cNvSpPr/>
          <p:nvPr/>
        </p:nvSpPr>
        <p:spPr>
          <a:xfrm>
            <a:off x="2742933" y="2901763"/>
            <a:ext cx="1881751" cy="1153303"/>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en-US" altLang="ja-JP" dirty="0" smtClean="0"/>
              <a:t>LTC3880</a:t>
            </a:r>
            <a:endParaRPr kumimoji="1" lang="ja-JP" altLang="en-US" dirty="0"/>
          </a:p>
        </p:txBody>
      </p:sp>
      <p:sp>
        <p:nvSpPr>
          <p:cNvPr id="25" name="テキスト ボックス 24"/>
          <p:cNvSpPr txBox="1"/>
          <p:nvPr/>
        </p:nvSpPr>
        <p:spPr>
          <a:xfrm>
            <a:off x="2742933" y="3524942"/>
            <a:ext cx="940875" cy="523220"/>
          </a:xfrm>
          <a:prstGeom prst="rect">
            <a:avLst/>
          </a:prstGeom>
          <a:noFill/>
          <a:ln>
            <a:solidFill>
              <a:schemeClr val="bg1"/>
            </a:solidFill>
          </a:ln>
        </p:spPr>
        <p:txBody>
          <a:bodyPr wrap="square" rtlCol="0">
            <a:spAutoFit/>
          </a:bodyPr>
          <a:lstStyle/>
          <a:p>
            <a:r>
              <a:rPr kumimoji="1" lang="en-US" altLang="ja-JP" sz="1400" dirty="0" smtClean="0">
                <a:solidFill>
                  <a:schemeClr val="bg1"/>
                </a:solidFill>
              </a:rPr>
              <a:t>0.85V</a:t>
            </a:r>
          </a:p>
          <a:p>
            <a:r>
              <a:rPr kumimoji="1" lang="ja-JP" altLang="en-US" sz="1400" dirty="0" smtClean="0">
                <a:solidFill>
                  <a:schemeClr val="bg1"/>
                </a:solidFill>
              </a:rPr>
              <a:t>（</a:t>
            </a:r>
            <a:r>
              <a:rPr kumimoji="1" lang="en-US" altLang="ja-JP" sz="1400" dirty="0" smtClean="0">
                <a:solidFill>
                  <a:schemeClr val="bg1"/>
                </a:solidFill>
              </a:rPr>
              <a:t>CH0)</a:t>
            </a:r>
          </a:p>
        </p:txBody>
      </p:sp>
      <p:sp>
        <p:nvSpPr>
          <p:cNvPr id="26" name="テキスト ボックス 25"/>
          <p:cNvSpPr txBox="1"/>
          <p:nvPr/>
        </p:nvSpPr>
        <p:spPr>
          <a:xfrm>
            <a:off x="3723777" y="3524963"/>
            <a:ext cx="900907" cy="523220"/>
          </a:xfrm>
          <a:prstGeom prst="rect">
            <a:avLst/>
          </a:prstGeom>
          <a:noFill/>
          <a:ln>
            <a:solidFill>
              <a:schemeClr val="bg1"/>
            </a:solidFill>
          </a:ln>
        </p:spPr>
        <p:txBody>
          <a:bodyPr wrap="square" rtlCol="0">
            <a:spAutoFit/>
          </a:bodyPr>
          <a:lstStyle/>
          <a:p>
            <a:r>
              <a:rPr kumimoji="1" lang="en-US" altLang="ja-JP" sz="1400" dirty="0" smtClean="0">
                <a:solidFill>
                  <a:schemeClr val="bg1"/>
                </a:solidFill>
              </a:rPr>
              <a:t>1.10V</a:t>
            </a:r>
          </a:p>
          <a:p>
            <a:r>
              <a:rPr kumimoji="1" lang="ja-JP" altLang="en-US" sz="1400" dirty="0" smtClean="0">
                <a:solidFill>
                  <a:schemeClr val="bg1"/>
                </a:solidFill>
              </a:rPr>
              <a:t>（</a:t>
            </a:r>
            <a:r>
              <a:rPr kumimoji="1" lang="en-US" altLang="ja-JP" sz="1400" dirty="0" smtClean="0">
                <a:solidFill>
                  <a:schemeClr val="bg1"/>
                </a:solidFill>
              </a:rPr>
              <a:t>CH1)</a:t>
            </a:r>
          </a:p>
        </p:txBody>
      </p:sp>
      <p:sp>
        <p:nvSpPr>
          <p:cNvPr id="27" name="テキスト ボックス 26"/>
          <p:cNvSpPr txBox="1"/>
          <p:nvPr/>
        </p:nvSpPr>
        <p:spPr>
          <a:xfrm>
            <a:off x="4855601" y="3531003"/>
            <a:ext cx="735011" cy="523220"/>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1.5V</a:t>
            </a:r>
          </a:p>
          <a:p>
            <a:r>
              <a:rPr lang="en-US" altLang="ja-JP" sz="1400" dirty="0">
                <a:solidFill>
                  <a:schemeClr val="bg1"/>
                </a:solidFill>
              </a:rPr>
              <a:t>(</a:t>
            </a:r>
            <a:r>
              <a:rPr kumimoji="1" lang="en-US" altLang="ja-JP" sz="1400" dirty="0" smtClean="0">
                <a:solidFill>
                  <a:schemeClr val="bg1"/>
                </a:solidFill>
              </a:rPr>
              <a:t>CH2)</a:t>
            </a:r>
          </a:p>
        </p:txBody>
      </p:sp>
      <p:sp>
        <p:nvSpPr>
          <p:cNvPr id="28" name="テキスト ボックス 27"/>
          <p:cNvSpPr txBox="1"/>
          <p:nvPr/>
        </p:nvSpPr>
        <p:spPr>
          <a:xfrm>
            <a:off x="5590612" y="3531003"/>
            <a:ext cx="736936" cy="523220"/>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1.8V</a:t>
            </a:r>
          </a:p>
          <a:p>
            <a:r>
              <a:rPr kumimoji="1" lang="ja-JP" altLang="en-US" sz="1400" dirty="0" smtClean="0">
                <a:solidFill>
                  <a:schemeClr val="bg1"/>
                </a:solidFill>
              </a:rPr>
              <a:t>（</a:t>
            </a:r>
            <a:r>
              <a:rPr kumimoji="1" lang="en-US" altLang="ja-JP" sz="1400" dirty="0" smtClean="0">
                <a:solidFill>
                  <a:schemeClr val="bg1"/>
                </a:solidFill>
              </a:rPr>
              <a:t>CH3)</a:t>
            </a:r>
          </a:p>
        </p:txBody>
      </p:sp>
      <p:sp>
        <p:nvSpPr>
          <p:cNvPr id="29" name="テキスト ボックス 28"/>
          <p:cNvSpPr txBox="1"/>
          <p:nvPr/>
        </p:nvSpPr>
        <p:spPr>
          <a:xfrm>
            <a:off x="6350547" y="3531003"/>
            <a:ext cx="771672" cy="523220"/>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2.0V</a:t>
            </a:r>
          </a:p>
          <a:p>
            <a:r>
              <a:rPr lang="en-US" altLang="ja-JP" sz="1400" dirty="0">
                <a:solidFill>
                  <a:schemeClr val="bg1"/>
                </a:solidFill>
              </a:rPr>
              <a:t>(</a:t>
            </a:r>
            <a:r>
              <a:rPr kumimoji="1" lang="en-US" altLang="ja-JP" sz="1400" dirty="0" smtClean="0">
                <a:solidFill>
                  <a:schemeClr val="bg1"/>
                </a:solidFill>
              </a:rPr>
              <a:t>CH4)</a:t>
            </a:r>
          </a:p>
        </p:txBody>
      </p:sp>
      <p:sp>
        <p:nvSpPr>
          <p:cNvPr id="30" name="テキスト ボックス 29"/>
          <p:cNvSpPr txBox="1"/>
          <p:nvPr/>
        </p:nvSpPr>
        <p:spPr>
          <a:xfrm>
            <a:off x="7122220" y="3524942"/>
            <a:ext cx="723271" cy="523220"/>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2.2V</a:t>
            </a:r>
          </a:p>
          <a:p>
            <a:r>
              <a:rPr kumimoji="1" lang="ja-JP" altLang="en-US" sz="1400" dirty="0" smtClean="0">
                <a:solidFill>
                  <a:schemeClr val="bg1"/>
                </a:solidFill>
              </a:rPr>
              <a:t>（</a:t>
            </a:r>
            <a:r>
              <a:rPr kumimoji="1" lang="en-US" altLang="ja-JP" sz="1400" dirty="0" smtClean="0">
                <a:solidFill>
                  <a:schemeClr val="bg1"/>
                </a:solidFill>
              </a:rPr>
              <a:t>CH5)</a:t>
            </a:r>
          </a:p>
        </p:txBody>
      </p:sp>
      <p:sp>
        <p:nvSpPr>
          <p:cNvPr id="31" name="テキスト ボックス 30"/>
          <p:cNvSpPr txBox="1"/>
          <p:nvPr/>
        </p:nvSpPr>
        <p:spPr>
          <a:xfrm>
            <a:off x="4855601" y="2878611"/>
            <a:ext cx="2989892" cy="369332"/>
          </a:xfrm>
          <a:prstGeom prst="rect">
            <a:avLst/>
          </a:prstGeom>
          <a:solidFill>
            <a:srgbClr val="92D050"/>
          </a:solidFill>
          <a:ln>
            <a:solidFill>
              <a:srgbClr val="00B050"/>
            </a:solidFill>
          </a:ln>
        </p:spPr>
        <p:txBody>
          <a:bodyPr wrap="square" rtlCol="0">
            <a:spAutoFit/>
          </a:bodyPr>
          <a:lstStyle/>
          <a:p>
            <a:pPr algn="ctr"/>
            <a:r>
              <a:rPr kumimoji="1" lang="en-US" altLang="ja-JP" dirty="0" smtClean="0"/>
              <a:t>LTC2974</a:t>
            </a:r>
          </a:p>
        </p:txBody>
      </p:sp>
      <p:sp>
        <p:nvSpPr>
          <p:cNvPr id="32" name="下矢印 31"/>
          <p:cNvSpPr/>
          <p:nvPr/>
        </p:nvSpPr>
        <p:spPr>
          <a:xfrm rot="10800000" flipV="1">
            <a:off x="5204340" y="3256649"/>
            <a:ext cx="151749" cy="280464"/>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下矢印 32"/>
          <p:cNvSpPr/>
          <p:nvPr/>
        </p:nvSpPr>
        <p:spPr>
          <a:xfrm rot="10800000" flipV="1">
            <a:off x="5927962" y="3256648"/>
            <a:ext cx="151749" cy="284326"/>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下矢印 33"/>
          <p:cNvSpPr/>
          <p:nvPr/>
        </p:nvSpPr>
        <p:spPr>
          <a:xfrm rot="10800000" flipV="1">
            <a:off x="6579277" y="3265940"/>
            <a:ext cx="151749" cy="280464"/>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下矢印 34"/>
          <p:cNvSpPr/>
          <p:nvPr/>
        </p:nvSpPr>
        <p:spPr>
          <a:xfrm rot="10800000" flipV="1">
            <a:off x="7302899" y="3265939"/>
            <a:ext cx="151749" cy="284326"/>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p:cNvSpPr txBox="1"/>
          <p:nvPr/>
        </p:nvSpPr>
        <p:spPr>
          <a:xfrm>
            <a:off x="2222615" y="1773084"/>
            <a:ext cx="5622878" cy="369332"/>
          </a:xfrm>
          <a:prstGeom prst="rect">
            <a:avLst/>
          </a:prstGeom>
          <a:solidFill>
            <a:srgbClr val="92D050"/>
          </a:solidFill>
          <a:ln>
            <a:solidFill>
              <a:srgbClr val="00B050"/>
            </a:solidFill>
          </a:ln>
        </p:spPr>
        <p:txBody>
          <a:bodyPr wrap="square" rtlCol="0">
            <a:spAutoFit/>
          </a:bodyPr>
          <a:lstStyle/>
          <a:p>
            <a:pPr algn="ctr"/>
            <a:r>
              <a:rPr kumimoji="1" lang="en-US" altLang="ja-JP" dirty="0" err="1" smtClean="0"/>
              <a:t>LTC2977</a:t>
            </a:r>
            <a:r>
              <a:rPr kumimoji="1" lang="en-US" altLang="ja-JP" dirty="0" smtClean="0"/>
              <a:t> </a:t>
            </a:r>
          </a:p>
        </p:txBody>
      </p:sp>
      <p:sp>
        <p:nvSpPr>
          <p:cNvPr id="37" name="テキスト ボックス 36"/>
          <p:cNvSpPr txBox="1"/>
          <p:nvPr/>
        </p:nvSpPr>
        <p:spPr>
          <a:xfrm>
            <a:off x="2222615" y="1067131"/>
            <a:ext cx="723330" cy="477054"/>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0.9V</a:t>
            </a:r>
          </a:p>
          <a:p>
            <a:r>
              <a:rPr lang="en-US" altLang="ja-JP" sz="1100" dirty="0">
                <a:solidFill>
                  <a:schemeClr val="bg1"/>
                </a:solidFill>
              </a:rPr>
              <a:t>(</a:t>
            </a:r>
            <a:r>
              <a:rPr kumimoji="1" lang="en-US" altLang="ja-JP" sz="1100" dirty="0" smtClean="0">
                <a:solidFill>
                  <a:schemeClr val="bg1"/>
                </a:solidFill>
              </a:rPr>
              <a:t>CH6)</a:t>
            </a:r>
          </a:p>
        </p:txBody>
      </p:sp>
      <p:sp>
        <p:nvSpPr>
          <p:cNvPr id="38" name="テキスト ボックス 37"/>
          <p:cNvSpPr txBox="1"/>
          <p:nvPr/>
        </p:nvSpPr>
        <p:spPr>
          <a:xfrm>
            <a:off x="2945946" y="1078948"/>
            <a:ext cx="706630" cy="477054"/>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1.0V</a:t>
            </a:r>
          </a:p>
          <a:p>
            <a:r>
              <a:rPr lang="en-US" altLang="ja-JP" sz="1100" dirty="0">
                <a:solidFill>
                  <a:schemeClr val="bg1"/>
                </a:solidFill>
              </a:rPr>
              <a:t>(</a:t>
            </a:r>
            <a:r>
              <a:rPr kumimoji="1" lang="en-US" altLang="ja-JP" sz="1100" dirty="0" smtClean="0">
                <a:solidFill>
                  <a:schemeClr val="bg1"/>
                </a:solidFill>
              </a:rPr>
              <a:t>CH7)</a:t>
            </a:r>
          </a:p>
        </p:txBody>
      </p:sp>
      <p:sp>
        <p:nvSpPr>
          <p:cNvPr id="39" name="テキスト ボックス 38"/>
          <p:cNvSpPr txBox="1"/>
          <p:nvPr/>
        </p:nvSpPr>
        <p:spPr>
          <a:xfrm>
            <a:off x="3652576" y="1065487"/>
            <a:ext cx="686802" cy="477054"/>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1.1V</a:t>
            </a:r>
          </a:p>
          <a:p>
            <a:r>
              <a:rPr lang="en-US" altLang="ja-JP" sz="1100" dirty="0">
                <a:solidFill>
                  <a:schemeClr val="bg1"/>
                </a:solidFill>
              </a:rPr>
              <a:t>(</a:t>
            </a:r>
            <a:r>
              <a:rPr kumimoji="1" lang="en-US" altLang="ja-JP" sz="1100" dirty="0" smtClean="0">
                <a:solidFill>
                  <a:schemeClr val="bg1"/>
                </a:solidFill>
              </a:rPr>
              <a:t>CH8)</a:t>
            </a:r>
          </a:p>
        </p:txBody>
      </p:sp>
      <p:sp>
        <p:nvSpPr>
          <p:cNvPr id="40" name="テキスト ボックス 39"/>
          <p:cNvSpPr txBox="1"/>
          <p:nvPr/>
        </p:nvSpPr>
        <p:spPr>
          <a:xfrm>
            <a:off x="4339379" y="1067131"/>
            <a:ext cx="717835" cy="477054"/>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1.2V</a:t>
            </a:r>
          </a:p>
          <a:p>
            <a:r>
              <a:rPr lang="en-US" altLang="ja-JP" sz="1100" dirty="0">
                <a:solidFill>
                  <a:schemeClr val="bg1"/>
                </a:solidFill>
              </a:rPr>
              <a:t>(</a:t>
            </a:r>
            <a:r>
              <a:rPr kumimoji="1" lang="en-US" altLang="ja-JP" sz="1100" dirty="0" smtClean="0">
                <a:solidFill>
                  <a:schemeClr val="bg1"/>
                </a:solidFill>
              </a:rPr>
              <a:t>CH9)</a:t>
            </a:r>
          </a:p>
        </p:txBody>
      </p:sp>
      <p:sp>
        <p:nvSpPr>
          <p:cNvPr id="41" name="テキスト ボックス 40"/>
          <p:cNvSpPr txBox="1"/>
          <p:nvPr/>
        </p:nvSpPr>
        <p:spPr>
          <a:xfrm>
            <a:off x="5002104" y="1071335"/>
            <a:ext cx="987663" cy="477054"/>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2.5V</a:t>
            </a:r>
          </a:p>
          <a:p>
            <a:r>
              <a:rPr lang="en-US" altLang="ja-JP" sz="1100" dirty="0">
                <a:solidFill>
                  <a:schemeClr val="bg1"/>
                </a:solidFill>
              </a:rPr>
              <a:t>(</a:t>
            </a:r>
            <a:r>
              <a:rPr kumimoji="1" lang="en-US" altLang="ja-JP" sz="1100" dirty="0" smtClean="0">
                <a:solidFill>
                  <a:schemeClr val="bg1"/>
                </a:solidFill>
              </a:rPr>
              <a:t>CH10)</a:t>
            </a:r>
          </a:p>
        </p:txBody>
      </p:sp>
      <p:sp>
        <p:nvSpPr>
          <p:cNvPr id="42" name="テキスト ボックス 41"/>
          <p:cNvSpPr txBox="1"/>
          <p:nvPr/>
        </p:nvSpPr>
        <p:spPr>
          <a:xfrm>
            <a:off x="5750538" y="1070325"/>
            <a:ext cx="726865" cy="477054"/>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2.7V</a:t>
            </a:r>
          </a:p>
          <a:p>
            <a:r>
              <a:rPr kumimoji="1" lang="en-US" altLang="ja-JP" sz="1100" dirty="0" smtClean="0">
                <a:solidFill>
                  <a:schemeClr val="bg1"/>
                </a:solidFill>
              </a:rPr>
              <a:t>(CH11)</a:t>
            </a:r>
          </a:p>
        </p:txBody>
      </p:sp>
      <p:sp>
        <p:nvSpPr>
          <p:cNvPr id="43" name="テキスト ボックス 42"/>
          <p:cNvSpPr txBox="1"/>
          <p:nvPr/>
        </p:nvSpPr>
        <p:spPr>
          <a:xfrm>
            <a:off x="6477403" y="1067131"/>
            <a:ext cx="644817" cy="477054"/>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3.0V</a:t>
            </a:r>
          </a:p>
          <a:p>
            <a:r>
              <a:rPr lang="en-US" altLang="ja-JP" sz="1100" dirty="0">
                <a:solidFill>
                  <a:schemeClr val="bg1"/>
                </a:solidFill>
              </a:rPr>
              <a:t>(</a:t>
            </a:r>
            <a:r>
              <a:rPr kumimoji="1" lang="en-US" altLang="ja-JP" sz="1100" dirty="0" smtClean="0">
                <a:solidFill>
                  <a:schemeClr val="bg1"/>
                </a:solidFill>
              </a:rPr>
              <a:t>CH12)</a:t>
            </a:r>
          </a:p>
        </p:txBody>
      </p:sp>
      <p:sp>
        <p:nvSpPr>
          <p:cNvPr id="44" name="テキスト ボックス 43"/>
          <p:cNvSpPr txBox="1"/>
          <p:nvPr/>
        </p:nvSpPr>
        <p:spPr>
          <a:xfrm>
            <a:off x="7125475" y="1067131"/>
            <a:ext cx="720017" cy="477054"/>
          </a:xfrm>
          <a:prstGeom prst="rect">
            <a:avLst/>
          </a:prstGeom>
          <a:solidFill>
            <a:schemeClr val="accent2">
              <a:lumMod val="75000"/>
            </a:schemeClr>
          </a:solidFill>
          <a:ln>
            <a:solidFill>
              <a:schemeClr val="bg1"/>
            </a:solidFill>
          </a:ln>
        </p:spPr>
        <p:txBody>
          <a:bodyPr wrap="square" rtlCol="0">
            <a:spAutoFit/>
          </a:bodyPr>
          <a:lstStyle/>
          <a:p>
            <a:r>
              <a:rPr kumimoji="1" lang="en-US" altLang="ja-JP" sz="1400" dirty="0" smtClean="0">
                <a:solidFill>
                  <a:schemeClr val="bg1"/>
                </a:solidFill>
              </a:rPr>
              <a:t>3.3V</a:t>
            </a:r>
          </a:p>
          <a:p>
            <a:r>
              <a:rPr kumimoji="1" lang="en-US" altLang="ja-JP" sz="1100" dirty="0" smtClean="0">
                <a:solidFill>
                  <a:schemeClr val="bg1"/>
                </a:solidFill>
              </a:rPr>
              <a:t>(CH13)</a:t>
            </a:r>
          </a:p>
        </p:txBody>
      </p:sp>
      <p:sp>
        <p:nvSpPr>
          <p:cNvPr id="45" name="下矢印 44"/>
          <p:cNvSpPr/>
          <p:nvPr/>
        </p:nvSpPr>
        <p:spPr>
          <a:xfrm rot="10800000" flipH="1">
            <a:off x="2590533" y="1563295"/>
            <a:ext cx="152400" cy="200264"/>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下矢印 45"/>
          <p:cNvSpPr/>
          <p:nvPr/>
        </p:nvSpPr>
        <p:spPr>
          <a:xfrm rot="10800000" flipH="1">
            <a:off x="3209648" y="1559186"/>
            <a:ext cx="152400" cy="203021"/>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下矢印 46"/>
          <p:cNvSpPr/>
          <p:nvPr/>
        </p:nvSpPr>
        <p:spPr>
          <a:xfrm rot="10800000" flipH="1">
            <a:off x="3935197" y="1567096"/>
            <a:ext cx="152400" cy="200264"/>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下矢印 47"/>
          <p:cNvSpPr/>
          <p:nvPr/>
        </p:nvSpPr>
        <p:spPr>
          <a:xfrm rot="10800000" flipH="1">
            <a:off x="4622096" y="1551879"/>
            <a:ext cx="152400" cy="203021"/>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下矢印 48"/>
          <p:cNvSpPr/>
          <p:nvPr/>
        </p:nvSpPr>
        <p:spPr>
          <a:xfrm rot="10800000" flipH="1">
            <a:off x="5302262" y="1565911"/>
            <a:ext cx="152400" cy="200264"/>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下矢印 49"/>
          <p:cNvSpPr/>
          <p:nvPr/>
        </p:nvSpPr>
        <p:spPr>
          <a:xfrm rot="10800000" flipH="1">
            <a:off x="5998676" y="1550263"/>
            <a:ext cx="152400" cy="203021"/>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下矢印 50"/>
          <p:cNvSpPr/>
          <p:nvPr/>
        </p:nvSpPr>
        <p:spPr>
          <a:xfrm rot="10800000" flipH="1">
            <a:off x="6725239" y="1565885"/>
            <a:ext cx="152400" cy="200264"/>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下矢印 51"/>
          <p:cNvSpPr/>
          <p:nvPr/>
        </p:nvSpPr>
        <p:spPr>
          <a:xfrm rot="10800000" flipH="1">
            <a:off x="7359303" y="1564531"/>
            <a:ext cx="152400" cy="203021"/>
          </a:xfrm>
          <a:prstGeom prst="downArrow">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角丸四角形 52"/>
          <p:cNvSpPr/>
          <p:nvPr/>
        </p:nvSpPr>
        <p:spPr>
          <a:xfrm>
            <a:off x="198727" y="2322806"/>
            <a:ext cx="960031" cy="555805"/>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err="1" smtClean="0">
                <a:solidFill>
                  <a:schemeClr val="tx1"/>
                </a:solidFill>
              </a:rPr>
              <a:t>PMBus</a:t>
            </a:r>
            <a:endParaRPr kumimoji="1" lang="en-US" altLang="ja-JP" sz="1400" dirty="0" smtClean="0">
              <a:solidFill>
                <a:schemeClr val="tx1"/>
              </a:solidFill>
            </a:endParaRPr>
          </a:p>
          <a:p>
            <a:pPr algn="ctr"/>
            <a:r>
              <a:rPr lang="en-US" altLang="ja-JP" sz="1400" dirty="0" smtClean="0">
                <a:solidFill>
                  <a:schemeClr val="tx1"/>
                </a:solidFill>
              </a:rPr>
              <a:t>Dongle</a:t>
            </a:r>
            <a:endParaRPr kumimoji="1" lang="ja-JP" altLang="en-US" sz="1400" dirty="0">
              <a:solidFill>
                <a:schemeClr val="tx1"/>
              </a:solidFill>
            </a:endParaRPr>
          </a:p>
        </p:txBody>
      </p:sp>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sp>
        <p:nvSpPr>
          <p:cNvPr id="7" name="テキスト ボックス 6"/>
          <p:cNvSpPr txBox="1"/>
          <p:nvPr/>
        </p:nvSpPr>
        <p:spPr>
          <a:xfrm>
            <a:off x="79702" y="3139860"/>
            <a:ext cx="2663231" cy="338554"/>
          </a:xfrm>
          <a:prstGeom prst="rect">
            <a:avLst/>
          </a:prstGeom>
          <a:solidFill>
            <a:schemeClr val="bg1"/>
          </a:solidFill>
          <a:ln>
            <a:solidFill>
              <a:srgbClr val="FF0000"/>
            </a:solidFill>
          </a:ln>
        </p:spPr>
        <p:txBody>
          <a:bodyPr wrap="square" rtlCol="0">
            <a:spAutoFit/>
          </a:bodyPr>
          <a:lstStyle/>
          <a:p>
            <a:r>
              <a:rPr lang="en-US" altLang="ja-JP" sz="1600" b="1" dirty="0" err="1" smtClean="0">
                <a:solidFill>
                  <a:srgbClr val="FF0000"/>
                </a:solidFill>
              </a:rPr>
              <a:t>Ch2</a:t>
            </a:r>
            <a:r>
              <a:rPr lang="en-US" altLang="ja-JP" sz="1600" b="1" dirty="0" smtClean="0">
                <a:solidFill>
                  <a:srgbClr val="FF0000"/>
                </a:solidFill>
              </a:rPr>
              <a:t>=</a:t>
            </a:r>
            <a:r>
              <a:rPr lang="en-US" altLang="ja-JP" sz="1600" b="1" dirty="0" err="1" smtClean="0">
                <a:solidFill>
                  <a:srgbClr val="FF0000"/>
                </a:solidFill>
              </a:rPr>
              <a:t>1.5V</a:t>
            </a:r>
            <a:r>
              <a:rPr lang="ja-JP" altLang="en-US" sz="1600" b="1" dirty="0" smtClean="0">
                <a:solidFill>
                  <a:srgbClr val="FF0000"/>
                </a:solidFill>
              </a:rPr>
              <a:t>に短絡が発生</a:t>
            </a:r>
            <a:endParaRPr lang="en-US" altLang="ja-JP" sz="1600" b="1" dirty="0" smtClean="0">
              <a:solidFill>
                <a:srgbClr val="FF0000"/>
              </a:solidFill>
            </a:endParaRPr>
          </a:p>
        </p:txBody>
      </p:sp>
      <p:pic>
        <p:nvPicPr>
          <p:cNvPr id="8"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2362" y="3487225"/>
            <a:ext cx="13716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Multiply 60"/>
          <p:cNvSpPr/>
          <p:nvPr/>
        </p:nvSpPr>
        <p:spPr bwMode="auto">
          <a:xfrm>
            <a:off x="4987601" y="3122064"/>
            <a:ext cx="579250" cy="553494"/>
          </a:xfrm>
          <a:prstGeom prst="mathMultiply">
            <a:avLst/>
          </a:prstGeom>
          <a:solidFill>
            <a:srgbClr val="FF3300"/>
          </a:solidFill>
          <a:ln w="12700" cap="flat" cmpd="sng" algn="ctr">
            <a:solidFill>
              <a:schemeClr val="tx1"/>
            </a:solidFill>
            <a:prstDash val="solid"/>
            <a:round/>
            <a:headEnd type="none" w="med" len="med"/>
            <a:tailEnd type="triangle" w="med" len="med"/>
          </a:ln>
          <a:effectLst/>
        </p:spPr>
        <p:txBody>
          <a:bodyPr wrap="none" anchor="ctr"/>
          <a:lstStyle>
            <a:defPPr>
              <a:defRPr lang="en-US"/>
            </a:defPPr>
            <a:lvl1pPr algn="l" rtl="0" fontAlgn="base">
              <a:spcBef>
                <a:spcPct val="0"/>
              </a:spcBef>
              <a:spcAft>
                <a:spcPct val="0"/>
              </a:spcAft>
              <a:defRPr sz="2000" kern="1200">
                <a:solidFill>
                  <a:schemeClr val="tx1"/>
                </a:solidFill>
                <a:latin typeface="Arial" pitchFamily="34" charset="0"/>
                <a:ea typeface="ＭＳ Ｐゴシック" pitchFamily="50" charset="-128"/>
                <a:cs typeface="+mn-cs"/>
              </a:defRPr>
            </a:lvl1pPr>
            <a:lvl2pPr marL="457200" algn="l" rtl="0" fontAlgn="base">
              <a:spcBef>
                <a:spcPct val="0"/>
              </a:spcBef>
              <a:spcAft>
                <a:spcPct val="0"/>
              </a:spcAft>
              <a:defRPr sz="2000" kern="1200">
                <a:solidFill>
                  <a:schemeClr val="tx1"/>
                </a:solidFill>
                <a:latin typeface="Arial" pitchFamily="34" charset="0"/>
                <a:ea typeface="ＭＳ Ｐゴシック" pitchFamily="50" charset="-128"/>
                <a:cs typeface="+mn-cs"/>
              </a:defRPr>
            </a:lvl2pPr>
            <a:lvl3pPr marL="914400" algn="l" rtl="0" fontAlgn="base">
              <a:spcBef>
                <a:spcPct val="0"/>
              </a:spcBef>
              <a:spcAft>
                <a:spcPct val="0"/>
              </a:spcAft>
              <a:defRPr sz="2000" kern="1200">
                <a:solidFill>
                  <a:schemeClr val="tx1"/>
                </a:solidFill>
                <a:latin typeface="Arial" pitchFamily="34" charset="0"/>
                <a:ea typeface="ＭＳ Ｐゴシック" pitchFamily="50" charset="-128"/>
                <a:cs typeface="+mn-cs"/>
              </a:defRPr>
            </a:lvl3pPr>
            <a:lvl4pPr marL="1371600" algn="l" rtl="0" fontAlgn="base">
              <a:spcBef>
                <a:spcPct val="0"/>
              </a:spcBef>
              <a:spcAft>
                <a:spcPct val="0"/>
              </a:spcAft>
              <a:defRPr sz="2000" kern="1200">
                <a:solidFill>
                  <a:schemeClr val="tx1"/>
                </a:solidFill>
                <a:latin typeface="Arial" pitchFamily="34" charset="0"/>
                <a:ea typeface="ＭＳ Ｐゴシック" pitchFamily="50" charset="-128"/>
                <a:cs typeface="+mn-cs"/>
              </a:defRPr>
            </a:lvl4pPr>
            <a:lvl5pPr marL="1828800" algn="l" rtl="0" fontAlgn="base">
              <a:spcBef>
                <a:spcPct val="0"/>
              </a:spcBef>
              <a:spcAft>
                <a:spcPct val="0"/>
              </a:spcAft>
              <a:defRPr sz="2000" kern="1200">
                <a:solidFill>
                  <a:schemeClr val="tx1"/>
                </a:solidFill>
                <a:latin typeface="Arial" pitchFamily="34" charset="0"/>
                <a:ea typeface="ＭＳ Ｐゴシック" pitchFamily="50" charset="-128"/>
                <a:cs typeface="+mn-cs"/>
              </a:defRPr>
            </a:lvl5pPr>
            <a:lvl6pPr marL="2286000" algn="l" defTabSz="914400" rtl="0" eaLnBrk="1" latinLnBrk="0" hangingPunct="1">
              <a:defRPr sz="2000" kern="1200">
                <a:solidFill>
                  <a:schemeClr val="tx1"/>
                </a:solidFill>
                <a:latin typeface="Arial" pitchFamily="34" charset="0"/>
                <a:ea typeface="ＭＳ Ｐゴシック" pitchFamily="50" charset="-128"/>
                <a:cs typeface="+mn-cs"/>
              </a:defRPr>
            </a:lvl6pPr>
            <a:lvl7pPr marL="2743200" algn="l" defTabSz="914400" rtl="0" eaLnBrk="1" latinLnBrk="0" hangingPunct="1">
              <a:defRPr sz="2000" kern="1200">
                <a:solidFill>
                  <a:schemeClr val="tx1"/>
                </a:solidFill>
                <a:latin typeface="Arial" pitchFamily="34" charset="0"/>
                <a:ea typeface="ＭＳ Ｐゴシック" pitchFamily="50" charset="-128"/>
                <a:cs typeface="+mn-cs"/>
              </a:defRPr>
            </a:lvl7pPr>
            <a:lvl8pPr marL="3200400" algn="l" defTabSz="914400" rtl="0" eaLnBrk="1" latinLnBrk="0" hangingPunct="1">
              <a:defRPr sz="2000" kern="1200">
                <a:solidFill>
                  <a:schemeClr val="tx1"/>
                </a:solidFill>
                <a:latin typeface="Arial" pitchFamily="34" charset="0"/>
                <a:ea typeface="ＭＳ Ｐゴシック" pitchFamily="50" charset="-128"/>
                <a:cs typeface="+mn-cs"/>
              </a:defRPr>
            </a:lvl8pPr>
            <a:lvl9pPr marL="3657600" algn="l" defTabSz="914400" rtl="0" eaLnBrk="1" latinLnBrk="0" hangingPunct="1">
              <a:defRPr sz="2000" kern="1200">
                <a:solidFill>
                  <a:schemeClr val="tx1"/>
                </a:solidFill>
                <a:latin typeface="Arial" pitchFamily="34" charset="0"/>
                <a:ea typeface="ＭＳ Ｐゴシック" pitchFamily="50" charset="-128"/>
                <a:cs typeface="+mn-cs"/>
              </a:defRPr>
            </a:lvl9pPr>
          </a:lstStyle>
          <a:p>
            <a:pPr algn="ctr">
              <a:lnSpc>
                <a:spcPct val="90000"/>
              </a:lnSpc>
              <a:spcBef>
                <a:spcPct val="50000"/>
              </a:spcBef>
              <a:defRPr/>
            </a:pPr>
            <a:endParaRPr lang="en-US" dirty="0">
              <a:latin typeface="Arial" charset="0"/>
              <a:ea typeface="ＭＳ Ｐゴシック" charset="0"/>
              <a:cs typeface="ＭＳ Ｐゴシック" charset="0"/>
            </a:endParaRPr>
          </a:p>
        </p:txBody>
      </p:sp>
      <p:sp>
        <p:nvSpPr>
          <p:cNvPr id="13" name="円/楕円 12"/>
          <p:cNvSpPr/>
          <p:nvPr/>
        </p:nvSpPr>
        <p:spPr bwMode="auto">
          <a:xfrm>
            <a:off x="1171458" y="5200748"/>
            <a:ext cx="1787188" cy="431833"/>
          </a:xfrm>
          <a:prstGeom prst="ellipse">
            <a:avLst/>
          </a:prstGeom>
          <a:noFill/>
          <a:ln w="38100" cap="flat" cmpd="sng" algn="ctr">
            <a:solidFill>
              <a:srgbClr val="FF00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1" i="0" u="none" strike="noStrike" cap="none" normalizeH="0" baseline="0" smtClean="0">
              <a:ln>
                <a:noFill/>
              </a:ln>
              <a:solidFill>
                <a:schemeClr val="tx1"/>
              </a:solidFill>
              <a:effectLst/>
              <a:latin typeface="Arial" charset="0"/>
              <a:ea typeface="ＭＳ Ｐゴシック" pitchFamily="50" charset="-128"/>
            </a:endParaRPr>
          </a:p>
        </p:txBody>
      </p:sp>
      <p:sp>
        <p:nvSpPr>
          <p:cNvPr id="14" name="四角形吹き出し 13"/>
          <p:cNvSpPr/>
          <p:nvPr/>
        </p:nvSpPr>
        <p:spPr bwMode="auto">
          <a:xfrm>
            <a:off x="2491719" y="5683381"/>
            <a:ext cx="1507524" cy="662987"/>
          </a:xfrm>
          <a:prstGeom prst="wedgeRectCallout">
            <a:avLst>
              <a:gd name="adj1" fmla="val -58538"/>
              <a:gd name="adj2" fmla="val -75421"/>
            </a:avLst>
          </a:prstGeom>
          <a:solidFill>
            <a:schemeClr val="bg1"/>
          </a:solidFill>
          <a:ln w="38100" cap="flat" cmpd="sng" algn="ctr">
            <a:solidFill>
              <a:srgbClr val="FF0000"/>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600" b="1" i="0" u="none" strike="noStrike" cap="none" normalizeH="0" baseline="0" dirty="0" smtClean="0">
                <a:ln>
                  <a:noFill/>
                </a:ln>
                <a:solidFill>
                  <a:srgbClr val="FF0000"/>
                </a:solidFill>
                <a:effectLst/>
                <a:latin typeface="Arial" charset="0"/>
                <a:ea typeface="ＭＳ Ｐゴシック" pitchFamily="50" charset="-128"/>
              </a:rPr>
              <a:t>NG</a:t>
            </a:r>
            <a:r>
              <a:rPr kumimoji="1" lang="ja-JP" altLang="en-US" sz="1600" b="1" i="0" u="none" strike="noStrike" cap="none" normalizeH="0" baseline="0" dirty="0" smtClean="0">
                <a:ln>
                  <a:noFill/>
                </a:ln>
                <a:solidFill>
                  <a:srgbClr val="FF0000"/>
                </a:solidFill>
                <a:effectLst/>
                <a:latin typeface="Arial" charset="0"/>
                <a:ea typeface="ＭＳ Ｐゴシック" pitchFamily="50" charset="-128"/>
              </a:rPr>
              <a:t>の電源部が</a:t>
            </a:r>
            <a:endParaRPr kumimoji="1" lang="en-US" altLang="ja-JP" sz="1600" b="1" i="0" u="none" strike="noStrike" cap="none" normalizeH="0" baseline="0" dirty="0" smtClean="0">
              <a:ln>
                <a:noFill/>
              </a:ln>
              <a:solidFill>
                <a:srgbClr val="FF0000"/>
              </a:solidFill>
              <a:effectLst/>
              <a:latin typeface="Arial" charset="0"/>
              <a:ea typeface="ＭＳ Ｐゴシック"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rgbClr val="FF0000"/>
                </a:solidFill>
                <a:effectLst/>
                <a:latin typeface="Arial" charset="0"/>
                <a:ea typeface="ＭＳ Ｐゴシック" pitchFamily="50" charset="-128"/>
              </a:rPr>
              <a:t>赤くなります</a:t>
            </a:r>
          </a:p>
        </p:txBody>
      </p:sp>
      <p:grpSp>
        <p:nvGrpSpPr>
          <p:cNvPr id="15" name="グループ化 14"/>
          <p:cNvGrpSpPr/>
          <p:nvPr/>
        </p:nvGrpSpPr>
        <p:grpSpPr>
          <a:xfrm>
            <a:off x="4441449" y="4305398"/>
            <a:ext cx="4032666" cy="2066462"/>
            <a:chOff x="4441449" y="4305398"/>
            <a:chExt cx="4032666" cy="2066462"/>
          </a:xfrm>
        </p:grpSpPr>
        <p:pic>
          <p:nvPicPr>
            <p:cNvPr id="16" name="図 1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41449" y="4305398"/>
              <a:ext cx="3000375" cy="1866900"/>
            </a:xfrm>
            <a:prstGeom prst="rect">
              <a:avLst/>
            </a:prstGeom>
          </p:spPr>
        </p:pic>
        <p:sp>
          <p:nvSpPr>
            <p:cNvPr id="17" name="四角形吹き出し 16"/>
            <p:cNvSpPr/>
            <p:nvPr/>
          </p:nvSpPr>
          <p:spPr bwMode="auto">
            <a:xfrm>
              <a:off x="6541669" y="5708873"/>
              <a:ext cx="1932446" cy="662987"/>
            </a:xfrm>
            <a:prstGeom prst="wedgeRectCallout">
              <a:avLst>
                <a:gd name="adj1" fmla="val -58538"/>
                <a:gd name="adj2" fmla="val -75421"/>
              </a:avLst>
            </a:prstGeom>
            <a:solidFill>
              <a:schemeClr val="bg1"/>
            </a:solidFill>
            <a:ln w="38100" cap="flat" cmpd="sng" algn="ctr">
              <a:solidFill>
                <a:srgbClr val="FF0000"/>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rgbClr val="FF0000"/>
                  </a:solidFill>
                  <a:effectLst/>
                  <a:latin typeface="Arial" charset="0"/>
                  <a:ea typeface="ＭＳ Ｐゴシック" pitchFamily="50" charset="-128"/>
                </a:rPr>
                <a:t>該当する</a:t>
              </a:r>
              <a:r>
                <a:rPr kumimoji="1" lang="en-US" altLang="ja-JP" sz="1600" b="1" i="0" u="none" strike="noStrike" cap="none" normalizeH="0" baseline="0" dirty="0" smtClean="0">
                  <a:ln>
                    <a:noFill/>
                  </a:ln>
                  <a:solidFill>
                    <a:srgbClr val="FF0000"/>
                  </a:solidFill>
                  <a:effectLst/>
                  <a:latin typeface="Arial" charset="0"/>
                  <a:ea typeface="ＭＳ Ｐゴシック" pitchFamily="50" charset="-128"/>
                </a:rPr>
                <a:t>FAULT</a:t>
              </a:r>
              <a:r>
                <a:rPr lang="ja-JP" altLang="en-US" sz="1600" dirty="0" smtClean="0">
                  <a:solidFill>
                    <a:srgbClr val="FF0000"/>
                  </a:solidFill>
                </a:rPr>
                <a:t>に</a:t>
              </a:r>
              <a:endParaRPr lang="en-US" altLang="ja-JP" sz="1600" dirty="0" smtClean="0">
                <a:solidFill>
                  <a:srgbClr val="FF0000"/>
                </a:solidFill>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sz="1600" dirty="0" smtClean="0">
                  <a:solidFill>
                    <a:srgbClr val="FF0000"/>
                  </a:solidFill>
                </a:rPr>
                <a:t>チェックが入ります</a:t>
              </a:r>
              <a:endParaRPr kumimoji="1" lang="ja-JP" altLang="en-US" sz="1600" b="1" i="0" u="none" strike="noStrike" cap="none" normalizeH="0" baseline="0" dirty="0" smtClean="0">
                <a:ln>
                  <a:noFill/>
                </a:ln>
                <a:solidFill>
                  <a:srgbClr val="FF0000"/>
                </a:solidFill>
                <a:effectLst/>
                <a:latin typeface="Arial" charset="0"/>
                <a:ea typeface="ＭＳ Ｐゴシック" pitchFamily="50" charset="-128"/>
              </a:endParaRPr>
            </a:p>
          </p:txBody>
        </p:sp>
      </p:grpSp>
      <p:sp>
        <p:nvSpPr>
          <p:cNvPr id="18" name="Rectangle 3"/>
          <p:cNvSpPr txBox="1">
            <a:spLocks noChangeArrowheads="1"/>
          </p:cNvSpPr>
          <p:nvPr/>
        </p:nvSpPr>
        <p:spPr bwMode="auto">
          <a:xfrm>
            <a:off x="411163" y="182563"/>
            <a:ext cx="5380037" cy="62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6038" tIns="46038" rIns="46038" bIns="46038" numCol="1" anchor="t"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2pPr>
            <a:lvl3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3pPr>
            <a:lvl4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4pPr>
            <a:lvl5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5pPr>
            <a:lvl6pPr marL="457200" algn="l" rtl="0" fontAlgn="base">
              <a:spcBef>
                <a:spcPct val="0"/>
              </a:spcBef>
              <a:spcAft>
                <a:spcPct val="0"/>
              </a:spcAft>
              <a:defRPr sz="3200">
                <a:solidFill>
                  <a:schemeClr val="bg1"/>
                </a:solidFill>
                <a:latin typeface="ＭＳ Ｐゴシック" pitchFamily="50" charset="-128"/>
                <a:ea typeface="ＭＳ Ｐゴシック" pitchFamily="50" charset="-128"/>
              </a:defRPr>
            </a:lvl6pPr>
            <a:lvl7pPr marL="914400" algn="l" rtl="0" fontAlgn="base">
              <a:spcBef>
                <a:spcPct val="0"/>
              </a:spcBef>
              <a:spcAft>
                <a:spcPct val="0"/>
              </a:spcAft>
              <a:defRPr sz="3200">
                <a:solidFill>
                  <a:schemeClr val="bg1"/>
                </a:solidFill>
                <a:latin typeface="ＭＳ Ｐゴシック" pitchFamily="50" charset="-128"/>
                <a:ea typeface="ＭＳ Ｐゴシック" pitchFamily="50" charset="-128"/>
              </a:defRPr>
            </a:lvl7pPr>
            <a:lvl8pPr marL="1371600" algn="l" rtl="0" fontAlgn="base">
              <a:spcBef>
                <a:spcPct val="0"/>
              </a:spcBef>
              <a:spcAft>
                <a:spcPct val="0"/>
              </a:spcAft>
              <a:defRPr sz="3200">
                <a:solidFill>
                  <a:schemeClr val="bg1"/>
                </a:solidFill>
                <a:latin typeface="ＭＳ Ｐゴシック" pitchFamily="50" charset="-128"/>
                <a:ea typeface="ＭＳ Ｐゴシック" pitchFamily="50" charset="-128"/>
              </a:defRPr>
            </a:lvl8pPr>
            <a:lvl9pPr marL="1828800" algn="l" rtl="0" fontAlgn="base">
              <a:spcBef>
                <a:spcPct val="0"/>
              </a:spcBef>
              <a:spcAft>
                <a:spcPct val="0"/>
              </a:spcAft>
              <a:defRPr sz="3200">
                <a:solidFill>
                  <a:schemeClr val="bg1"/>
                </a:solidFill>
                <a:latin typeface="ＭＳ Ｐゴシック" pitchFamily="50" charset="-128"/>
                <a:ea typeface="ＭＳ Ｐゴシック" pitchFamily="50" charset="-128"/>
              </a:defRPr>
            </a:lvl9pPr>
          </a:lstStyle>
          <a:p>
            <a:pPr lvl="0"/>
            <a:r>
              <a:rPr lang="ja-JP" altLang="en-US" sz="3600" b="1" dirty="0" smtClean="0">
                <a:ln w="1905"/>
                <a:effectLst>
                  <a:innerShdw blurRad="69850" dist="43180" dir="5400000">
                    <a:srgbClr val="000000">
                      <a:alpha val="65000"/>
                    </a:srgbClr>
                  </a:innerShdw>
                </a:effectLst>
              </a:rPr>
              <a:t>フォールトログ</a:t>
            </a:r>
            <a:endParaRPr lang="ja-JP" altLang="en-US" sz="3600" b="1" dirty="0">
              <a:ln w="1905"/>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869079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pic>
        <p:nvPicPr>
          <p:cNvPr id="5" name="図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87413" y="1940010"/>
            <a:ext cx="6305550" cy="4305300"/>
          </a:xfrm>
          <a:prstGeom prst="rect">
            <a:avLst/>
          </a:prstGeom>
        </p:spPr>
      </p:pic>
      <p:sp>
        <p:nvSpPr>
          <p:cNvPr id="6" name="Title 1"/>
          <p:cNvSpPr txBox="1">
            <a:spLocks/>
          </p:cNvSpPr>
          <p:nvPr/>
        </p:nvSpPr>
        <p:spPr>
          <a:xfrm>
            <a:off x="142813" y="979033"/>
            <a:ext cx="8794750" cy="960977"/>
          </a:xfrm>
          <a:prstGeom prst="rect">
            <a:avLst/>
          </a:prstGeom>
        </p:spPr>
        <p:txBody>
          <a:bodyPr vert="horz" lIns="91440" tIns="45720" rIns="91440" bIns="45720" rtlCol="0" anchor="t">
            <a:noAutofit/>
          </a:bodyPr>
          <a:lstStyle>
            <a:lvl1pPr algn="l" defTabSz="914400" rtl="0" eaLnBrk="1" latinLnBrk="0" hangingPunct="1">
              <a:spcBef>
                <a:spcPct val="0"/>
              </a:spcBef>
              <a:buNone/>
              <a:defRPr kumimoji="1" sz="3600" kern="1200">
                <a:solidFill>
                  <a:schemeClr val="accent2">
                    <a:lumMod val="75000"/>
                  </a:schemeClr>
                </a:solidFill>
                <a:latin typeface="+mj-lt"/>
                <a:ea typeface="+mj-ea"/>
                <a:cs typeface="+mj-cs"/>
              </a:defRPr>
            </a:lvl1pPr>
          </a:lstStyle>
          <a:p>
            <a:r>
              <a:rPr lang="ja-JP" altLang="en-US" sz="2400" b="1" dirty="0" smtClean="0">
                <a:solidFill>
                  <a:srgbClr val="C00000"/>
                </a:solidFill>
                <a:ea typeface="ＭＳ Ｐゴシック" pitchFamily="50" charset="-128"/>
              </a:rPr>
              <a:t>電源を落とした後でも、</a:t>
            </a:r>
            <a:r>
              <a:rPr lang="en-US" altLang="ja-JP" sz="2400" b="1" dirty="0" smtClean="0">
                <a:solidFill>
                  <a:srgbClr val="C00000"/>
                </a:solidFill>
                <a:ea typeface="ＭＳ Ｐゴシック" pitchFamily="50" charset="-128"/>
              </a:rPr>
              <a:t>EEPROM</a:t>
            </a:r>
            <a:r>
              <a:rPr lang="ja-JP" altLang="en-US" sz="2400" b="1" dirty="0" smtClean="0">
                <a:solidFill>
                  <a:srgbClr val="C00000"/>
                </a:solidFill>
                <a:ea typeface="ＭＳ Ｐゴシック" pitchFamily="50" charset="-128"/>
              </a:rPr>
              <a:t>から、</a:t>
            </a:r>
            <a:r>
              <a:rPr lang="en-US" altLang="ja-JP" sz="2400" b="1" dirty="0" smtClean="0">
                <a:solidFill>
                  <a:srgbClr val="C00000"/>
                </a:solidFill>
                <a:ea typeface="ＭＳ Ｐゴシック" pitchFamily="50" charset="-128"/>
              </a:rPr>
              <a:t>FAULT</a:t>
            </a:r>
            <a:r>
              <a:rPr lang="ja-JP" altLang="en-US" sz="2400" b="1" dirty="0" smtClean="0">
                <a:solidFill>
                  <a:srgbClr val="C00000"/>
                </a:solidFill>
                <a:ea typeface="ＭＳ Ｐゴシック" pitchFamily="50" charset="-128"/>
              </a:rPr>
              <a:t>内容を読み込み、</a:t>
            </a:r>
            <a:endParaRPr lang="en-US" altLang="ja-JP" sz="2400" b="1" dirty="0" smtClean="0">
              <a:solidFill>
                <a:srgbClr val="C00000"/>
              </a:solidFill>
              <a:ea typeface="ＭＳ Ｐゴシック" pitchFamily="50" charset="-128"/>
            </a:endParaRPr>
          </a:p>
          <a:p>
            <a:r>
              <a:rPr lang="ja-JP" altLang="en-US" sz="2400" b="1" dirty="0" smtClean="0">
                <a:solidFill>
                  <a:srgbClr val="C00000"/>
                </a:solidFill>
                <a:ea typeface="ＭＳ Ｐゴシック" pitchFamily="50" charset="-128"/>
              </a:rPr>
              <a:t>不具合内容を後で確認</a:t>
            </a:r>
            <a:r>
              <a:rPr lang="ja-JP" altLang="en-US" sz="2400" dirty="0" smtClean="0">
                <a:solidFill>
                  <a:srgbClr val="C00000"/>
                </a:solidFill>
                <a:ea typeface="ＭＳ Ｐゴシック" pitchFamily="50" charset="-128"/>
              </a:rPr>
              <a:t>する事が可能です。</a:t>
            </a:r>
            <a:endParaRPr lang="en-US" altLang="ja-JP" sz="2400" b="1" dirty="0" smtClean="0">
              <a:solidFill>
                <a:srgbClr val="C00000"/>
              </a:solidFill>
              <a:ea typeface="ＭＳ Ｐゴシック" pitchFamily="50" charset="-128"/>
            </a:endParaRPr>
          </a:p>
        </p:txBody>
      </p:sp>
      <p:sp>
        <p:nvSpPr>
          <p:cNvPr id="7" name="Rectangle 3"/>
          <p:cNvSpPr txBox="1">
            <a:spLocks noChangeArrowheads="1"/>
          </p:cNvSpPr>
          <p:nvPr/>
        </p:nvSpPr>
        <p:spPr bwMode="auto">
          <a:xfrm>
            <a:off x="411163" y="182563"/>
            <a:ext cx="5380037" cy="62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6038" tIns="46038" rIns="46038" bIns="46038" numCol="1" anchor="t"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2pPr>
            <a:lvl3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3pPr>
            <a:lvl4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4pPr>
            <a:lvl5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5pPr>
            <a:lvl6pPr marL="457200" algn="l" rtl="0" fontAlgn="base">
              <a:spcBef>
                <a:spcPct val="0"/>
              </a:spcBef>
              <a:spcAft>
                <a:spcPct val="0"/>
              </a:spcAft>
              <a:defRPr sz="3200">
                <a:solidFill>
                  <a:schemeClr val="bg1"/>
                </a:solidFill>
                <a:latin typeface="ＭＳ Ｐゴシック" pitchFamily="50" charset="-128"/>
                <a:ea typeface="ＭＳ Ｐゴシック" pitchFamily="50" charset="-128"/>
              </a:defRPr>
            </a:lvl6pPr>
            <a:lvl7pPr marL="914400" algn="l" rtl="0" fontAlgn="base">
              <a:spcBef>
                <a:spcPct val="0"/>
              </a:spcBef>
              <a:spcAft>
                <a:spcPct val="0"/>
              </a:spcAft>
              <a:defRPr sz="3200">
                <a:solidFill>
                  <a:schemeClr val="bg1"/>
                </a:solidFill>
                <a:latin typeface="ＭＳ Ｐゴシック" pitchFamily="50" charset="-128"/>
                <a:ea typeface="ＭＳ Ｐゴシック" pitchFamily="50" charset="-128"/>
              </a:defRPr>
            </a:lvl7pPr>
            <a:lvl8pPr marL="1371600" algn="l" rtl="0" fontAlgn="base">
              <a:spcBef>
                <a:spcPct val="0"/>
              </a:spcBef>
              <a:spcAft>
                <a:spcPct val="0"/>
              </a:spcAft>
              <a:defRPr sz="3200">
                <a:solidFill>
                  <a:schemeClr val="bg1"/>
                </a:solidFill>
                <a:latin typeface="ＭＳ Ｐゴシック" pitchFamily="50" charset="-128"/>
                <a:ea typeface="ＭＳ Ｐゴシック" pitchFamily="50" charset="-128"/>
              </a:defRPr>
            </a:lvl8pPr>
            <a:lvl9pPr marL="1828800" algn="l" rtl="0" fontAlgn="base">
              <a:spcBef>
                <a:spcPct val="0"/>
              </a:spcBef>
              <a:spcAft>
                <a:spcPct val="0"/>
              </a:spcAft>
              <a:defRPr sz="3200">
                <a:solidFill>
                  <a:schemeClr val="bg1"/>
                </a:solidFill>
                <a:latin typeface="ＭＳ Ｐゴシック" pitchFamily="50" charset="-128"/>
                <a:ea typeface="ＭＳ Ｐゴシック" pitchFamily="50" charset="-128"/>
              </a:defRPr>
            </a:lvl9pPr>
          </a:lstStyle>
          <a:p>
            <a:pPr lvl="0"/>
            <a:r>
              <a:rPr lang="ja-JP" altLang="en-US" sz="3600" b="1" dirty="0" smtClean="0">
                <a:ln w="1905"/>
                <a:effectLst>
                  <a:innerShdw blurRad="69850" dist="43180" dir="5400000">
                    <a:srgbClr val="000000">
                      <a:alpha val="65000"/>
                    </a:srgbClr>
                  </a:innerShdw>
                </a:effectLst>
              </a:rPr>
              <a:t>フォールトログ</a:t>
            </a:r>
            <a:endParaRPr lang="ja-JP" altLang="en-US" sz="3600" b="1" dirty="0">
              <a:ln w="1905"/>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9077364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線コネクタ 4"/>
          <p:cNvCxnSpPr/>
          <p:nvPr/>
        </p:nvCxnSpPr>
        <p:spPr>
          <a:xfrm>
            <a:off x="7051893" y="2215584"/>
            <a:ext cx="4156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直線コネクタ 5"/>
          <p:cNvCxnSpPr/>
          <p:nvPr/>
        </p:nvCxnSpPr>
        <p:spPr>
          <a:xfrm>
            <a:off x="7063769" y="2476841"/>
            <a:ext cx="4156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a:off x="7063768" y="2738098"/>
            <a:ext cx="4156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a:off x="7040018" y="3023106"/>
            <a:ext cx="4156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7040018" y="3272488"/>
            <a:ext cx="4156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7063769" y="3557496"/>
            <a:ext cx="4156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7051893" y="3842503"/>
            <a:ext cx="4156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7063769" y="4115636"/>
            <a:ext cx="4156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7049914" y="4838052"/>
            <a:ext cx="4156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7083561" y="5121080"/>
            <a:ext cx="4156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7069706" y="5404108"/>
            <a:ext cx="4156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7020225" y="4582732"/>
            <a:ext cx="4156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7099399" y="1669310"/>
            <a:ext cx="4156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a:off x="7101374" y="1291285"/>
            <a:ext cx="4156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 name="グループ化 35"/>
          <p:cNvGrpSpPr/>
          <p:nvPr/>
        </p:nvGrpSpPr>
        <p:grpSpPr>
          <a:xfrm>
            <a:off x="7443846" y="2073078"/>
            <a:ext cx="1574930" cy="261610"/>
            <a:chOff x="7146971" y="3489349"/>
            <a:chExt cx="1574930" cy="261610"/>
          </a:xfrm>
        </p:grpSpPr>
        <p:sp>
          <p:nvSpPr>
            <p:cNvPr id="20" name="正方形/長方形 19"/>
            <p:cNvSpPr/>
            <p:nvPr/>
          </p:nvSpPr>
          <p:spPr>
            <a:xfrm>
              <a:off x="7146971" y="3515097"/>
              <a:ext cx="581891" cy="223647"/>
            </a:xfrm>
            <a:prstGeom prst="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dirty="0" smtClean="0">
                  <a:solidFill>
                    <a:schemeClr val="bg1"/>
                  </a:solidFill>
                </a:rPr>
                <a:t>DC/DC</a:t>
              </a:r>
              <a:endParaRPr kumimoji="1" lang="ja-JP" altLang="en-US" sz="900" dirty="0">
                <a:solidFill>
                  <a:schemeClr val="bg1"/>
                </a:solidFill>
              </a:endParaRPr>
            </a:p>
          </p:txBody>
        </p:sp>
        <p:cxnSp>
          <p:nvCxnSpPr>
            <p:cNvPr id="21" name="直線コネクタ 20"/>
            <p:cNvCxnSpPr/>
            <p:nvPr/>
          </p:nvCxnSpPr>
          <p:spPr>
            <a:xfrm>
              <a:off x="7728862" y="3608116"/>
              <a:ext cx="405735" cy="1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8144499" y="3489349"/>
              <a:ext cx="577402" cy="261610"/>
            </a:xfrm>
            <a:prstGeom prst="rect">
              <a:avLst/>
            </a:prstGeom>
            <a:noFill/>
          </p:spPr>
          <p:txBody>
            <a:bodyPr wrap="none" rtlCol="0">
              <a:spAutoFit/>
            </a:bodyPr>
            <a:lstStyle/>
            <a:p>
              <a:r>
                <a:rPr kumimoji="1" lang="en-US" altLang="ja-JP" sz="1100" dirty="0" smtClean="0"/>
                <a:t>RAIL3</a:t>
              </a:r>
              <a:endParaRPr kumimoji="1" lang="ja-JP" altLang="en-US" sz="1100" dirty="0"/>
            </a:p>
          </p:txBody>
        </p:sp>
      </p:grpSp>
      <p:grpSp>
        <p:nvGrpSpPr>
          <p:cNvPr id="23" name="グループ化 36"/>
          <p:cNvGrpSpPr/>
          <p:nvPr/>
        </p:nvGrpSpPr>
        <p:grpSpPr>
          <a:xfrm>
            <a:off x="7441871" y="2344228"/>
            <a:ext cx="1574930" cy="261610"/>
            <a:chOff x="7146971" y="3489349"/>
            <a:chExt cx="1574930" cy="261610"/>
          </a:xfrm>
        </p:grpSpPr>
        <p:sp>
          <p:nvSpPr>
            <p:cNvPr id="24" name="正方形/長方形 23"/>
            <p:cNvSpPr/>
            <p:nvPr/>
          </p:nvSpPr>
          <p:spPr>
            <a:xfrm>
              <a:off x="7146971" y="3515097"/>
              <a:ext cx="581891" cy="223647"/>
            </a:xfrm>
            <a:prstGeom prst="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dirty="0" smtClean="0">
                  <a:solidFill>
                    <a:schemeClr val="bg1"/>
                  </a:solidFill>
                </a:rPr>
                <a:t>DC/DC</a:t>
              </a:r>
              <a:endParaRPr kumimoji="1" lang="ja-JP" altLang="en-US" sz="900" dirty="0">
                <a:solidFill>
                  <a:schemeClr val="bg1"/>
                </a:solidFill>
              </a:endParaRPr>
            </a:p>
          </p:txBody>
        </p:sp>
        <p:cxnSp>
          <p:nvCxnSpPr>
            <p:cNvPr id="25" name="直線コネクタ 24"/>
            <p:cNvCxnSpPr/>
            <p:nvPr/>
          </p:nvCxnSpPr>
          <p:spPr>
            <a:xfrm>
              <a:off x="7728862" y="3608116"/>
              <a:ext cx="405735" cy="1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テキスト ボックス 25"/>
            <p:cNvSpPr txBox="1"/>
            <p:nvPr/>
          </p:nvSpPr>
          <p:spPr>
            <a:xfrm>
              <a:off x="8144499" y="3489349"/>
              <a:ext cx="577402" cy="261610"/>
            </a:xfrm>
            <a:prstGeom prst="rect">
              <a:avLst/>
            </a:prstGeom>
            <a:noFill/>
          </p:spPr>
          <p:txBody>
            <a:bodyPr wrap="none" rtlCol="0">
              <a:spAutoFit/>
            </a:bodyPr>
            <a:lstStyle/>
            <a:p>
              <a:r>
                <a:rPr kumimoji="1" lang="en-US" altLang="ja-JP" sz="1100" dirty="0" smtClean="0"/>
                <a:t>RAIL4</a:t>
              </a:r>
              <a:endParaRPr kumimoji="1" lang="ja-JP" altLang="en-US" sz="1100" dirty="0"/>
            </a:p>
          </p:txBody>
        </p:sp>
      </p:grpSp>
      <p:grpSp>
        <p:nvGrpSpPr>
          <p:cNvPr id="27" name="グループ化 40"/>
          <p:cNvGrpSpPr/>
          <p:nvPr/>
        </p:nvGrpSpPr>
        <p:grpSpPr>
          <a:xfrm>
            <a:off x="7441871" y="2617353"/>
            <a:ext cx="1574930" cy="261610"/>
            <a:chOff x="7146971" y="3489349"/>
            <a:chExt cx="1574930" cy="261610"/>
          </a:xfrm>
        </p:grpSpPr>
        <p:sp>
          <p:nvSpPr>
            <p:cNvPr id="28" name="正方形/長方形 27"/>
            <p:cNvSpPr/>
            <p:nvPr/>
          </p:nvSpPr>
          <p:spPr>
            <a:xfrm>
              <a:off x="7146971" y="3515097"/>
              <a:ext cx="581891" cy="223647"/>
            </a:xfrm>
            <a:prstGeom prst="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dirty="0" smtClean="0">
                  <a:solidFill>
                    <a:schemeClr val="bg1"/>
                  </a:solidFill>
                </a:rPr>
                <a:t>DC/DC</a:t>
              </a:r>
              <a:endParaRPr kumimoji="1" lang="ja-JP" altLang="en-US" sz="900" dirty="0">
                <a:solidFill>
                  <a:schemeClr val="bg1"/>
                </a:solidFill>
              </a:endParaRPr>
            </a:p>
          </p:txBody>
        </p:sp>
        <p:cxnSp>
          <p:nvCxnSpPr>
            <p:cNvPr id="29" name="直線コネクタ 28"/>
            <p:cNvCxnSpPr/>
            <p:nvPr/>
          </p:nvCxnSpPr>
          <p:spPr>
            <a:xfrm>
              <a:off x="7728862" y="3608116"/>
              <a:ext cx="405735" cy="1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テキスト ボックス 29"/>
            <p:cNvSpPr txBox="1"/>
            <p:nvPr/>
          </p:nvSpPr>
          <p:spPr>
            <a:xfrm>
              <a:off x="8144499" y="3489349"/>
              <a:ext cx="577402" cy="261610"/>
            </a:xfrm>
            <a:prstGeom prst="rect">
              <a:avLst/>
            </a:prstGeom>
            <a:noFill/>
          </p:spPr>
          <p:txBody>
            <a:bodyPr wrap="none" rtlCol="0">
              <a:spAutoFit/>
            </a:bodyPr>
            <a:lstStyle/>
            <a:p>
              <a:r>
                <a:rPr kumimoji="1" lang="en-US" altLang="ja-JP" sz="1100" dirty="0" smtClean="0"/>
                <a:t>RAIL5</a:t>
              </a:r>
              <a:endParaRPr kumimoji="1" lang="ja-JP" altLang="en-US" sz="1100" dirty="0"/>
            </a:p>
          </p:txBody>
        </p:sp>
      </p:grpSp>
      <p:grpSp>
        <p:nvGrpSpPr>
          <p:cNvPr id="31" name="グループ化 44"/>
          <p:cNvGrpSpPr/>
          <p:nvPr/>
        </p:nvGrpSpPr>
        <p:grpSpPr>
          <a:xfrm>
            <a:off x="7441871" y="2890478"/>
            <a:ext cx="1574930" cy="261610"/>
            <a:chOff x="7146971" y="3489349"/>
            <a:chExt cx="1574930" cy="261610"/>
          </a:xfrm>
        </p:grpSpPr>
        <p:sp>
          <p:nvSpPr>
            <p:cNvPr id="32" name="正方形/長方形 31"/>
            <p:cNvSpPr/>
            <p:nvPr/>
          </p:nvSpPr>
          <p:spPr>
            <a:xfrm>
              <a:off x="7146971" y="3515097"/>
              <a:ext cx="581891" cy="223647"/>
            </a:xfrm>
            <a:prstGeom prst="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dirty="0" smtClean="0">
                  <a:solidFill>
                    <a:schemeClr val="bg1"/>
                  </a:solidFill>
                </a:rPr>
                <a:t>DC/DC</a:t>
              </a:r>
              <a:endParaRPr kumimoji="1" lang="ja-JP" altLang="en-US" sz="900" dirty="0">
                <a:solidFill>
                  <a:schemeClr val="bg1"/>
                </a:solidFill>
              </a:endParaRPr>
            </a:p>
          </p:txBody>
        </p:sp>
        <p:cxnSp>
          <p:nvCxnSpPr>
            <p:cNvPr id="33" name="直線コネクタ 32"/>
            <p:cNvCxnSpPr/>
            <p:nvPr/>
          </p:nvCxnSpPr>
          <p:spPr>
            <a:xfrm>
              <a:off x="7728862" y="3608116"/>
              <a:ext cx="405735" cy="1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テキスト ボックス 33"/>
            <p:cNvSpPr txBox="1"/>
            <p:nvPr/>
          </p:nvSpPr>
          <p:spPr>
            <a:xfrm>
              <a:off x="8144499" y="3489349"/>
              <a:ext cx="577402" cy="261610"/>
            </a:xfrm>
            <a:prstGeom prst="rect">
              <a:avLst/>
            </a:prstGeom>
            <a:noFill/>
          </p:spPr>
          <p:txBody>
            <a:bodyPr wrap="none" rtlCol="0">
              <a:spAutoFit/>
            </a:bodyPr>
            <a:lstStyle/>
            <a:p>
              <a:r>
                <a:rPr kumimoji="1" lang="en-US" altLang="ja-JP" sz="1100" dirty="0" smtClean="0"/>
                <a:t>RAIL6</a:t>
              </a:r>
              <a:endParaRPr kumimoji="1" lang="ja-JP" altLang="en-US" sz="1100" dirty="0"/>
            </a:p>
          </p:txBody>
        </p:sp>
      </p:grpSp>
      <p:grpSp>
        <p:nvGrpSpPr>
          <p:cNvPr id="35" name="グループ化 48"/>
          <p:cNvGrpSpPr/>
          <p:nvPr/>
        </p:nvGrpSpPr>
        <p:grpSpPr>
          <a:xfrm>
            <a:off x="7441871" y="3163603"/>
            <a:ext cx="1574930" cy="261610"/>
            <a:chOff x="7146971" y="3489349"/>
            <a:chExt cx="1574930" cy="261610"/>
          </a:xfrm>
        </p:grpSpPr>
        <p:sp>
          <p:nvSpPr>
            <p:cNvPr id="36" name="正方形/長方形 35"/>
            <p:cNvSpPr/>
            <p:nvPr/>
          </p:nvSpPr>
          <p:spPr>
            <a:xfrm>
              <a:off x="7146971" y="3515097"/>
              <a:ext cx="581891" cy="223647"/>
            </a:xfrm>
            <a:prstGeom prst="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dirty="0" smtClean="0">
                  <a:solidFill>
                    <a:schemeClr val="bg1"/>
                  </a:solidFill>
                </a:rPr>
                <a:t>DC/DC</a:t>
              </a:r>
              <a:endParaRPr kumimoji="1" lang="ja-JP" altLang="en-US" sz="900" dirty="0">
                <a:solidFill>
                  <a:schemeClr val="bg1"/>
                </a:solidFill>
              </a:endParaRPr>
            </a:p>
          </p:txBody>
        </p:sp>
        <p:cxnSp>
          <p:nvCxnSpPr>
            <p:cNvPr id="37" name="直線コネクタ 36"/>
            <p:cNvCxnSpPr/>
            <p:nvPr/>
          </p:nvCxnSpPr>
          <p:spPr>
            <a:xfrm>
              <a:off x="7728862" y="3608116"/>
              <a:ext cx="405735" cy="1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8144499" y="3489349"/>
              <a:ext cx="577402" cy="261610"/>
            </a:xfrm>
            <a:prstGeom prst="rect">
              <a:avLst/>
            </a:prstGeom>
            <a:noFill/>
          </p:spPr>
          <p:txBody>
            <a:bodyPr wrap="none" rtlCol="0">
              <a:spAutoFit/>
            </a:bodyPr>
            <a:lstStyle/>
            <a:p>
              <a:r>
                <a:rPr kumimoji="1" lang="en-US" altLang="ja-JP" sz="1100" dirty="0" smtClean="0"/>
                <a:t>RAIL7</a:t>
              </a:r>
              <a:endParaRPr kumimoji="1" lang="ja-JP" altLang="en-US" sz="1100" dirty="0"/>
            </a:p>
          </p:txBody>
        </p:sp>
      </p:grpSp>
      <p:grpSp>
        <p:nvGrpSpPr>
          <p:cNvPr id="39" name="グループ化 52"/>
          <p:cNvGrpSpPr/>
          <p:nvPr/>
        </p:nvGrpSpPr>
        <p:grpSpPr>
          <a:xfrm>
            <a:off x="7441871" y="3436728"/>
            <a:ext cx="1574930" cy="261610"/>
            <a:chOff x="7146971" y="3489349"/>
            <a:chExt cx="1574930" cy="261610"/>
          </a:xfrm>
        </p:grpSpPr>
        <p:sp>
          <p:nvSpPr>
            <p:cNvPr id="40" name="正方形/長方形 39"/>
            <p:cNvSpPr/>
            <p:nvPr/>
          </p:nvSpPr>
          <p:spPr>
            <a:xfrm>
              <a:off x="7146971" y="3515097"/>
              <a:ext cx="581891" cy="223647"/>
            </a:xfrm>
            <a:prstGeom prst="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dirty="0" smtClean="0">
                  <a:solidFill>
                    <a:schemeClr val="bg1"/>
                  </a:solidFill>
                </a:rPr>
                <a:t>DC/DC</a:t>
              </a:r>
              <a:endParaRPr kumimoji="1" lang="ja-JP" altLang="en-US" sz="900" dirty="0">
                <a:solidFill>
                  <a:schemeClr val="bg1"/>
                </a:solidFill>
              </a:endParaRPr>
            </a:p>
          </p:txBody>
        </p:sp>
        <p:cxnSp>
          <p:nvCxnSpPr>
            <p:cNvPr id="41" name="直線コネクタ 40"/>
            <p:cNvCxnSpPr/>
            <p:nvPr/>
          </p:nvCxnSpPr>
          <p:spPr>
            <a:xfrm>
              <a:off x="7728862" y="3608116"/>
              <a:ext cx="405735" cy="1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テキスト ボックス 41"/>
            <p:cNvSpPr txBox="1"/>
            <p:nvPr/>
          </p:nvSpPr>
          <p:spPr>
            <a:xfrm>
              <a:off x="8144499" y="3489349"/>
              <a:ext cx="577402" cy="261610"/>
            </a:xfrm>
            <a:prstGeom prst="rect">
              <a:avLst/>
            </a:prstGeom>
            <a:noFill/>
          </p:spPr>
          <p:txBody>
            <a:bodyPr wrap="none" rtlCol="0">
              <a:spAutoFit/>
            </a:bodyPr>
            <a:lstStyle/>
            <a:p>
              <a:r>
                <a:rPr kumimoji="1" lang="en-US" altLang="ja-JP" sz="1100" dirty="0" smtClean="0"/>
                <a:t>RAIL8</a:t>
              </a:r>
              <a:endParaRPr kumimoji="1" lang="ja-JP" altLang="en-US" sz="1100" dirty="0"/>
            </a:p>
          </p:txBody>
        </p:sp>
      </p:grpSp>
      <p:grpSp>
        <p:nvGrpSpPr>
          <p:cNvPr id="43" name="グループ化 56"/>
          <p:cNvGrpSpPr/>
          <p:nvPr/>
        </p:nvGrpSpPr>
        <p:grpSpPr>
          <a:xfrm>
            <a:off x="7441871" y="3709853"/>
            <a:ext cx="1574930" cy="261610"/>
            <a:chOff x="7146971" y="3489349"/>
            <a:chExt cx="1574930" cy="261610"/>
          </a:xfrm>
        </p:grpSpPr>
        <p:sp>
          <p:nvSpPr>
            <p:cNvPr id="44" name="正方形/長方形 43"/>
            <p:cNvSpPr/>
            <p:nvPr/>
          </p:nvSpPr>
          <p:spPr>
            <a:xfrm>
              <a:off x="7146971" y="3515097"/>
              <a:ext cx="581891" cy="223647"/>
            </a:xfrm>
            <a:prstGeom prst="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dirty="0" smtClean="0">
                  <a:solidFill>
                    <a:schemeClr val="bg1"/>
                  </a:solidFill>
                </a:rPr>
                <a:t>DC/DC</a:t>
              </a:r>
              <a:endParaRPr kumimoji="1" lang="ja-JP" altLang="en-US" sz="900" dirty="0">
                <a:solidFill>
                  <a:schemeClr val="bg1"/>
                </a:solidFill>
              </a:endParaRPr>
            </a:p>
          </p:txBody>
        </p:sp>
        <p:cxnSp>
          <p:nvCxnSpPr>
            <p:cNvPr id="45" name="直線コネクタ 44"/>
            <p:cNvCxnSpPr/>
            <p:nvPr/>
          </p:nvCxnSpPr>
          <p:spPr>
            <a:xfrm>
              <a:off x="7728862" y="3608116"/>
              <a:ext cx="405735" cy="1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8144499" y="3489349"/>
              <a:ext cx="577402" cy="261610"/>
            </a:xfrm>
            <a:prstGeom prst="rect">
              <a:avLst/>
            </a:prstGeom>
            <a:noFill/>
          </p:spPr>
          <p:txBody>
            <a:bodyPr wrap="none" rtlCol="0">
              <a:spAutoFit/>
            </a:bodyPr>
            <a:lstStyle/>
            <a:p>
              <a:r>
                <a:rPr kumimoji="1" lang="en-US" altLang="ja-JP" sz="1100" dirty="0" smtClean="0"/>
                <a:t>RAIL9</a:t>
              </a:r>
              <a:endParaRPr kumimoji="1" lang="ja-JP" altLang="en-US" sz="1100" dirty="0"/>
            </a:p>
          </p:txBody>
        </p:sp>
      </p:grpSp>
      <p:grpSp>
        <p:nvGrpSpPr>
          <p:cNvPr id="47" name="グループ化 60"/>
          <p:cNvGrpSpPr/>
          <p:nvPr/>
        </p:nvGrpSpPr>
        <p:grpSpPr>
          <a:xfrm>
            <a:off x="7441871" y="3982978"/>
            <a:ext cx="1653477" cy="261610"/>
            <a:chOff x="7146971" y="3489349"/>
            <a:chExt cx="1653477" cy="261610"/>
          </a:xfrm>
        </p:grpSpPr>
        <p:sp>
          <p:nvSpPr>
            <p:cNvPr id="48" name="正方形/長方形 47"/>
            <p:cNvSpPr/>
            <p:nvPr/>
          </p:nvSpPr>
          <p:spPr>
            <a:xfrm>
              <a:off x="7146971" y="3515097"/>
              <a:ext cx="581891" cy="223647"/>
            </a:xfrm>
            <a:prstGeom prst="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dirty="0" smtClean="0">
                  <a:solidFill>
                    <a:schemeClr val="bg1"/>
                  </a:solidFill>
                </a:rPr>
                <a:t>DC/DC</a:t>
              </a:r>
              <a:endParaRPr kumimoji="1" lang="ja-JP" altLang="en-US" sz="900" dirty="0">
                <a:solidFill>
                  <a:schemeClr val="bg1"/>
                </a:solidFill>
              </a:endParaRPr>
            </a:p>
          </p:txBody>
        </p:sp>
        <p:cxnSp>
          <p:nvCxnSpPr>
            <p:cNvPr id="49" name="直線コネクタ 48"/>
            <p:cNvCxnSpPr/>
            <p:nvPr/>
          </p:nvCxnSpPr>
          <p:spPr>
            <a:xfrm>
              <a:off x="7728862" y="3608116"/>
              <a:ext cx="405735" cy="1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テキスト ボックス 49"/>
            <p:cNvSpPr txBox="1"/>
            <p:nvPr/>
          </p:nvSpPr>
          <p:spPr>
            <a:xfrm>
              <a:off x="8144499" y="3489349"/>
              <a:ext cx="655949" cy="261610"/>
            </a:xfrm>
            <a:prstGeom prst="rect">
              <a:avLst/>
            </a:prstGeom>
            <a:noFill/>
          </p:spPr>
          <p:txBody>
            <a:bodyPr wrap="none" rtlCol="0">
              <a:spAutoFit/>
            </a:bodyPr>
            <a:lstStyle/>
            <a:p>
              <a:r>
                <a:rPr kumimoji="1" lang="en-US" altLang="ja-JP" sz="1100" dirty="0" smtClean="0"/>
                <a:t>RAIL10</a:t>
              </a:r>
              <a:endParaRPr kumimoji="1" lang="ja-JP" altLang="en-US" sz="1100" dirty="0"/>
            </a:p>
          </p:txBody>
        </p:sp>
      </p:grpSp>
      <p:grpSp>
        <p:nvGrpSpPr>
          <p:cNvPr id="51" name="グループ化 64"/>
          <p:cNvGrpSpPr/>
          <p:nvPr/>
        </p:nvGrpSpPr>
        <p:grpSpPr>
          <a:xfrm>
            <a:off x="7443846" y="4436203"/>
            <a:ext cx="1653477" cy="261610"/>
            <a:chOff x="7146971" y="3489349"/>
            <a:chExt cx="1653477" cy="261610"/>
          </a:xfrm>
        </p:grpSpPr>
        <p:sp>
          <p:nvSpPr>
            <p:cNvPr id="52" name="正方形/長方形 51"/>
            <p:cNvSpPr/>
            <p:nvPr/>
          </p:nvSpPr>
          <p:spPr>
            <a:xfrm>
              <a:off x="7146971" y="3515097"/>
              <a:ext cx="581891" cy="223647"/>
            </a:xfrm>
            <a:prstGeom prst="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dirty="0" smtClean="0">
                  <a:solidFill>
                    <a:schemeClr val="bg1"/>
                  </a:solidFill>
                </a:rPr>
                <a:t>DC/DC</a:t>
              </a:r>
              <a:endParaRPr kumimoji="1" lang="ja-JP" altLang="en-US" sz="900" dirty="0">
                <a:solidFill>
                  <a:schemeClr val="bg1"/>
                </a:solidFill>
              </a:endParaRPr>
            </a:p>
          </p:txBody>
        </p:sp>
        <p:cxnSp>
          <p:nvCxnSpPr>
            <p:cNvPr id="53" name="直線コネクタ 52"/>
            <p:cNvCxnSpPr/>
            <p:nvPr/>
          </p:nvCxnSpPr>
          <p:spPr>
            <a:xfrm>
              <a:off x="7728862" y="3608116"/>
              <a:ext cx="405735" cy="1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テキスト ボックス 53"/>
            <p:cNvSpPr txBox="1"/>
            <p:nvPr/>
          </p:nvSpPr>
          <p:spPr>
            <a:xfrm>
              <a:off x="8144499" y="3489349"/>
              <a:ext cx="655949" cy="261610"/>
            </a:xfrm>
            <a:prstGeom prst="rect">
              <a:avLst/>
            </a:prstGeom>
            <a:noFill/>
          </p:spPr>
          <p:txBody>
            <a:bodyPr wrap="none" rtlCol="0">
              <a:spAutoFit/>
            </a:bodyPr>
            <a:lstStyle/>
            <a:p>
              <a:r>
                <a:rPr kumimoji="1" lang="en-US" altLang="ja-JP" sz="1100" dirty="0" smtClean="0"/>
                <a:t>RAIL11</a:t>
              </a:r>
              <a:endParaRPr kumimoji="1" lang="ja-JP" altLang="en-US" sz="1100" dirty="0"/>
            </a:p>
          </p:txBody>
        </p:sp>
      </p:grpSp>
      <p:grpSp>
        <p:nvGrpSpPr>
          <p:cNvPr id="55" name="グループ化 68"/>
          <p:cNvGrpSpPr/>
          <p:nvPr/>
        </p:nvGrpSpPr>
        <p:grpSpPr>
          <a:xfrm>
            <a:off x="7443846" y="4709328"/>
            <a:ext cx="1653477" cy="261610"/>
            <a:chOff x="7146971" y="3489349"/>
            <a:chExt cx="1653477" cy="261610"/>
          </a:xfrm>
        </p:grpSpPr>
        <p:sp>
          <p:nvSpPr>
            <p:cNvPr id="56" name="正方形/長方形 55"/>
            <p:cNvSpPr/>
            <p:nvPr/>
          </p:nvSpPr>
          <p:spPr>
            <a:xfrm>
              <a:off x="7146971" y="3515097"/>
              <a:ext cx="581891" cy="223647"/>
            </a:xfrm>
            <a:prstGeom prst="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dirty="0" smtClean="0">
                  <a:solidFill>
                    <a:schemeClr val="bg1"/>
                  </a:solidFill>
                </a:rPr>
                <a:t>DC/DC</a:t>
              </a:r>
              <a:endParaRPr kumimoji="1" lang="ja-JP" altLang="en-US" sz="900" dirty="0">
                <a:solidFill>
                  <a:schemeClr val="bg1"/>
                </a:solidFill>
              </a:endParaRPr>
            </a:p>
          </p:txBody>
        </p:sp>
        <p:cxnSp>
          <p:nvCxnSpPr>
            <p:cNvPr id="57" name="直線コネクタ 56"/>
            <p:cNvCxnSpPr/>
            <p:nvPr/>
          </p:nvCxnSpPr>
          <p:spPr>
            <a:xfrm>
              <a:off x="7728862" y="3608116"/>
              <a:ext cx="405735" cy="1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テキスト ボックス 57"/>
            <p:cNvSpPr txBox="1"/>
            <p:nvPr/>
          </p:nvSpPr>
          <p:spPr>
            <a:xfrm>
              <a:off x="8144499" y="3489349"/>
              <a:ext cx="655949" cy="261610"/>
            </a:xfrm>
            <a:prstGeom prst="rect">
              <a:avLst/>
            </a:prstGeom>
            <a:noFill/>
          </p:spPr>
          <p:txBody>
            <a:bodyPr wrap="none" rtlCol="0">
              <a:spAutoFit/>
            </a:bodyPr>
            <a:lstStyle/>
            <a:p>
              <a:r>
                <a:rPr kumimoji="1" lang="en-US" altLang="ja-JP" sz="1100" dirty="0" smtClean="0"/>
                <a:t>RAIL12</a:t>
              </a:r>
              <a:endParaRPr kumimoji="1" lang="ja-JP" altLang="en-US" sz="1100" dirty="0"/>
            </a:p>
          </p:txBody>
        </p:sp>
      </p:grpSp>
      <p:grpSp>
        <p:nvGrpSpPr>
          <p:cNvPr id="59" name="グループ化 72"/>
          <p:cNvGrpSpPr/>
          <p:nvPr/>
        </p:nvGrpSpPr>
        <p:grpSpPr>
          <a:xfrm>
            <a:off x="7443846" y="4982453"/>
            <a:ext cx="1653477" cy="261610"/>
            <a:chOff x="7146971" y="3489349"/>
            <a:chExt cx="1653477" cy="261610"/>
          </a:xfrm>
        </p:grpSpPr>
        <p:sp>
          <p:nvSpPr>
            <p:cNvPr id="60" name="正方形/長方形 59"/>
            <p:cNvSpPr/>
            <p:nvPr/>
          </p:nvSpPr>
          <p:spPr>
            <a:xfrm>
              <a:off x="7146971" y="3515097"/>
              <a:ext cx="581891" cy="223647"/>
            </a:xfrm>
            <a:prstGeom prst="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dirty="0" smtClean="0">
                  <a:solidFill>
                    <a:schemeClr val="bg1"/>
                  </a:solidFill>
                </a:rPr>
                <a:t>DC/DC</a:t>
              </a:r>
              <a:endParaRPr kumimoji="1" lang="ja-JP" altLang="en-US" sz="900" dirty="0">
                <a:solidFill>
                  <a:schemeClr val="bg1"/>
                </a:solidFill>
              </a:endParaRPr>
            </a:p>
          </p:txBody>
        </p:sp>
        <p:cxnSp>
          <p:nvCxnSpPr>
            <p:cNvPr id="61" name="直線コネクタ 60"/>
            <p:cNvCxnSpPr/>
            <p:nvPr/>
          </p:nvCxnSpPr>
          <p:spPr>
            <a:xfrm>
              <a:off x="7728862" y="3608116"/>
              <a:ext cx="405735" cy="1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テキスト ボックス 61"/>
            <p:cNvSpPr txBox="1"/>
            <p:nvPr/>
          </p:nvSpPr>
          <p:spPr>
            <a:xfrm>
              <a:off x="8144499" y="3489349"/>
              <a:ext cx="655949" cy="261610"/>
            </a:xfrm>
            <a:prstGeom prst="rect">
              <a:avLst/>
            </a:prstGeom>
            <a:noFill/>
          </p:spPr>
          <p:txBody>
            <a:bodyPr wrap="none" rtlCol="0">
              <a:spAutoFit/>
            </a:bodyPr>
            <a:lstStyle/>
            <a:p>
              <a:r>
                <a:rPr kumimoji="1" lang="en-US" altLang="ja-JP" sz="1100" dirty="0" smtClean="0"/>
                <a:t>RAIL13</a:t>
              </a:r>
              <a:endParaRPr kumimoji="1" lang="ja-JP" altLang="en-US" sz="1100" dirty="0"/>
            </a:p>
          </p:txBody>
        </p:sp>
      </p:grpSp>
      <p:grpSp>
        <p:nvGrpSpPr>
          <p:cNvPr id="63" name="グループ化 76"/>
          <p:cNvGrpSpPr/>
          <p:nvPr/>
        </p:nvGrpSpPr>
        <p:grpSpPr>
          <a:xfrm>
            <a:off x="7443846" y="5255578"/>
            <a:ext cx="1653477" cy="261610"/>
            <a:chOff x="7146971" y="3489349"/>
            <a:chExt cx="1653477" cy="261610"/>
          </a:xfrm>
        </p:grpSpPr>
        <p:sp>
          <p:nvSpPr>
            <p:cNvPr id="64" name="正方形/長方形 63"/>
            <p:cNvSpPr/>
            <p:nvPr/>
          </p:nvSpPr>
          <p:spPr>
            <a:xfrm>
              <a:off x="7146971" y="3515097"/>
              <a:ext cx="581891" cy="223647"/>
            </a:xfrm>
            <a:prstGeom prst="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dirty="0" smtClean="0">
                  <a:solidFill>
                    <a:schemeClr val="bg1"/>
                  </a:solidFill>
                </a:rPr>
                <a:t>DC/DC</a:t>
              </a:r>
              <a:endParaRPr kumimoji="1" lang="ja-JP" altLang="en-US" sz="900" dirty="0">
                <a:solidFill>
                  <a:schemeClr val="bg1"/>
                </a:solidFill>
              </a:endParaRPr>
            </a:p>
          </p:txBody>
        </p:sp>
        <p:cxnSp>
          <p:nvCxnSpPr>
            <p:cNvPr id="65" name="直線コネクタ 64"/>
            <p:cNvCxnSpPr/>
            <p:nvPr/>
          </p:nvCxnSpPr>
          <p:spPr>
            <a:xfrm>
              <a:off x="7728862" y="3608116"/>
              <a:ext cx="405735" cy="1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テキスト ボックス 65"/>
            <p:cNvSpPr txBox="1"/>
            <p:nvPr/>
          </p:nvSpPr>
          <p:spPr>
            <a:xfrm>
              <a:off x="8144499" y="3489349"/>
              <a:ext cx="655949" cy="261610"/>
            </a:xfrm>
            <a:prstGeom prst="rect">
              <a:avLst/>
            </a:prstGeom>
            <a:noFill/>
          </p:spPr>
          <p:txBody>
            <a:bodyPr wrap="none" rtlCol="0">
              <a:spAutoFit/>
            </a:bodyPr>
            <a:lstStyle/>
            <a:p>
              <a:r>
                <a:rPr kumimoji="1" lang="en-US" altLang="ja-JP" sz="1100" dirty="0" smtClean="0"/>
                <a:t>RAIL14</a:t>
              </a:r>
              <a:endParaRPr kumimoji="1" lang="ja-JP" altLang="en-US" sz="1100" dirty="0"/>
            </a:p>
          </p:txBody>
        </p:sp>
      </p:grpSp>
      <p:sp>
        <p:nvSpPr>
          <p:cNvPr id="67" name="正方形/長方形 66"/>
          <p:cNvSpPr/>
          <p:nvPr/>
        </p:nvSpPr>
        <p:spPr>
          <a:xfrm>
            <a:off x="6210790" y="1041887"/>
            <a:ext cx="914400" cy="9144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smtClean="0"/>
              <a:t>LTC3880</a:t>
            </a:r>
          </a:p>
          <a:p>
            <a:pPr algn="ctr"/>
            <a:r>
              <a:rPr kumimoji="1" lang="en-US" altLang="ja-JP" sz="1100" dirty="0" smtClean="0"/>
              <a:t>DCDC</a:t>
            </a:r>
          </a:p>
          <a:p>
            <a:pPr algn="ctr"/>
            <a:r>
              <a:rPr lang="ja-JP" altLang="en-US" sz="1100" dirty="0" smtClean="0"/>
              <a:t>ｺﾝﾄﾛｰﾗ</a:t>
            </a:r>
            <a:endParaRPr lang="en-US" altLang="ja-JP" sz="1100" dirty="0" smtClean="0"/>
          </a:p>
          <a:p>
            <a:pPr algn="ctr"/>
            <a:r>
              <a:rPr lang="ja-JP" altLang="en-US" sz="1000" dirty="0" smtClean="0"/>
              <a:t>ﾌﾟﾛｸﾞﾗﾏﾌﾞﾙ</a:t>
            </a:r>
            <a:endParaRPr lang="en-US" altLang="ja-JP" sz="1000" dirty="0" smtClean="0"/>
          </a:p>
          <a:p>
            <a:pPr algn="ctr"/>
            <a:r>
              <a:rPr kumimoji="1" lang="ja-JP" altLang="en-US" sz="1100" dirty="0" smtClean="0"/>
              <a:t>ｺﾝﾄﾛｰﾗ</a:t>
            </a:r>
            <a:endParaRPr kumimoji="1" lang="ja-JP" altLang="en-US" sz="1100" dirty="0"/>
          </a:p>
        </p:txBody>
      </p:sp>
      <p:grpSp>
        <p:nvGrpSpPr>
          <p:cNvPr id="68" name="グループ化 81"/>
          <p:cNvGrpSpPr/>
          <p:nvPr/>
        </p:nvGrpSpPr>
        <p:grpSpPr>
          <a:xfrm>
            <a:off x="7453742" y="1156631"/>
            <a:ext cx="1574930" cy="261610"/>
            <a:chOff x="7146971" y="3489349"/>
            <a:chExt cx="1574930" cy="261610"/>
          </a:xfrm>
        </p:grpSpPr>
        <p:sp>
          <p:nvSpPr>
            <p:cNvPr id="69" name="正方形/長方形 68"/>
            <p:cNvSpPr/>
            <p:nvPr/>
          </p:nvSpPr>
          <p:spPr>
            <a:xfrm>
              <a:off x="7146971" y="3515097"/>
              <a:ext cx="581891" cy="2236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dirty="0" smtClean="0">
                  <a:solidFill>
                    <a:schemeClr val="tx1"/>
                  </a:solidFill>
                </a:rPr>
                <a:t>FET</a:t>
              </a:r>
            </a:p>
            <a:p>
              <a:pPr algn="ctr"/>
              <a:r>
                <a:rPr kumimoji="1" lang="ja-JP" altLang="en-US" sz="900" dirty="0" smtClean="0">
                  <a:solidFill>
                    <a:schemeClr val="tx1"/>
                  </a:solidFill>
                </a:rPr>
                <a:t>ｲﾝﾀﾞｸﾀ</a:t>
              </a:r>
              <a:endParaRPr kumimoji="1" lang="ja-JP" altLang="en-US" sz="900" dirty="0">
                <a:solidFill>
                  <a:schemeClr val="tx1"/>
                </a:solidFill>
              </a:endParaRPr>
            </a:p>
          </p:txBody>
        </p:sp>
        <p:cxnSp>
          <p:nvCxnSpPr>
            <p:cNvPr id="70" name="直線コネクタ 69"/>
            <p:cNvCxnSpPr/>
            <p:nvPr/>
          </p:nvCxnSpPr>
          <p:spPr>
            <a:xfrm>
              <a:off x="7728862" y="3608116"/>
              <a:ext cx="405735" cy="1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テキスト ボックス 70"/>
            <p:cNvSpPr txBox="1"/>
            <p:nvPr/>
          </p:nvSpPr>
          <p:spPr>
            <a:xfrm>
              <a:off x="8144499" y="3489349"/>
              <a:ext cx="577402" cy="261610"/>
            </a:xfrm>
            <a:prstGeom prst="rect">
              <a:avLst/>
            </a:prstGeom>
            <a:noFill/>
          </p:spPr>
          <p:txBody>
            <a:bodyPr wrap="none" rtlCol="0">
              <a:spAutoFit/>
            </a:bodyPr>
            <a:lstStyle/>
            <a:p>
              <a:r>
                <a:rPr kumimoji="1" lang="en-US" altLang="ja-JP" sz="1100" dirty="0" smtClean="0"/>
                <a:t>RAIL1</a:t>
              </a:r>
              <a:endParaRPr kumimoji="1" lang="ja-JP" altLang="en-US" sz="1100" dirty="0"/>
            </a:p>
          </p:txBody>
        </p:sp>
      </p:grpSp>
      <p:grpSp>
        <p:nvGrpSpPr>
          <p:cNvPr id="72" name="グループ化 85"/>
          <p:cNvGrpSpPr/>
          <p:nvPr/>
        </p:nvGrpSpPr>
        <p:grpSpPr>
          <a:xfrm>
            <a:off x="7451767" y="1546531"/>
            <a:ext cx="1574930" cy="261610"/>
            <a:chOff x="7146971" y="3489349"/>
            <a:chExt cx="1574930" cy="261610"/>
          </a:xfrm>
        </p:grpSpPr>
        <p:sp>
          <p:nvSpPr>
            <p:cNvPr id="73" name="正方形/長方形 72"/>
            <p:cNvSpPr/>
            <p:nvPr/>
          </p:nvSpPr>
          <p:spPr>
            <a:xfrm>
              <a:off x="7146971" y="3515097"/>
              <a:ext cx="581891" cy="2236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dirty="0" smtClean="0">
                  <a:solidFill>
                    <a:schemeClr val="tx1"/>
                  </a:solidFill>
                </a:rPr>
                <a:t>FET</a:t>
              </a:r>
            </a:p>
            <a:p>
              <a:pPr algn="ctr"/>
              <a:r>
                <a:rPr kumimoji="1" lang="ja-JP" altLang="en-US" sz="900" dirty="0" smtClean="0">
                  <a:solidFill>
                    <a:schemeClr val="tx1"/>
                  </a:solidFill>
                </a:rPr>
                <a:t>ｲﾝﾀﾞｸﾀ</a:t>
              </a:r>
              <a:endParaRPr kumimoji="1" lang="ja-JP" altLang="en-US" sz="900" dirty="0">
                <a:solidFill>
                  <a:schemeClr val="tx1"/>
                </a:solidFill>
              </a:endParaRPr>
            </a:p>
          </p:txBody>
        </p:sp>
        <p:cxnSp>
          <p:nvCxnSpPr>
            <p:cNvPr id="74" name="直線コネクタ 73"/>
            <p:cNvCxnSpPr/>
            <p:nvPr/>
          </p:nvCxnSpPr>
          <p:spPr>
            <a:xfrm>
              <a:off x="7728862" y="3608116"/>
              <a:ext cx="405735" cy="1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テキスト ボックス 74"/>
            <p:cNvSpPr txBox="1"/>
            <p:nvPr/>
          </p:nvSpPr>
          <p:spPr>
            <a:xfrm>
              <a:off x="8144499" y="3489349"/>
              <a:ext cx="577402" cy="261610"/>
            </a:xfrm>
            <a:prstGeom prst="rect">
              <a:avLst/>
            </a:prstGeom>
            <a:noFill/>
          </p:spPr>
          <p:txBody>
            <a:bodyPr wrap="none" rtlCol="0">
              <a:spAutoFit/>
            </a:bodyPr>
            <a:lstStyle/>
            <a:p>
              <a:r>
                <a:rPr kumimoji="1" lang="en-US" altLang="ja-JP" sz="1100" dirty="0" smtClean="0"/>
                <a:t>RAIL2</a:t>
              </a:r>
              <a:endParaRPr kumimoji="1" lang="ja-JP" altLang="en-US" sz="1100" dirty="0"/>
            </a:p>
          </p:txBody>
        </p:sp>
      </p:grpSp>
      <p:sp>
        <p:nvSpPr>
          <p:cNvPr id="76" name="正方形/長方形 75"/>
          <p:cNvSpPr/>
          <p:nvPr/>
        </p:nvSpPr>
        <p:spPr>
          <a:xfrm>
            <a:off x="6208815" y="2096786"/>
            <a:ext cx="914400" cy="2139565"/>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err="1" smtClean="0"/>
              <a:t>LTC2977</a:t>
            </a:r>
            <a:endParaRPr lang="en-US" altLang="ja-JP" sz="1100" dirty="0" smtClean="0"/>
          </a:p>
          <a:p>
            <a:pPr algn="ctr"/>
            <a:r>
              <a:rPr lang="ja-JP" altLang="en-US" sz="1000" dirty="0" smtClean="0"/>
              <a:t>ﾌﾟﾛｸﾞﾗﾏﾌﾞﾙ</a:t>
            </a:r>
            <a:endParaRPr lang="en-US" altLang="ja-JP" sz="1000" dirty="0" smtClean="0"/>
          </a:p>
          <a:p>
            <a:pPr algn="ctr"/>
            <a:r>
              <a:rPr kumimoji="1" lang="ja-JP" altLang="en-US" sz="1100" dirty="0" smtClean="0"/>
              <a:t>ｺﾝﾄﾛｰﾗ</a:t>
            </a:r>
            <a:endParaRPr kumimoji="1" lang="ja-JP" altLang="en-US" sz="1100" dirty="0"/>
          </a:p>
        </p:txBody>
      </p:sp>
      <p:sp>
        <p:nvSpPr>
          <p:cNvPr id="77" name="正方形/長方形 76"/>
          <p:cNvSpPr/>
          <p:nvPr/>
        </p:nvSpPr>
        <p:spPr>
          <a:xfrm>
            <a:off x="6206840" y="4457937"/>
            <a:ext cx="914400" cy="1049076"/>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smtClean="0"/>
              <a:t>LTC2974</a:t>
            </a:r>
            <a:endParaRPr lang="en-US" altLang="ja-JP" sz="1100" dirty="0" smtClean="0"/>
          </a:p>
          <a:p>
            <a:pPr algn="ctr"/>
            <a:r>
              <a:rPr lang="ja-JP" altLang="en-US" sz="1000" dirty="0" smtClean="0"/>
              <a:t>ﾌﾟﾛｸﾞﾗﾏﾌﾞﾙ</a:t>
            </a:r>
            <a:endParaRPr lang="en-US" altLang="ja-JP" sz="1000" dirty="0" smtClean="0"/>
          </a:p>
          <a:p>
            <a:pPr algn="ctr"/>
            <a:r>
              <a:rPr kumimoji="1" lang="ja-JP" altLang="en-US" sz="1100" dirty="0" smtClean="0"/>
              <a:t>ｺﾝﾄﾛｰﾗ</a:t>
            </a:r>
            <a:endParaRPr kumimoji="1" lang="ja-JP" altLang="en-US" sz="1100" dirty="0"/>
          </a:p>
        </p:txBody>
      </p:sp>
      <p:sp>
        <p:nvSpPr>
          <p:cNvPr id="78" name="正方形/長方形 77"/>
          <p:cNvSpPr/>
          <p:nvPr/>
        </p:nvSpPr>
        <p:spPr>
          <a:xfrm>
            <a:off x="6208815" y="5647412"/>
            <a:ext cx="914400" cy="9144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smtClean="0"/>
              <a:t>LTM4676</a:t>
            </a:r>
          </a:p>
          <a:p>
            <a:pPr algn="ctr"/>
            <a:r>
              <a:rPr kumimoji="1" lang="en-US" altLang="ja-JP" sz="1100" dirty="0" smtClean="0"/>
              <a:t>DCDC</a:t>
            </a:r>
          </a:p>
          <a:p>
            <a:pPr algn="ctr"/>
            <a:r>
              <a:rPr lang="ja-JP" altLang="en-US" sz="1100" dirty="0" smtClean="0"/>
              <a:t>ﾓｼﾞｭｰﾙ</a:t>
            </a:r>
            <a:endParaRPr lang="en-US" altLang="ja-JP" sz="1100" dirty="0" smtClean="0"/>
          </a:p>
          <a:p>
            <a:pPr algn="ctr"/>
            <a:r>
              <a:rPr lang="ja-JP" altLang="en-US" sz="1000" dirty="0" smtClean="0"/>
              <a:t>ﾌﾟﾛｸﾞﾗﾏﾌﾞﾙ</a:t>
            </a:r>
            <a:endParaRPr lang="en-US" altLang="ja-JP" sz="1000" dirty="0" smtClean="0"/>
          </a:p>
          <a:p>
            <a:pPr algn="ctr"/>
            <a:r>
              <a:rPr kumimoji="1" lang="ja-JP" altLang="en-US" sz="1100" dirty="0" smtClean="0"/>
              <a:t>ｺﾝﾄﾛｰﾗ</a:t>
            </a:r>
            <a:endParaRPr kumimoji="1" lang="ja-JP" altLang="en-US" sz="1100" dirty="0"/>
          </a:p>
        </p:txBody>
      </p:sp>
      <p:cxnSp>
        <p:nvCxnSpPr>
          <p:cNvPr id="79" name="直線コネクタ 78"/>
          <p:cNvCxnSpPr/>
          <p:nvPr/>
        </p:nvCxnSpPr>
        <p:spPr>
          <a:xfrm>
            <a:off x="7137070" y="5863269"/>
            <a:ext cx="128253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a:off x="7146970" y="6241294"/>
            <a:ext cx="128253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テキスト ボックス 80"/>
          <p:cNvSpPr txBox="1"/>
          <p:nvPr/>
        </p:nvSpPr>
        <p:spPr>
          <a:xfrm>
            <a:off x="8449295" y="5750281"/>
            <a:ext cx="655949" cy="261610"/>
          </a:xfrm>
          <a:prstGeom prst="rect">
            <a:avLst/>
          </a:prstGeom>
          <a:noFill/>
        </p:spPr>
        <p:txBody>
          <a:bodyPr wrap="none" rtlCol="0">
            <a:spAutoFit/>
          </a:bodyPr>
          <a:lstStyle/>
          <a:p>
            <a:r>
              <a:rPr kumimoji="1" lang="en-US" altLang="ja-JP" sz="1100" dirty="0" smtClean="0"/>
              <a:t>RAIL15</a:t>
            </a:r>
            <a:endParaRPr kumimoji="1" lang="ja-JP" altLang="en-US" sz="1100" dirty="0"/>
          </a:p>
        </p:txBody>
      </p:sp>
      <p:sp>
        <p:nvSpPr>
          <p:cNvPr id="82" name="テキスト ボックス 81"/>
          <p:cNvSpPr txBox="1"/>
          <p:nvPr/>
        </p:nvSpPr>
        <p:spPr>
          <a:xfrm>
            <a:off x="8447320" y="6140181"/>
            <a:ext cx="655949" cy="261610"/>
          </a:xfrm>
          <a:prstGeom prst="rect">
            <a:avLst/>
          </a:prstGeom>
          <a:noFill/>
        </p:spPr>
        <p:txBody>
          <a:bodyPr wrap="none" rtlCol="0">
            <a:spAutoFit/>
          </a:bodyPr>
          <a:lstStyle/>
          <a:p>
            <a:r>
              <a:rPr kumimoji="1" lang="en-US" altLang="ja-JP" sz="1100" dirty="0" smtClean="0"/>
              <a:t>RAIL16</a:t>
            </a:r>
            <a:endParaRPr kumimoji="1" lang="ja-JP" altLang="en-US" sz="1100" dirty="0"/>
          </a:p>
        </p:txBody>
      </p:sp>
      <p:sp>
        <p:nvSpPr>
          <p:cNvPr id="83" name="正方形/長方形 82"/>
          <p:cNvSpPr/>
          <p:nvPr/>
        </p:nvSpPr>
        <p:spPr>
          <a:xfrm>
            <a:off x="4831315" y="1039912"/>
            <a:ext cx="914400" cy="914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dirty="0" smtClean="0"/>
              <a:t>CPU</a:t>
            </a:r>
          </a:p>
          <a:p>
            <a:pPr algn="ctr"/>
            <a:r>
              <a:rPr kumimoji="1" lang="en-US" altLang="ja-JP" sz="1200" dirty="0" smtClean="0"/>
              <a:t>FPGA</a:t>
            </a:r>
          </a:p>
          <a:p>
            <a:pPr algn="ctr"/>
            <a:endParaRPr lang="en-US" altLang="ja-JP" sz="1200" dirty="0" smtClean="0"/>
          </a:p>
          <a:p>
            <a:pPr algn="ctr"/>
            <a:r>
              <a:rPr kumimoji="1" lang="en-US" altLang="ja-JP" sz="1100" dirty="0" err="1" smtClean="0"/>
              <a:t>PMBus</a:t>
            </a:r>
            <a:r>
              <a:rPr kumimoji="1" lang="en-US" altLang="ja-JP" sz="1100" dirty="0" smtClean="0"/>
              <a:t>/I2C</a:t>
            </a:r>
          </a:p>
        </p:txBody>
      </p:sp>
      <p:cxnSp>
        <p:nvCxnSpPr>
          <p:cNvPr id="84" name="直線矢印コネクタ 83"/>
          <p:cNvCxnSpPr>
            <a:stCxn id="83" idx="3"/>
            <a:endCxn id="67" idx="1"/>
          </p:cNvCxnSpPr>
          <p:nvPr/>
        </p:nvCxnSpPr>
        <p:spPr>
          <a:xfrm>
            <a:off x="5745715" y="1497112"/>
            <a:ext cx="465075" cy="1975"/>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5" name="直線矢印コネクタ 84"/>
          <p:cNvCxnSpPr/>
          <p:nvPr/>
        </p:nvCxnSpPr>
        <p:spPr>
          <a:xfrm>
            <a:off x="5973289" y="1505025"/>
            <a:ext cx="0" cy="484513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6" name="直線矢印コネクタ 85"/>
          <p:cNvCxnSpPr>
            <a:endCxn id="76" idx="1"/>
          </p:cNvCxnSpPr>
          <p:nvPr/>
        </p:nvCxnSpPr>
        <p:spPr>
          <a:xfrm flipV="1">
            <a:off x="5973288" y="3166569"/>
            <a:ext cx="235527" cy="100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7" name="直線矢印コネクタ 86"/>
          <p:cNvCxnSpPr/>
          <p:nvPr/>
        </p:nvCxnSpPr>
        <p:spPr>
          <a:xfrm flipV="1">
            <a:off x="5983188" y="4993344"/>
            <a:ext cx="235527" cy="100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8" name="直線矢印コネクタ 87"/>
          <p:cNvCxnSpPr/>
          <p:nvPr/>
        </p:nvCxnSpPr>
        <p:spPr>
          <a:xfrm flipV="1">
            <a:off x="5981213" y="6048244"/>
            <a:ext cx="235527" cy="100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89" name="図表 88"/>
          <p:cNvGraphicFramePr/>
          <p:nvPr>
            <p:extLst>
              <p:ext uri="{D42A27DB-BD31-4B8C-83A1-F6EECF244321}">
                <p14:modId xmlns:p14="http://schemas.microsoft.com/office/powerpoint/2010/main" val="3225620169"/>
              </p:ext>
            </p:extLst>
          </p:nvPr>
        </p:nvGraphicFramePr>
        <p:xfrm>
          <a:off x="-1136055" y="1049483"/>
          <a:ext cx="6574973" cy="50631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0" name="TextBox 46"/>
          <p:cNvSpPr txBox="1"/>
          <p:nvPr/>
        </p:nvSpPr>
        <p:spPr>
          <a:xfrm>
            <a:off x="1351367" y="5510888"/>
            <a:ext cx="3125641" cy="1015663"/>
          </a:xfrm>
          <a:prstGeom prst="rect">
            <a:avLst/>
          </a:prstGeom>
          <a:noFill/>
        </p:spPr>
        <p:txBody>
          <a:bodyPr wrap="square" rtlCol="0">
            <a:spAutoFit/>
          </a:bodyPr>
          <a:lstStyle/>
          <a:p>
            <a:r>
              <a:rPr lang="ja-JP" altLang="en-US" sz="2000" b="1" dirty="0" smtClean="0">
                <a:solidFill>
                  <a:srgbClr val="800000"/>
                </a:solidFill>
                <a:latin typeface="HGSｺﾞｼｯｸM" pitchFamily="50" charset="-128"/>
                <a:ea typeface="HGSｺﾞｼｯｸM" pitchFamily="50" charset="-128"/>
                <a:cs typeface="Calibri" pitchFamily="34" charset="0"/>
              </a:rPr>
              <a:t>・プログラム制御</a:t>
            </a:r>
            <a:endParaRPr lang="en-US" altLang="ja-JP" sz="2000" b="1" dirty="0" smtClean="0">
              <a:solidFill>
                <a:srgbClr val="800000"/>
              </a:solidFill>
              <a:latin typeface="HGSｺﾞｼｯｸM" pitchFamily="50" charset="-128"/>
              <a:ea typeface="HGSｺﾞｼｯｸM" pitchFamily="50" charset="-128"/>
              <a:cs typeface="Calibri" pitchFamily="34" charset="0"/>
            </a:endParaRPr>
          </a:p>
          <a:p>
            <a:r>
              <a:rPr lang="ja-JP" altLang="en-US" sz="2000" b="1" dirty="0" smtClean="0">
                <a:solidFill>
                  <a:srgbClr val="800000"/>
                </a:solidFill>
                <a:latin typeface="HGSｺﾞｼｯｸM" pitchFamily="50" charset="-128"/>
                <a:ea typeface="HGSｺﾞｼｯｸM" pitchFamily="50" charset="-128"/>
                <a:cs typeface="Calibri" pitchFamily="34" charset="0"/>
              </a:rPr>
              <a:t>・テレメトリ</a:t>
            </a:r>
            <a:endParaRPr lang="en-US" altLang="ja-JP" sz="2000" b="1" dirty="0" smtClean="0">
              <a:solidFill>
                <a:srgbClr val="800000"/>
              </a:solidFill>
              <a:latin typeface="HGSｺﾞｼｯｸM" pitchFamily="50" charset="-128"/>
              <a:ea typeface="HGSｺﾞｼｯｸM" pitchFamily="50" charset="-128"/>
              <a:cs typeface="Calibri" pitchFamily="34" charset="0"/>
            </a:endParaRPr>
          </a:p>
          <a:p>
            <a:r>
              <a:rPr lang="ja-JP" altLang="en-US" sz="2000" b="1" dirty="0" smtClean="0">
                <a:solidFill>
                  <a:srgbClr val="800000"/>
                </a:solidFill>
                <a:latin typeface="HGSｺﾞｼｯｸM" pitchFamily="50" charset="-128"/>
                <a:ea typeface="HGSｺﾞｼｯｸM" pitchFamily="50" charset="-128"/>
                <a:cs typeface="Calibri" pitchFamily="34" charset="0"/>
              </a:rPr>
              <a:t>・フォールトイベント</a:t>
            </a:r>
            <a:endParaRPr lang="en-US" altLang="ja-JP" sz="2000" b="1" dirty="0" smtClean="0">
              <a:solidFill>
                <a:srgbClr val="800000"/>
              </a:solidFill>
              <a:latin typeface="HGSｺﾞｼｯｸM" pitchFamily="50" charset="-128"/>
              <a:ea typeface="HGSｺﾞｼｯｸM" pitchFamily="50" charset="-128"/>
              <a:cs typeface="Calibri" pitchFamily="34" charset="0"/>
            </a:endParaRPr>
          </a:p>
        </p:txBody>
      </p:sp>
      <p:sp>
        <p:nvSpPr>
          <p:cNvPr id="91" name="右矢印 90"/>
          <p:cNvSpPr/>
          <p:nvPr/>
        </p:nvSpPr>
        <p:spPr>
          <a:xfrm rot="-10800000">
            <a:off x="4465121" y="3761337"/>
            <a:ext cx="978408" cy="4846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Rectangle 3"/>
          <p:cNvSpPr txBox="1">
            <a:spLocks noChangeArrowheads="1"/>
          </p:cNvSpPr>
          <p:nvPr/>
        </p:nvSpPr>
        <p:spPr bwMode="auto">
          <a:xfrm>
            <a:off x="411163" y="182563"/>
            <a:ext cx="5380037" cy="62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6038" tIns="46038" rIns="46038" bIns="46038" numCol="1" anchor="t"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2pPr>
            <a:lvl3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3pPr>
            <a:lvl4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4pPr>
            <a:lvl5pPr algn="l" rtl="0" eaLnBrk="0" fontAlgn="base" hangingPunct="0">
              <a:spcBef>
                <a:spcPct val="0"/>
              </a:spcBef>
              <a:spcAft>
                <a:spcPct val="0"/>
              </a:spcAft>
              <a:defRPr sz="3200">
                <a:solidFill>
                  <a:schemeClr val="bg1"/>
                </a:solidFill>
                <a:latin typeface="ＭＳ Ｐゴシック" pitchFamily="50" charset="-128"/>
                <a:ea typeface="ＭＳ Ｐゴシック" pitchFamily="50" charset="-128"/>
              </a:defRPr>
            </a:lvl5pPr>
            <a:lvl6pPr marL="457200" algn="l" rtl="0" fontAlgn="base">
              <a:spcBef>
                <a:spcPct val="0"/>
              </a:spcBef>
              <a:spcAft>
                <a:spcPct val="0"/>
              </a:spcAft>
              <a:defRPr sz="3200">
                <a:solidFill>
                  <a:schemeClr val="bg1"/>
                </a:solidFill>
                <a:latin typeface="ＭＳ Ｐゴシック" pitchFamily="50" charset="-128"/>
                <a:ea typeface="ＭＳ Ｐゴシック" pitchFamily="50" charset="-128"/>
              </a:defRPr>
            </a:lvl6pPr>
            <a:lvl7pPr marL="914400" algn="l" rtl="0" fontAlgn="base">
              <a:spcBef>
                <a:spcPct val="0"/>
              </a:spcBef>
              <a:spcAft>
                <a:spcPct val="0"/>
              </a:spcAft>
              <a:defRPr sz="3200">
                <a:solidFill>
                  <a:schemeClr val="bg1"/>
                </a:solidFill>
                <a:latin typeface="ＭＳ Ｐゴシック" pitchFamily="50" charset="-128"/>
                <a:ea typeface="ＭＳ Ｐゴシック" pitchFamily="50" charset="-128"/>
              </a:defRPr>
            </a:lvl7pPr>
            <a:lvl8pPr marL="1371600" algn="l" rtl="0" fontAlgn="base">
              <a:spcBef>
                <a:spcPct val="0"/>
              </a:spcBef>
              <a:spcAft>
                <a:spcPct val="0"/>
              </a:spcAft>
              <a:defRPr sz="3200">
                <a:solidFill>
                  <a:schemeClr val="bg1"/>
                </a:solidFill>
                <a:latin typeface="ＭＳ Ｐゴシック" pitchFamily="50" charset="-128"/>
                <a:ea typeface="ＭＳ Ｐゴシック" pitchFamily="50" charset="-128"/>
              </a:defRPr>
            </a:lvl8pPr>
            <a:lvl9pPr marL="1828800" algn="l" rtl="0" fontAlgn="base">
              <a:spcBef>
                <a:spcPct val="0"/>
              </a:spcBef>
              <a:spcAft>
                <a:spcPct val="0"/>
              </a:spcAft>
              <a:defRPr sz="3200">
                <a:solidFill>
                  <a:schemeClr val="bg1"/>
                </a:solidFill>
                <a:latin typeface="ＭＳ Ｐゴシック" pitchFamily="50" charset="-128"/>
                <a:ea typeface="ＭＳ Ｐゴシック" pitchFamily="50" charset="-128"/>
              </a:defRPr>
            </a:lvl9pPr>
          </a:lstStyle>
          <a:p>
            <a:pPr lvl="0"/>
            <a:r>
              <a:rPr lang="en-US" altLang="ja-JP" sz="3600" b="1" dirty="0" err="1" smtClean="0">
                <a:ln w="1905"/>
                <a:effectLst>
                  <a:innerShdw blurRad="69850" dist="43180" dir="5400000">
                    <a:srgbClr val="000000">
                      <a:alpha val="65000"/>
                    </a:srgbClr>
                  </a:innerShdw>
                </a:effectLst>
              </a:rPr>
              <a:t>PSM</a:t>
            </a:r>
            <a:r>
              <a:rPr lang="ja-JP" altLang="en-US" sz="3600" b="1" dirty="0" smtClean="0">
                <a:ln w="1905"/>
                <a:effectLst>
                  <a:innerShdw blurRad="69850" dist="43180" dir="5400000">
                    <a:srgbClr val="000000">
                      <a:alpha val="65000"/>
                    </a:srgbClr>
                  </a:innerShdw>
                </a:effectLst>
              </a:rPr>
              <a:t>で可能なこと</a:t>
            </a:r>
            <a:r>
              <a:rPr lang="en-US" altLang="ja-JP" sz="3600" b="1" dirty="0" smtClean="0">
                <a:ln w="1905"/>
                <a:effectLst>
                  <a:innerShdw blurRad="69850" dist="43180" dir="5400000">
                    <a:srgbClr val="000000">
                      <a:alpha val="65000"/>
                    </a:srgbClr>
                  </a:innerShdw>
                </a:effectLst>
              </a:rPr>
              <a:t>(</a:t>
            </a:r>
            <a:r>
              <a:rPr lang="ja-JP" altLang="en-US" sz="3600" b="1" dirty="0" smtClean="0">
                <a:ln w="1905"/>
                <a:effectLst>
                  <a:innerShdw blurRad="69850" dist="43180" dir="5400000">
                    <a:srgbClr val="000000">
                      <a:alpha val="65000"/>
                    </a:srgbClr>
                  </a:innerShdw>
                </a:effectLst>
              </a:rPr>
              <a:t>まとめ</a:t>
            </a:r>
            <a:r>
              <a:rPr lang="en-US" altLang="ja-JP" sz="3600" b="1" dirty="0" smtClean="0">
                <a:ln w="1905"/>
                <a:effectLst>
                  <a:innerShdw blurRad="69850" dist="43180" dir="5400000">
                    <a:srgbClr val="000000">
                      <a:alpha val="65000"/>
                    </a:srgbClr>
                  </a:innerShdw>
                </a:effectLst>
              </a:rPr>
              <a:t>)</a:t>
            </a:r>
            <a:endParaRPr lang="ja-JP" altLang="en-US" sz="3600" b="1" dirty="0">
              <a:ln w="1905"/>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6231439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cxnSp>
        <p:nvCxnSpPr>
          <p:cNvPr id="5" name="直線コネクタ 4"/>
          <p:cNvCxnSpPr/>
          <p:nvPr/>
        </p:nvCxnSpPr>
        <p:spPr>
          <a:xfrm>
            <a:off x="6884477" y="3357447"/>
            <a:ext cx="1575584" cy="0"/>
          </a:xfrm>
          <a:prstGeom prst="line">
            <a:avLst/>
          </a:prstGeom>
          <a:noFill/>
          <a:ln w="9525" cap="flat" cmpd="sng" algn="ctr">
            <a:solidFill>
              <a:srgbClr val="000000"/>
            </a:solidFill>
            <a:prstDash val="solid"/>
          </a:ln>
          <a:effectLst/>
        </p:spPr>
      </p:cxnSp>
      <p:cxnSp>
        <p:nvCxnSpPr>
          <p:cNvPr id="6" name="直線コネクタ 5"/>
          <p:cNvCxnSpPr/>
          <p:nvPr/>
        </p:nvCxnSpPr>
        <p:spPr>
          <a:xfrm>
            <a:off x="6884477" y="3078672"/>
            <a:ext cx="1575584" cy="0"/>
          </a:xfrm>
          <a:prstGeom prst="line">
            <a:avLst/>
          </a:prstGeom>
          <a:noFill/>
          <a:ln w="9525" cap="flat" cmpd="sng" algn="ctr">
            <a:solidFill>
              <a:srgbClr val="000000"/>
            </a:solidFill>
            <a:prstDash val="solid"/>
          </a:ln>
          <a:effectLst/>
        </p:spPr>
      </p:cxnSp>
      <p:cxnSp>
        <p:nvCxnSpPr>
          <p:cNvPr id="7" name="直線コネクタ 6"/>
          <p:cNvCxnSpPr/>
          <p:nvPr/>
        </p:nvCxnSpPr>
        <p:spPr>
          <a:xfrm>
            <a:off x="6895628" y="2799897"/>
            <a:ext cx="1575584" cy="0"/>
          </a:xfrm>
          <a:prstGeom prst="line">
            <a:avLst/>
          </a:prstGeom>
          <a:noFill/>
          <a:ln w="9525" cap="flat" cmpd="sng" algn="ctr">
            <a:solidFill>
              <a:srgbClr val="000000"/>
            </a:solidFill>
            <a:prstDash val="solid"/>
          </a:ln>
          <a:effectLst/>
        </p:spPr>
      </p:cxnSp>
      <p:cxnSp>
        <p:nvCxnSpPr>
          <p:cNvPr id="8" name="直線コネクタ 7"/>
          <p:cNvCxnSpPr/>
          <p:nvPr/>
        </p:nvCxnSpPr>
        <p:spPr>
          <a:xfrm>
            <a:off x="6884477" y="2509971"/>
            <a:ext cx="1575584" cy="0"/>
          </a:xfrm>
          <a:prstGeom prst="line">
            <a:avLst/>
          </a:prstGeom>
          <a:noFill/>
          <a:ln w="9525" cap="flat" cmpd="sng" algn="ctr">
            <a:solidFill>
              <a:srgbClr val="000000"/>
            </a:solidFill>
            <a:prstDash val="solid"/>
          </a:ln>
          <a:effectLst/>
        </p:spPr>
      </p:cxnSp>
      <p:cxnSp>
        <p:nvCxnSpPr>
          <p:cNvPr id="9" name="直線コネクタ 8"/>
          <p:cNvCxnSpPr/>
          <p:nvPr/>
        </p:nvCxnSpPr>
        <p:spPr>
          <a:xfrm>
            <a:off x="6873326" y="2264649"/>
            <a:ext cx="1575584" cy="0"/>
          </a:xfrm>
          <a:prstGeom prst="line">
            <a:avLst/>
          </a:prstGeom>
          <a:noFill/>
          <a:ln w="9525" cap="flat" cmpd="sng" algn="ctr">
            <a:solidFill>
              <a:srgbClr val="000000"/>
            </a:solidFill>
            <a:prstDash val="solid"/>
          </a:ln>
          <a:effectLst/>
        </p:spPr>
      </p:cxnSp>
      <p:cxnSp>
        <p:nvCxnSpPr>
          <p:cNvPr id="10" name="直線コネクタ 9"/>
          <p:cNvCxnSpPr/>
          <p:nvPr/>
        </p:nvCxnSpPr>
        <p:spPr>
          <a:xfrm>
            <a:off x="6873326" y="1974723"/>
            <a:ext cx="1575584" cy="0"/>
          </a:xfrm>
          <a:prstGeom prst="line">
            <a:avLst/>
          </a:prstGeom>
          <a:noFill/>
          <a:ln w="9525" cap="flat" cmpd="sng" algn="ctr">
            <a:solidFill>
              <a:srgbClr val="000000"/>
            </a:solidFill>
            <a:prstDash val="solid"/>
          </a:ln>
          <a:effectLst/>
        </p:spPr>
      </p:cxnSp>
      <p:cxnSp>
        <p:nvCxnSpPr>
          <p:cNvPr id="11" name="直線コネクタ 10"/>
          <p:cNvCxnSpPr/>
          <p:nvPr/>
        </p:nvCxnSpPr>
        <p:spPr>
          <a:xfrm>
            <a:off x="6884477" y="1718250"/>
            <a:ext cx="1575584" cy="0"/>
          </a:xfrm>
          <a:prstGeom prst="line">
            <a:avLst/>
          </a:prstGeom>
          <a:noFill/>
          <a:ln w="9525" cap="flat" cmpd="sng" algn="ctr">
            <a:solidFill>
              <a:srgbClr val="000000"/>
            </a:solidFill>
            <a:prstDash val="solid"/>
          </a:ln>
          <a:effectLst/>
        </p:spPr>
      </p:cxnSp>
      <p:sp>
        <p:nvSpPr>
          <p:cNvPr id="12" name="正方形/長方形 11"/>
          <p:cNvSpPr/>
          <p:nvPr/>
        </p:nvSpPr>
        <p:spPr>
          <a:xfrm>
            <a:off x="4656128" y="1323043"/>
            <a:ext cx="914400" cy="914400"/>
          </a:xfrm>
          <a:prstGeom prst="rect">
            <a:avLst/>
          </a:prstGeom>
          <a:solidFill>
            <a:srgbClr val="FFFFFF"/>
          </a:solidFill>
          <a:ln w="25400" cap="flat" cmpd="sng" algn="ctr">
            <a:solidFill>
              <a:srgbClr val="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a:ln>
                  <a:noFill/>
                </a:ln>
                <a:solidFill>
                  <a:srgbClr val="000000"/>
                </a:solidFill>
                <a:effectLst/>
                <a:uLnTx/>
                <a:uFillTx/>
                <a:latin typeface="+mn-lt"/>
                <a:ea typeface="+mn-ea"/>
                <a:cs typeface="+mn-cs"/>
              </a:rPr>
              <a:t>CPU</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a:ln>
                  <a:noFill/>
                </a:ln>
                <a:solidFill>
                  <a:srgbClr val="000000"/>
                </a:solidFill>
                <a:effectLst/>
                <a:uLnTx/>
                <a:uFillTx/>
                <a:latin typeface="+mn-lt"/>
                <a:ea typeface="+mn-ea"/>
                <a:cs typeface="+mn-cs"/>
              </a:rPr>
              <a:t>FPGA</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ja-JP" sz="1200" b="0" i="0" u="none" strike="noStrike" kern="0" cap="none" spc="0" normalizeH="0" baseline="0" noProof="0" dirty="0">
              <a:ln>
                <a:noFill/>
              </a:ln>
              <a:solidFill>
                <a:srgbClr val="000000"/>
              </a:solidFill>
              <a:effectLst/>
              <a:uLnTx/>
              <a:uFillTx/>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err="1">
                <a:ln>
                  <a:noFill/>
                </a:ln>
                <a:solidFill>
                  <a:srgbClr val="000000"/>
                </a:solidFill>
                <a:effectLst/>
                <a:uLnTx/>
                <a:uFillTx/>
                <a:latin typeface="+mn-lt"/>
                <a:ea typeface="+mn-ea"/>
                <a:cs typeface="+mn-cs"/>
              </a:rPr>
              <a:t>PMBus</a:t>
            </a:r>
            <a:r>
              <a:rPr kumimoji="0" lang="en-US" altLang="ja-JP" sz="1100" b="0" i="0" u="none" strike="noStrike" kern="0" cap="none" spc="0" normalizeH="0" baseline="0" noProof="0" dirty="0">
                <a:ln>
                  <a:noFill/>
                </a:ln>
                <a:solidFill>
                  <a:srgbClr val="000000"/>
                </a:solidFill>
                <a:effectLst/>
                <a:uLnTx/>
                <a:uFillTx/>
                <a:latin typeface="+mn-lt"/>
                <a:ea typeface="+mn-ea"/>
                <a:cs typeface="+mn-cs"/>
              </a:rPr>
              <a:t>/I2C</a:t>
            </a:r>
          </a:p>
        </p:txBody>
      </p:sp>
      <p:grpSp>
        <p:nvGrpSpPr>
          <p:cNvPr id="13" name="グループ化 12"/>
          <p:cNvGrpSpPr/>
          <p:nvPr/>
        </p:nvGrpSpPr>
        <p:grpSpPr>
          <a:xfrm>
            <a:off x="5573022" y="1311465"/>
            <a:ext cx="3480943" cy="2171700"/>
            <a:chOff x="5486397" y="1444344"/>
            <a:chExt cx="3480943" cy="2171700"/>
          </a:xfrm>
        </p:grpSpPr>
        <p:grpSp>
          <p:nvGrpSpPr>
            <p:cNvPr id="14" name="グループ化 13"/>
            <p:cNvGrpSpPr/>
            <p:nvPr/>
          </p:nvGrpSpPr>
          <p:grpSpPr>
            <a:xfrm>
              <a:off x="5947453" y="1444344"/>
              <a:ext cx="3019887" cy="2171700"/>
              <a:chOff x="6208713" y="2254250"/>
              <a:chExt cx="3019887" cy="2171700"/>
            </a:xfrm>
          </p:grpSpPr>
          <p:cxnSp>
            <p:nvCxnSpPr>
              <p:cNvPr id="16" name="直線コネクタ 15"/>
              <p:cNvCxnSpPr/>
              <p:nvPr/>
            </p:nvCxnSpPr>
            <p:spPr>
              <a:xfrm>
                <a:off x="7051675" y="2397125"/>
                <a:ext cx="1575584" cy="0"/>
              </a:xfrm>
              <a:prstGeom prst="line">
                <a:avLst/>
              </a:prstGeom>
              <a:noFill/>
              <a:ln w="9525" cap="flat" cmpd="sng" algn="ctr">
                <a:solidFill>
                  <a:srgbClr val="000000"/>
                </a:solidFill>
                <a:prstDash val="solid"/>
              </a:ln>
              <a:effectLst/>
            </p:spPr>
          </p:cxnSp>
          <p:cxnSp>
            <p:nvCxnSpPr>
              <p:cNvPr id="17" name="直線コネクタ 16"/>
              <p:cNvCxnSpPr/>
              <p:nvPr/>
            </p:nvCxnSpPr>
            <p:spPr>
              <a:xfrm>
                <a:off x="7064375" y="2657475"/>
                <a:ext cx="414338" cy="0"/>
              </a:xfrm>
              <a:prstGeom prst="line">
                <a:avLst/>
              </a:prstGeom>
              <a:noFill/>
              <a:ln w="9525" cap="flat" cmpd="sng" algn="ctr">
                <a:solidFill>
                  <a:srgbClr val="000000"/>
                </a:solidFill>
                <a:prstDash val="solid"/>
              </a:ln>
              <a:effectLst/>
            </p:spPr>
          </p:cxnSp>
          <p:cxnSp>
            <p:nvCxnSpPr>
              <p:cNvPr id="18" name="直線コネクタ 17"/>
              <p:cNvCxnSpPr/>
              <p:nvPr/>
            </p:nvCxnSpPr>
            <p:spPr>
              <a:xfrm>
                <a:off x="7064375" y="2919413"/>
                <a:ext cx="414338" cy="0"/>
              </a:xfrm>
              <a:prstGeom prst="line">
                <a:avLst/>
              </a:prstGeom>
              <a:noFill/>
              <a:ln w="9525" cap="flat" cmpd="sng" algn="ctr">
                <a:solidFill>
                  <a:srgbClr val="000000"/>
                </a:solidFill>
                <a:prstDash val="solid"/>
              </a:ln>
              <a:effectLst/>
            </p:spPr>
          </p:cxnSp>
          <p:cxnSp>
            <p:nvCxnSpPr>
              <p:cNvPr id="19" name="直線コネクタ 18"/>
              <p:cNvCxnSpPr/>
              <p:nvPr/>
            </p:nvCxnSpPr>
            <p:spPr>
              <a:xfrm>
                <a:off x="7040563" y="3205163"/>
                <a:ext cx="414337" cy="0"/>
              </a:xfrm>
              <a:prstGeom prst="line">
                <a:avLst/>
              </a:prstGeom>
              <a:noFill/>
              <a:ln w="9525" cap="flat" cmpd="sng" algn="ctr">
                <a:solidFill>
                  <a:srgbClr val="000000"/>
                </a:solidFill>
                <a:prstDash val="solid"/>
              </a:ln>
              <a:effectLst/>
            </p:spPr>
          </p:cxnSp>
          <p:cxnSp>
            <p:nvCxnSpPr>
              <p:cNvPr id="20" name="直線コネクタ 19"/>
              <p:cNvCxnSpPr/>
              <p:nvPr/>
            </p:nvCxnSpPr>
            <p:spPr>
              <a:xfrm>
                <a:off x="7040563" y="3454400"/>
                <a:ext cx="414337" cy="0"/>
              </a:xfrm>
              <a:prstGeom prst="line">
                <a:avLst/>
              </a:prstGeom>
              <a:noFill/>
              <a:ln w="9525" cap="flat" cmpd="sng" algn="ctr">
                <a:solidFill>
                  <a:srgbClr val="000000"/>
                </a:solidFill>
                <a:prstDash val="solid"/>
              </a:ln>
              <a:effectLst/>
            </p:spPr>
          </p:cxnSp>
          <p:cxnSp>
            <p:nvCxnSpPr>
              <p:cNvPr id="21" name="直線コネクタ 20"/>
              <p:cNvCxnSpPr/>
              <p:nvPr/>
            </p:nvCxnSpPr>
            <p:spPr>
              <a:xfrm>
                <a:off x="7064375" y="3738563"/>
                <a:ext cx="414338" cy="0"/>
              </a:xfrm>
              <a:prstGeom prst="line">
                <a:avLst/>
              </a:prstGeom>
              <a:noFill/>
              <a:ln w="9525" cap="flat" cmpd="sng" algn="ctr">
                <a:solidFill>
                  <a:srgbClr val="000000"/>
                </a:solidFill>
                <a:prstDash val="solid"/>
              </a:ln>
              <a:effectLst/>
            </p:spPr>
          </p:cxnSp>
          <p:cxnSp>
            <p:nvCxnSpPr>
              <p:cNvPr id="22" name="直線コネクタ 21"/>
              <p:cNvCxnSpPr/>
              <p:nvPr/>
            </p:nvCxnSpPr>
            <p:spPr>
              <a:xfrm>
                <a:off x="7051675" y="4024313"/>
                <a:ext cx="415925" cy="0"/>
              </a:xfrm>
              <a:prstGeom prst="line">
                <a:avLst/>
              </a:prstGeom>
              <a:noFill/>
              <a:ln w="9525" cap="flat" cmpd="sng" algn="ctr">
                <a:solidFill>
                  <a:srgbClr val="000000"/>
                </a:solidFill>
                <a:prstDash val="solid"/>
              </a:ln>
              <a:effectLst/>
            </p:spPr>
          </p:cxnSp>
          <p:cxnSp>
            <p:nvCxnSpPr>
              <p:cNvPr id="23" name="直線コネクタ 22"/>
              <p:cNvCxnSpPr/>
              <p:nvPr/>
            </p:nvCxnSpPr>
            <p:spPr>
              <a:xfrm>
                <a:off x="7064375" y="4297363"/>
                <a:ext cx="414338" cy="0"/>
              </a:xfrm>
              <a:prstGeom prst="line">
                <a:avLst/>
              </a:prstGeom>
              <a:noFill/>
              <a:ln w="9525" cap="flat" cmpd="sng" algn="ctr">
                <a:solidFill>
                  <a:srgbClr val="000000"/>
                </a:solidFill>
                <a:prstDash val="solid"/>
              </a:ln>
              <a:effectLst/>
            </p:spPr>
          </p:cxnSp>
          <p:grpSp>
            <p:nvGrpSpPr>
              <p:cNvPr id="24" name="グループ化 35"/>
              <p:cNvGrpSpPr>
                <a:grpSpLocks/>
              </p:cNvGrpSpPr>
              <p:nvPr/>
            </p:nvGrpSpPr>
            <p:grpSpPr bwMode="auto">
              <a:xfrm>
                <a:off x="7231919" y="2254250"/>
                <a:ext cx="1920481" cy="261938"/>
                <a:chOff x="6935083" y="3489349"/>
                <a:chExt cx="1920642" cy="261610"/>
              </a:xfrm>
            </p:grpSpPr>
            <p:sp>
              <p:nvSpPr>
                <p:cNvPr id="54" name="正方形/長方形 53"/>
                <p:cNvSpPr/>
                <p:nvPr/>
              </p:nvSpPr>
              <p:spPr>
                <a:xfrm>
                  <a:off x="6935083" y="3514717"/>
                  <a:ext cx="582661"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55" name="直線コネクタ 54"/>
                <p:cNvCxnSpPr/>
                <p:nvPr/>
              </p:nvCxnSpPr>
              <p:spPr>
                <a:xfrm>
                  <a:off x="7729631" y="3608263"/>
                  <a:ext cx="404846" cy="1585"/>
                </a:xfrm>
                <a:prstGeom prst="line">
                  <a:avLst/>
                </a:prstGeom>
                <a:noFill/>
                <a:ln w="9525" cap="flat" cmpd="sng" algn="ctr">
                  <a:solidFill>
                    <a:srgbClr val="000000"/>
                  </a:solidFill>
                  <a:prstDash val="solid"/>
                </a:ln>
                <a:effectLst/>
              </p:spPr>
            </p:cxnSp>
            <p:sp>
              <p:nvSpPr>
                <p:cNvPr id="56" name="テキスト ボックス 16"/>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RAIL3</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grpSp>
          <p:grpSp>
            <p:nvGrpSpPr>
              <p:cNvPr id="25" name="グループ化 36"/>
              <p:cNvGrpSpPr>
                <a:grpSpLocks/>
              </p:cNvGrpSpPr>
              <p:nvPr/>
            </p:nvGrpSpPr>
            <p:grpSpPr bwMode="auto">
              <a:xfrm>
                <a:off x="7230331" y="2525713"/>
                <a:ext cx="1920481" cy="261937"/>
                <a:chOff x="6935083" y="3489349"/>
                <a:chExt cx="1920642" cy="261610"/>
              </a:xfrm>
            </p:grpSpPr>
            <p:sp>
              <p:nvSpPr>
                <p:cNvPr id="51" name="正方形/長方形 50"/>
                <p:cNvSpPr/>
                <p:nvPr/>
              </p:nvSpPr>
              <p:spPr>
                <a:xfrm>
                  <a:off x="6935083" y="3514717"/>
                  <a:ext cx="582662"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52" name="直線コネクタ 51"/>
                <p:cNvCxnSpPr/>
                <p:nvPr/>
              </p:nvCxnSpPr>
              <p:spPr>
                <a:xfrm>
                  <a:off x="7729632" y="3608262"/>
                  <a:ext cx="404845" cy="1586"/>
                </a:xfrm>
                <a:prstGeom prst="line">
                  <a:avLst/>
                </a:prstGeom>
                <a:noFill/>
                <a:ln w="9525" cap="flat" cmpd="sng" algn="ctr">
                  <a:solidFill>
                    <a:srgbClr val="000000"/>
                  </a:solidFill>
                  <a:prstDash val="solid"/>
                </a:ln>
                <a:effectLst/>
              </p:spPr>
            </p:cxnSp>
            <p:sp>
              <p:nvSpPr>
                <p:cNvPr id="53" name="テキスト ボックス 39"/>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RAIL4</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grpSp>
          <p:grpSp>
            <p:nvGrpSpPr>
              <p:cNvPr id="26" name="グループ化 40"/>
              <p:cNvGrpSpPr>
                <a:grpSpLocks/>
              </p:cNvGrpSpPr>
              <p:nvPr/>
            </p:nvGrpSpPr>
            <p:grpSpPr bwMode="auto">
              <a:xfrm>
                <a:off x="7230331" y="2798763"/>
                <a:ext cx="1920481" cy="261937"/>
                <a:chOff x="6935083" y="3489349"/>
                <a:chExt cx="1920642" cy="261610"/>
              </a:xfrm>
            </p:grpSpPr>
            <p:sp>
              <p:nvSpPr>
                <p:cNvPr id="48" name="正方形/長方形 47"/>
                <p:cNvSpPr/>
                <p:nvPr/>
              </p:nvSpPr>
              <p:spPr>
                <a:xfrm>
                  <a:off x="6935083" y="3514717"/>
                  <a:ext cx="582662"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49" name="直線コネクタ 48"/>
                <p:cNvCxnSpPr/>
                <p:nvPr/>
              </p:nvCxnSpPr>
              <p:spPr>
                <a:xfrm>
                  <a:off x="7729632" y="3608262"/>
                  <a:ext cx="404845" cy="1586"/>
                </a:xfrm>
                <a:prstGeom prst="line">
                  <a:avLst/>
                </a:prstGeom>
                <a:noFill/>
                <a:ln w="9525" cap="flat" cmpd="sng" algn="ctr">
                  <a:solidFill>
                    <a:srgbClr val="000000"/>
                  </a:solidFill>
                  <a:prstDash val="solid"/>
                </a:ln>
                <a:effectLst/>
              </p:spPr>
            </p:cxnSp>
            <p:sp>
              <p:nvSpPr>
                <p:cNvPr id="50" name="テキスト ボックス 43"/>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smtClean="0">
                      <a:ln>
                        <a:noFill/>
                      </a:ln>
                      <a:solidFill>
                        <a:srgbClr val="000000"/>
                      </a:solidFill>
                      <a:effectLst/>
                      <a:uLnTx/>
                      <a:uFillTx/>
                      <a:cs typeface="Arial" charset="0"/>
                    </a:rPr>
                    <a:t>RAIL5</a:t>
                  </a:r>
                  <a:endParaRPr kumimoji="0" lang="ja-JP" altLang="en-US" sz="1100" b="0" i="0" u="none" strike="noStrike" kern="0" cap="none" spc="0" normalizeH="0" baseline="0" noProof="0" smtClean="0">
                    <a:ln>
                      <a:noFill/>
                    </a:ln>
                    <a:solidFill>
                      <a:srgbClr val="000000"/>
                    </a:solidFill>
                    <a:effectLst/>
                    <a:uLnTx/>
                    <a:uFillTx/>
                    <a:cs typeface="Arial" charset="0"/>
                  </a:endParaRPr>
                </a:p>
              </p:txBody>
            </p:sp>
          </p:grpSp>
          <p:grpSp>
            <p:nvGrpSpPr>
              <p:cNvPr id="27" name="グループ化 44"/>
              <p:cNvGrpSpPr>
                <a:grpSpLocks/>
              </p:cNvGrpSpPr>
              <p:nvPr/>
            </p:nvGrpSpPr>
            <p:grpSpPr bwMode="auto">
              <a:xfrm>
                <a:off x="7230331" y="3071813"/>
                <a:ext cx="1920481" cy="261937"/>
                <a:chOff x="6935083" y="3489349"/>
                <a:chExt cx="1920642" cy="261610"/>
              </a:xfrm>
            </p:grpSpPr>
            <p:sp>
              <p:nvSpPr>
                <p:cNvPr id="45" name="正方形/長方形 44"/>
                <p:cNvSpPr/>
                <p:nvPr/>
              </p:nvSpPr>
              <p:spPr>
                <a:xfrm>
                  <a:off x="6935083" y="3514717"/>
                  <a:ext cx="582662"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46" name="直線コネクタ 45"/>
                <p:cNvCxnSpPr/>
                <p:nvPr/>
              </p:nvCxnSpPr>
              <p:spPr>
                <a:xfrm>
                  <a:off x="7729632" y="3608262"/>
                  <a:ext cx="404845" cy="1586"/>
                </a:xfrm>
                <a:prstGeom prst="line">
                  <a:avLst/>
                </a:prstGeom>
                <a:noFill/>
                <a:ln w="9525" cap="flat" cmpd="sng" algn="ctr">
                  <a:solidFill>
                    <a:srgbClr val="000000"/>
                  </a:solidFill>
                  <a:prstDash val="solid"/>
                </a:ln>
                <a:effectLst/>
              </p:spPr>
            </p:cxnSp>
            <p:sp>
              <p:nvSpPr>
                <p:cNvPr id="47" name="テキスト ボックス 47"/>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smtClean="0">
                      <a:ln>
                        <a:noFill/>
                      </a:ln>
                      <a:solidFill>
                        <a:srgbClr val="000000"/>
                      </a:solidFill>
                      <a:effectLst/>
                      <a:uLnTx/>
                      <a:uFillTx/>
                      <a:cs typeface="Arial" charset="0"/>
                    </a:rPr>
                    <a:t>RAIL6</a:t>
                  </a:r>
                  <a:endParaRPr kumimoji="0" lang="ja-JP" altLang="en-US" sz="1100" b="0" i="0" u="none" strike="noStrike" kern="0" cap="none" spc="0" normalizeH="0" baseline="0" noProof="0" smtClean="0">
                    <a:ln>
                      <a:noFill/>
                    </a:ln>
                    <a:solidFill>
                      <a:srgbClr val="000000"/>
                    </a:solidFill>
                    <a:effectLst/>
                    <a:uLnTx/>
                    <a:uFillTx/>
                    <a:cs typeface="Arial" charset="0"/>
                  </a:endParaRPr>
                </a:p>
              </p:txBody>
            </p:sp>
          </p:grpSp>
          <p:grpSp>
            <p:nvGrpSpPr>
              <p:cNvPr id="28" name="グループ化 48"/>
              <p:cNvGrpSpPr>
                <a:grpSpLocks/>
              </p:cNvGrpSpPr>
              <p:nvPr/>
            </p:nvGrpSpPr>
            <p:grpSpPr bwMode="auto">
              <a:xfrm>
                <a:off x="7230331" y="3344863"/>
                <a:ext cx="1920481" cy="261937"/>
                <a:chOff x="6935083" y="3489349"/>
                <a:chExt cx="1920642" cy="261610"/>
              </a:xfrm>
            </p:grpSpPr>
            <p:sp>
              <p:nvSpPr>
                <p:cNvPr id="42" name="正方形/長方形 41"/>
                <p:cNvSpPr/>
                <p:nvPr/>
              </p:nvSpPr>
              <p:spPr>
                <a:xfrm>
                  <a:off x="6935083" y="3514717"/>
                  <a:ext cx="582662"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43" name="直線コネクタ 42"/>
                <p:cNvCxnSpPr/>
                <p:nvPr/>
              </p:nvCxnSpPr>
              <p:spPr>
                <a:xfrm>
                  <a:off x="7729632" y="3608262"/>
                  <a:ext cx="404845" cy="1586"/>
                </a:xfrm>
                <a:prstGeom prst="line">
                  <a:avLst/>
                </a:prstGeom>
                <a:noFill/>
                <a:ln w="9525" cap="flat" cmpd="sng" algn="ctr">
                  <a:solidFill>
                    <a:srgbClr val="000000"/>
                  </a:solidFill>
                  <a:prstDash val="solid"/>
                </a:ln>
                <a:effectLst/>
              </p:spPr>
            </p:cxnSp>
            <p:sp>
              <p:nvSpPr>
                <p:cNvPr id="44" name="テキスト ボックス 51"/>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smtClean="0">
                      <a:ln>
                        <a:noFill/>
                      </a:ln>
                      <a:solidFill>
                        <a:srgbClr val="000000"/>
                      </a:solidFill>
                      <a:effectLst/>
                      <a:uLnTx/>
                      <a:uFillTx/>
                      <a:cs typeface="Arial" charset="0"/>
                    </a:rPr>
                    <a:t>RAIL7</a:t>
                  </a:r>
                  <a:endParaRPr kumimoji="0" lang="ja-JP" altLang="en-US" sz="1100" b="0" i="0" u="none" strike="noStrike" kern="0" cap="none" spc="0" normalizeH="0" baseline="0" noProof="0" smtClean="0">
                    <a:ln>
                      <a:noFill/>
                    </a:ln>
                    <a:solidFill>
                      <a:srgbClr val="000000"/>
                    </a:solidFill>
                    <a:effectLst/>
                    <a:uLnTx/>
                    <a:uFillTx/>
                    <a:cs typeface="Arial" charset="0"/>
                  </a:endParaRPr>
                </a:p>
              </p:txBody>
            </p:sp>
          </p:grpSp>
          <p:grpSp>
            <p:nvGrpSpPr>
              <p:cNvPr id="29" name="グループ化 52"/>
              <p:cNvGrpSpPr>
                <a:grpSpLocks/>
              </p:cNvGrpSpPr>
              <p:nvPr/>
            </p:nvGrpSpPr>
            <p:grpSpPr bwMode="auto">
              <a:xfrm>
                <a:off x="7230331" y="3617913"/>
                <a:ext cx="1920481" cy="261937"/>
                <a:chOff x="6935083" y="3489349"/>
                <a:chExt cx="1920642" cy="261610"/>
              </a:xfrm>
            </p:grpSpPr>
            <p:sp>
              <p:nvSpPr>
                <p:cNvPr id="39" name="正方形/長方形 38"/>
                <p:cNvSpPr/>
                <p:nvPr/>
              </p:nvSpPr>
              <p:spPr>
                <a:xfrm>
                  <a:off x="6935083" y="3514717"/>
                  <a:ext cx="582662"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40" name="直線コネクタ 39"/>
                <p:cNvCxnSpPr/>
                <p:nvPr/>
              </p:nvCxnSpPr>
              <p:spPr>
                <a:xfrm>
                  <a:off x="7729632" y="3608262"/>
                  <a:ext cx="404845" cy="1586"/>
                </a:xfrm>
                <a:prstGeom prst="line">
                  <a:avLst/>
                </a:prstGeom>
                <a:noFill/>
                <a:ln w="9525" cap="flat" cmpd="sng" algn="ctr">
                  <a:solidFill>
                    <a:srgbClr val="000000"/>
                  </a:solidFill>
                  <a:prstDash val="solid"/>
                </a:ln>
                <a:effectLst/>
              </p:spPr>
            </p:cxnSp>
            <p:sp>
              <p:nvSpPr>
                <p:cNvPr id="41" name="テキスト ボックス 55"/>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smtClean="0">
                      <a:ln>
                        <a:noFill/>
                      </a:ln>
                      <a:solidFill>
                        <a:srgbClr val="000000"/>
                      </a:solidFill>
                      <a:effectLst/>
                      <a:uLnTx/>
                      <a:uFillTx/>
                      <a:cs typeface="Arial" charset="0"/>
                    </a:rPr>
                    <a:t>RAIL8</a:t>
                  </a:r>
                  <a:endParaRPr kumimoji="0" lang="ja-JP" altLang="en-US" sz="1100" b="0" i="0" u="none" strike="noStrike" kern="0" cap="none" spc="0" normalizeH="0" baseline="0" noProof="0" smtClean="0">
                    <a:ln>
                      <a:noFill/>
                    </a:ln>
                    <a:solidFill>
                      <a:srgbClr val="000000"/>
                    </a:solidFill>
                    <a:effectLst/>
                    <a:uLnTx/>
                    <a:uFillTx/>
                    <a:cs typeface="Arial" charset="0"/>
                  </a:endParaRPr>
                </a:p>
              </p:txBody>
            </p:sp>
          </p:grpSp>
          <p:grpSp>
            <p:nvGrpSpPr>
              <p:cNvPr id="30" name="グループ化 56"/>
              <p:cNvGrpSpPr>
                <a:grpSpLocks/>
              </p:cNvGrpSpPr>
              <p:nvPr/>
            </p:nvGrpSpPr>
            <p:grpSpPr bwMode="auto">
              <a:xfrm>
                <a:off x="7230331" y="3890963"/>
                <a:ext cx="1920481" cy="261937"/>
                <a:chOff x="6935083" y="3489349"/>
                <a:chExt cx="1920642" cy="261610"/>
              </a:xfrm>
            </p:grpSpPr>
            <p:sp>
              <p:nvSpPr>
                <p:cNvPr id="36" name="正方形/長方形 35"/>
                <p:cNvSpPr/>
                <p:nvPr/>
              </p:nvSpPr>
              <p:spPr>
                <a:xfrm>
                  <a:off x="6935083" y="3514717"/>
                  <a:ext cx="582662"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37" name="直線コネクタ 36"/>
                <p:cNvCxnSpPr/>
                <p:nvPr/>
              </p:nvCxnSpPr>
              <p:spPr>
                <a:xfrm>
                  <a:off x="7729632" y="3608262"/>
                  <a:ext cx="404845" cy="1586"/>
                </a:xfrm>
                <a:prstGeom prst="line">
                  <a:avLst/>
                </a:prstGeom>
                <a:noFill/>
                <a:ln w="9525" cap="flat" cmpd="sng" algn="ctr">
                  <a:solidFill>
                    <a:srgbClr val="000000"/>
                  </a:solidFill>
                  <a:prstDash val="solid"/>
                </a:ln>
                <a:effectLst/>
              </p:spPr>
            </p:cxnSp>
            <p:sp>
              <p:nvSpPr>
                <p:cNvPr id="38" name="テキスト ボックス 59"/>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smtClean="0">
                      <a:ln>
                        <a:noFill/>
                      </a:ln>
                      <a:solidFill>
                        <a:srgbClr val="000000"/>
                      </a:solidFill>
                      <a:effectLst/>
                      <a:uLnTx/>
                      <a:uFillTx/>
                      <a:cs typeface="Arial" charset="0"/>
                    </a:rPr>
                    <a:t>RAIL9</a:t>
                  </a:r>
                  <a:endParaRPr kumimoji="0" lang="ja-JP" altLang="en-US" sz="1100" b="0" i="0" u="none" strike="noStrike" kern="0" cap="none" spc="0" normalizeH="0" baseline="0" noProof="0" smtClean="0">
                    <a:ln>
                      <a:noFill/>
                    </a:ln>
                    <a:solidFill>
                      <a:srgbClr val="000000"/>
                    </a:solidFill>
                    <a:effectLst/>
                    <a:uLnTx/>
                    <a:uFillTx/>
                    <a:cs typeface="Arial" charset="0"/>
                  </a:endParaRPr>
                </a:p>
              </p:txBody>
            </p:sp>
          </p:grpSp>
          <p:grpSp>
            <p:nvGrpSpPr>
              <p:cNvPr id="31" name="グループ化 60"/>
              <p:cNvGrpSpPr>
                <a:grpSpLocks/>
              </p:cNvGrpSpPr>
              <p:nvPr/>
            </p:nvGrpSpPr>
            <p:grpSpPr bwMode="auto">
              <a:xfrm>
                <a:off x="7230331" y="4164013"/>
                <a:ext cx="1998269" cy="261937"/>
                <a:chOff x="6934988" y="3489349"/>
                <a:chExt cx="1999344" cy="261610"/>
              </a:xfrm>
            </p:grpSpPr>
            <p:sp>
              <p:nvSpPr>
                <p:cNvPr id="33" name="正方形/長方形 32"/>
                <p:cNvSpPr/>
                <p:nvPr/>
              </p:nvSpPr>
              <p:spPr>
                <a:xfrm>
                  <a:off x="6934988" y="3514717"/>
                  <a:ext cx="581338"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34" name="直線コネクタ 33"/>
                <p:cNvCxnSpPr/>
                <p:nvPr/>
              </p:nvCxnSpPr>
              <p:spPr>
                <a:xfrm>
                  <a:off x="7728309" y="3608262"/>
                  <a:ext cx="406619" cy="1586"/>
                </a:xfrm>
                <a:prstGeom prst="line">
                  <a:avLst/>
                </a:prstGeom>
                <a:noFill/>
                <a:ln w="9525" cap="flat" cmpd="sng" algn="ctr">
                  <a:solidFill>
                    <a:srgbClr val="000000"/>
                  </a:solidFill>
                  <a:prstDash val="solid"/>
                </a:ln>
                <a:effectLst/>
              </p:spPr>
            </p:cxnSp>
            <p:sp>
              <p:nvSpPr>
                <p:cNvPr id="35" name="テキスト ボックス 63"/>
                <p:cNvSpPr txBox="1">
                  <a:spLocks noChangeArrowheads="1"/>
                </p:cNvSpPr>
                <p:nvPr/>
              </p:nvSpPr>
              <p:spPr bwMode="auto">
                <a:xfrm>
                  <a:off x="8278383" y="3489349"/>
                  <a:ext cx="655949"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RAIL10</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grpSp>
          <p:sp>
            <p:nvSpPr>
              <p:cNvPr id="32" name="正方形/長方形 31"/>
              <p:cNvSpPr/>
              <p:nvPr/>
            </p:nvSpPr>
            <p:spPr>
              <a:xfrm>
                <a:off x="6208713" y="2278063"/>
                <a:ext cx="914400" cy="2139950"/>
              </a:xfrm>
              <a:prstGeom prst="rect">
                <a:avLst/>
              </a:prstGeom>
              <a:solidFill>
                <a:srgbClr val="C0000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smtClean="0">
                    <a:ln>
                      <a:noFill/>
                    </a:ln>
                    <a:solidFill>
                      <a:srgbClr val="FFFFFF"/>
                    </a:solidFill>
                    <a:effectLst/>
                    <a:uLnTx/>
                    <a:uFillTx/>
                    <a:latin typeface="+mn-lt"/>
                    <a:ea typeface="+mn-ea"/>
                    <a:cs typeface="+mn-cs"/>
                  </a:rPr>
                  <a:t>LTC297x</a:t>
                </a:r>
                <a:endParaRPr kumimoji="0" lang="en-US" altLang="ja-JP" sz="1100" b="0" i="0" u="none" strike="noStrike" kern="0" cap="none" spc="0" normalizeH="0" baseline="0" noProof="0" dirty="0">
                  <a:ln>
                    <a:noFill/>
                  </a:ln>
                  <a:solidFill>
                    <a:srgbClr val="FFFFFF"/>
                  </a:solidFill>
                  <a:effectLst/>
                  <a:uLnTx/>
                  <a:uFillTx/>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smtClean="0">
                    <a:ln>
                      <a:noFill/>
                    </a:ln>
                    <a:solidFill>
                      <a:srgbClr val="FFFFFF"/>
                    </a:solidFill>
                    <a:effectLst/>
                    <a:uLnTx/>
                    <a:uFillTx/>
                    <a:latin typeface="+mn-lt"/>
                    <a:ea typeface="+mn-ea"/>
                    <a:cs typeface="+mn-cs"/>
                  </a:rPr>
                  <a:t>PSM</a:t>
                </a:r>
                <a:endParaRPr kumimoji="0" lang="en-US" altLang="ja-JP" sz="1000" b="0" i="0" u="none" strike="noStrike" kern="0" cap="none" spc="0" normalizeH="0" baseline="0" noProof="0" dirty="0">
                  <a:ln>
                    <a:noFill/>
                  </a:ln>
                  <a:solidFill>
                    <a:srgbClr val="FFFFFF"/>
                  </a:solidFill>
                  <a:effectLst/>
                  <a:uLnTx/>
                  <a:uFillTx/>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srgbClr val="FFFFFF"/>
                    </a:solidFill>
                    <a:effectLst/>
                    <a:uLnTx/>
                    <a:uFillTx/>
                    <a:latin typeface="+mn-lt"/>
                    <a:ea typeface="+mn-ea"/>
                    <a:cs typeface="+mn-cs"/>
                  </a:rPr>
                  <a:t>ｺﾝﾄﾛｰﾗ</a:t>
                </a:r>
              </a:p>
            </p:txBody>
          </p:sp>
        </p:grpSp>
        <p:cxnSp>
          <p:nvCxnSpPr>
            <p:cNvPr id="15" name="直線矢印コネクタ 14"/>
            <p:cNvCxnSpPr/>
            <p:nvPr/>
          </p:nvCxnSpPr>
          <p:spPr>
            <a:xfrm>
              <a:off x="5486397" y="1920245"/>
              <a:ext cx="470263" cy="0"/>
            </a:xfrm>
            <a:prstGeom prst="straightConnector1">
              <a:avLst/>
            </a:prstGeom>
            <a:noFill/>
            <a:ln w="9525" cap="flat" cmpd="sng" algn="ctr">
              <a:solidFill>
                <a:srgbClr val="000000"/>
              </a:solidFill>
              <a:prstDash val="solid"/>
              <a:tailEnd type="arrow"/>
            </a:ln>
            <a:effectLst/>
          </p:spPr>
        </p:cxnSp>
      </p:grpSp>
      <p:grpSp>
        <p:nvGrpSpPr>
          <p:cNvPr id="57" name="グループ化 56"/>
          <p:cNvGrpSpPr/>
          <p:nvPr/>
        </p:nvGrpSpPr>
        <p:grpSpPr>
          <a:xfrm>
            <a:off x="5580153" y="1780243"/>
            <a:ext cx="3350242" cy="3032170"/>
            <a:chOff x="5493528" y="1913122"/>
            <a:chExt cx="3350242" cy="3032170"/>
          </a:xfrm>
        </p:grpSpPr>
        <p:grpSp>
          <p:nvGrpSpPr>
            <p:cNvPr id="58" name="グループ化 57"/>
            <p:cNvGrpSpPr/>
            <p:nvPr/>
          </p:nvGrpSpPr>
          <p:grpSpPr>
            <a:xfrm>
              <a:off x="5708466" y="1921059"/>
              <a:ext cx="3135304" cy="3024233"/>
              <a:chOff x="5708466" y="1921059"/>
              <a:chExt cx="3135304" cy="3024233"/>
            </a:xfrm>
          </p:grpSpPr>
          <p:cxnSp>
            <p:nvCxnSpPr>
              <p:cNvPr id="60" name="直線矢印コネクタ 59"/>
              <p:cNvCxnSpPr/>
              <p:nvPr/>
            </p:nvCxnSpPr>
            <p:spPr>
              <a:xfrm>
                <a:off x="5712503" y="1921059"/>
                <a:ext cx="0" cy="2585631"/>
              </a:xfrm>
              <a:prstGeom prst="straightConnector1">
                <a:avLst/>
              </a:prstGeom>
              <a:noFill/>
              <a:ln w="9525" cap="flat" cmpd="sng" algn="ctr">
                <a:solidFill>
                  <a:srgbClr val="000000"/>
                </a:solidFill>
                <a:prstDash val="solid"/>
                <a:tailEnd type="none"/>
              </a:ln>
              <a:effectLst/>
            </p:spPr>
          </p:cxnSp>
          <p:grpSp>
            <p:nvGrpSpPr>
              <p:cNvPr id="61" name="グループ化 60"/>
              <p:cNvGrpSpPr/>
              <p:nvPr/>
            </p:nvGrpSpPr>
            <p:grpSpPr>
              <a:xfrm>
                <a:off x="5708466" y="4030892"/>
                <a:ext cx="3135304" cy="914400"/>
                <a:chOff x="5708466" y="4030892"/>
                <a:chExt cx="3135304" cy="914400"/>
              </a:xfrm>
            </p:grpSpPr>
            <p:grpSp>
              <p:nvGrpSpPr>
                <p:cNvPr id="62" name="グループ化 61"/>
                <p:cNvGrpSpPr/>
                <p:nvPr/>
              </p:nvGrpSpPr>
              <p:grpSpPr>
                <a:xfrm>
                  <a:off x="5947360" y="4030892"/>
                  <a:ext cx="2896410" cy="914400"/>
                  <a:chOff x="6210300" y="1222375"/>
                  <a:chExt cx="2896410" cy="914400"/>
                </a:xfrm>
              </p:grpSpPr>
              <p:cxnSp>
                <p:nvCxnSpPr>
                  <p:cNvPr id="64" name="直線コネクタ 63"/>
                  <p:cNvCxnSpPr/>
                  <p:nvPr/>
                </p:nvCxnSpPr>
                <p:spPr>
                  <a:xfrm>
                    <a:off x="7099300" y="1851025"/>
                    <a:ext cx="415925" cy="0"/>
                  </a:xfrm>
                  <a:prstGeom prst="line">
                    <a:avLst/>
                  </a:prstGeom>
                  <a:noFill/>
                  <a:ln w="9525" cap="flat" cmpd="sng" algn="ctr">
                    <a:solidFill>
                      <a:srgbClr val="000000"/>
                    </a:solidFill>
                    <a:prstDash val="solid"/>
                  </a:ln>
                  <a:effectLst/>
                </p:spPr>
              </p:cxnSp>
              <p:cxnSp>
                <p:nvCxnSpPr>
                  <p:cNvPr id="65" name="直線コネクタ 64"/>
                  <p:cNvCxnSpPr/>
                  <p:nvPr/>
                </p:nvCxnSpPr>
                <p:spPr>
                  <a:xfrm>
                    <a:off x="7100888" y="1473200"/>
                    <a:ext cx="415925" cy="0"/>
                  </a:xfrm>
                  <a:prstGeom prst="line">
                    <a:avLst/>
                  </a:prstGeom>
                  <a:noFill/>
                  <a:ln w="9525" cap="flat" cmpd="sng" algn="ctr">
                    <a:solidFill>
                      <a:srgbClr val="000000"/>
                    </a:solidFill>
                    <a:prstDash val="solid"/>
                  </a:ln>
                  <a:effectLst/>
                </p:spPr>
              </p:cxnSp>
              <p:sp>
                <p:nvSpPr>
                  <p:cNvPr id="66" name="正方形/長方形 65"/>
                  <p:cNvSpPr/>
                  <p:nvPr/>
                </p:nvSpPr>
                <p:spPr>
                  <a:xfrm>
                    <a:off x="6210300" y="1222375"/>
                    <a:ext cx="914400" cy="914400"/>
                  </a:xfrm>
                  <a:prstGeom prst="rect">
                    <a:avLst/>
                  </a:prstGeom>
                  <a:solidFill>
                    <a:srgbClr val="C0000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smtClean="0">
                        <a:ln>
                          <a:noFill/>
                        </a:ln>
                        <a:solidFill>
                          <a:srgbClr val="FFFFFF"/>
                        </a:solidFill>
                        <a:effectLst/>
                        <a:uLnTx/>
                        <a:uFillTx/>
                        <a:latin typeface="+mn-lt"/>
                        <a:ea typeface="+mn-ea"/>
                        <a:cs typeface="+mn-cs"/>
                      </a:rPr>
                      <a:t>LTC388x</a:t>
                    </a:r>
                    <a:endParaRPr kumimoji="0" lang="en-US" altLang="ja-JP" sz="1100" b="0" i="0" u="none" strike="noStrike" kern="0" cap="none" spc="0" normalizeH="0" baseline="0" noProof="0" dirty="0" smtClean="0">
                      <a:ln>
                        <a:noFill/>
                      </a:ln>
                      <a:solidFill>
                        <a:srgbClr val="FFFFFF"/>
                      </a:solidFill>
                      <a:effectLst/>
                      <a:uLnTx/>
                      <a:uFillTx/>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FFFFFF"/>
                        </a:solidFill>
                        <a:effectLst/>
                        <a:uLnTx/>
                        <a:uFillTx/>
                        <a:latin typeface="+mn-lt"/>
                        <a:ea typeface="+mn-ea"/>
                        <a:cs typeface="+mn-cs"/>
                      </a:rPr>
                      <a:t>PSM</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a:ln>
                          <a:noFill/>
                        </a:ln>
                        <a:solidFill>
                          <a:srgbClr val="FFFFFF"/>
                        </a:solidFill>
                        <a:effectLst/>
                        <a:uLnTx/>
                        <a:uFillTx/>
                        <a:latin typeface="+mn-lt"/>
                        <a:ea typeface="+mn-ea"/>
                        <a:cs typeface="+mn-cs"/>
                      </a:rPr>
                      <a:t>DCDC</a:t>
                    </a:r>
                    <a:endParaRPr kumimoji="0" lang="en-US" altLang="ja-JP" sz="1100" b="0" i="0" u="none" strike="noStrike" kern="0" cap="none" spc="0" normalizeH="0" baseline="0" noProof="0" dirty="0" smtClean="0">
                      <a:ln>
                        <a:noFill/>
                      </a:ln>
                      <a:solidFill>
                        <a:srgbClr val="FFFFFF"/>
                      </a:solidFill>
                      <a:effectLst/>
                      <a:uLnTx/>
                      <a:uFillTx/>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smtClean="0">
                        <a:ln>
                          <a:noFill/>
                        </a:ln>
                        <a:solidFill>
                          <a:srgbClr val="FFFFFF"/>
                        </a:solidFill>
                        <a:effectLst/>
                        <a:uLnTx/>
                        <a:uFillTx/>
                        <a:latin typeface="+mn-lt"/>
                        <a:ea typeface="+mn-ea"/>
                        <a:cs typeface="+mn-cs"/>
                      </a:rPr>
                      <a:t>ｺﾝﾄﾛｰﾗ</a:t>
                    </a:r>
                    <a:endParaRPr kumimoji="0" lang="ja-JP" altLang="en-US" sz="1100" b="0" i="0" u="none" strike="noStrike" kern="0" cap="none" spc="0" normalizeH="0" baseline="0" noProof="0" dirty="0">
                      <a:ln>
                        <a:noFill/>
                      </a:ln>
                      <a:solidFill>
                        <a:srgbClr val="FFFFFF"/>
                      </a:solidFill>
                      <a:effectLst/>
                      <a:uLnTx/>
                      <a:uFillTx/>
                      <a:latin typeface="+mn-lt"/>
                      <a:ea typeface="+mn-ea"/>
                      <a:cs typeface="+mn-cs"/>
                    </a:endParaRPr>
                  </a:p>
                </p:txBody>
              </p:sp>
              <p:grpSp>
                <p:nvGrpSpPr>
                  <p:cNvPr id="67" name="グループ化 81"/>
                  <p:cNvGrpSpPr>
                    <a:grpSpLocks/>
                  </p:cNvGrpSpPr>
                  <p:nvPr/>
                </p:nvGrpSpPr>
                <p:grpSpPr bwMode="auto">
                  <a:xfrm>
                    <a:off x="7453315" y="1338268"/>
                    <a:ext cx="1653395" cy="261610"/>
                    <a:chOff x="7146971" y="3489349"/>
                    <a:chExt cx="1653531" cy="261283"/>
                  </a:xfrm>
                </p:grpSpPr>
                <p:sp>
                  <p:nvSpPr>
                    <p:cNvPr id="72" name="正方形/長方形 71"/>
                    <p:cNvSpPr/>
                    <p:nvPr/>
                  </p:nvSpPr>
                  <p:spPr>
                    <a:xfrm>
                      <a:off x="7146971" y="3514717"/>
                      <a:ext cx="582660" cy="22355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cxnSp>
                  <p:nvCxnSpPr>
                    <p:cNvPr id="73" name="直線コネクタ 72"/>
                    <p:cNvCxnSpPr/>
                    <p:nvPr/>
                  </p:nvCxnSpPr>
                  <p:spPr>
                    <a:xfrm>
                      <a:off x="7729631" y="3608262"/>
                      <a:ext cx="404846" cy="1586"/>
                    </a:xfrm>
                    <a:prstGeom prst="line">
                      <a:avLst/>
                    </a:prstGeom>
                    <a:noFill/>
                    <a:ln w="9525" cap="flat" cmpd="sng" algn="ctr">
                      <a:solidFill>
                        <a:srgbClr val="000000"/>
                      </a:solidFill>
                      <a:prstDash val="solid"/>
                    </a:ln>
                    <a:effectLst/>
                  </p:spPr>
                </p:cxnSp>
                <p:sp>
                  <p:nvSpPr>
                    <p:cNvPr id="74" name="テキスト ボックス 84"/>
                    <p:cNvSpPr txBox="1">
                      <a:spLocks noChangeArrowheads="1"/>
                    </p:cNvSpPr>
                    <p:nvPr/>
                  </p:nvSpPr>
                  <p:spPr bwMode="auto">
                    <a:xfrm>
                      <a:off x="8144499" y="3489349"/>
                      <a:ext cx="656003" cy="261283"/>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RAIL11</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grpSp>
              <p:grpSp>
                <p:nvGrpSpPr>
                  <p:cNvPr id="68" name="グループ化 85"/>
                  <p:cNvGrpSpPr>
                    <a:grpSpLocks/>
                  </p:cNvGrpSpPr>
                  <p:nvPr/>
                </p:nvGrpSpPr>
                <p:grpSpPr bwMode="auto">
                  <a:xfrm>
                    <a:off x="7451727" y="1727205"/>
                    <a:ext cx="1653395" cy="261610"/>
                    <a:chOff x="7146971" y="3489349"/>
                    <a:chExt cx="1653531" cy="261282"/>
                  </a:xfrm>
                </p:grpSpPr>
                <p:sp>
                  <p:nvSpPr>
                    <p:cNvPr id="69" name="正方形/長方形 68"/>
                    <p:cNvSpPr/>
                    <p:nvPr/>
                  </p:nvSpPr>
                  <p:spPr>
                    <a:xfrm>
                      <a:off x="7146971" y="3514717"/>
                      <a:ext cx="582661" cy="22355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cxnSp>
                  <p:nvCxnSpPr>
                    <p:cNvPr id="70" name="直線コネクタ 69"/>
                    <p:cNvCxnSpPr/>
                    <p:nvPr/>
                  </p:nvCxnSpPr>
                  <p:spPr>
                    <a:xfrm>
                      <a:off x="7729632" y="3608263"/>
                      <a:ext cx="404845" cy="1585"/>
                    </a:xfrm>
                    <a:prstGeom prst="line">
                      <a:avLst/>
                    </a:prstGeom>
                    <a:noFill/>
                    <a:ln w="9525" cap="flat" cmpd="sng" algn="ctr">
                      <a:solidFill>
                        <a:srgbClr val="000000"/>
                      </a:solidFill>
                      <a:prstDash val="solid"/>
                    </a:ln>
                    <a:effectLst/>
                  </p:spPr>
                </p:cxnSp>
                <p:sp>
                  <p:nvSpPr>
                    <p:cNvPr id="71" name="テキスト ボックス 88"/>
                    <p:cNvSpPr txBox="1">
                      <a:spLocks noChangeArrowheads="1"/>
                    </p:cNvSpPr>
                    <p:nvPr/>
                  </p:nvSpPr>
                  <p:spPr bwMode="auto">
                    <a:xfrm>
                      <a:off x="8144499" y="3489349"/>
                      <a:ext cx="656003" cy="261282"/>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RAIL12</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grpSp>
            </p:grpSp>
            <p:cxnSp>
              <p:nvCxnSpPr>
                <p:cNvPr id="63" name="直線矢印コネクタ 62"/>
                <p:cNvCxnSpPr/>
                <p:nvPr/>
              </p:nvCxnSpPr>
              <p:spPr>
                <a:xfrm>
                  <a:off x="5708466" y="4506690"/>
                  <a:ext cx="235131" cy="0"/>
                </a:xfrm>
                <a:prstGeom prst="straightConnector1">
                  <a:avLst/>
                </a:prstGeom>
                <a:noFill/>
                <a:ln w="9525" cap="flat" cmpd="sng" algn="ctr">
                  <a:solidFill>
                    <a:srgbClr val="000000"/>
                  </a:solidFill>
                  <a:prstDash val="solid"/>
                  <a:tailEnd type="arrow"/>
                </a:ln>
                <a:effectLst/>
              </p:spPr>
            </p:cxnSp>
          </p:grpSp>
        </p:grpSp>
        <p:cxnSp>
          <p:nvCxnSpPr>
            <p:cNvPr id="59" name="直線コネクタ 58"/>
            <p:cNvCxnSpPr/>
            <p:nvPr/>
          </p:nvCxnSpPr>
          <p:spPr>
            <a:xfrm flipH="1" flipV="1">
              <a:off x="5493528" y="1913122"/>
              <a:ext cx="236537" cy="7937"/>
            </a:xfrm>
            <a:prstGeom prst="line">
              <a:avLst/>
            </a:prstGeom>
            <a:noFill/>
            <a:ln w="9525" cap="flat" cmpd="sng" algn="ctr">
              <a:solidFill>
                <a:srgbClr val="000000"/>
              </a:solidFill>
              <a:prstDash val="solid"/>
              <a:tailEnd type="none"/>
            </a:ln>
            <a:effectLst/>
          </p:spPr>
        </p:cxnSp>
      </p:grpSp>
      <p:grpSp>
        <p:nvGrpSpPr>
          <p:cNvPr id="75" name="グループ化 74"/>
          <p:cNvGrpSpPr/>
          <p:nvPr/>
        </p:nvGrpSpPr>
        <p:grpSpPr>
          <a:xfrm>
            <a:off x="5570528" y="1780243"/>
            <a:ext cx="3359461" cy="4386436"/>
            <a:chOff x="5483903" y="1913122"/>
            <a:chExt cx="3359461" cy="4386436"/>
          </a:xfrm>
        </p:grpSpPr>
        <p:grpSp>
          <p:nvGrpSpPr>
            <p:cNvPr id="76" name="グループ化 75"/>
            <p:cNvGrpSpPr/>
            <p:nvPr/>
          </p:nvGrpSpPr>
          <p:grpSpPr>
            <a:xfrm>
              <a:off x="5708466" y="1921059"/>
              <a:ext cx="3134898" cy="4378499"/>
              <a:chOff x="5708466" y="1921059"/>
              <a:chExt cx="3134898" cy="4378499"/>
            </a:xfrm>
          </p:grpSpPr>
          <p:grpSp>
            <p:nvGrpSpPr>
              <p:cNvPr id="78" name="グループ化 77"/>
              <p:cNvGrpSpPr/>
              <p:nvPr/>
            </p:nvGrpSpPr>
            <p:grpSpPr>
              <a:xfrm>
                <a:off x="5708466" y="4506690"/>
                <a:ext cx="3134898" cy="1792868"/>
                <a:chOff x="5708466" y="4506690"/>
                <a:chExt cx="3134898" cy="1792868"/>
              </a:xfrm>
            </p:grpSpPr>
            <p:grpSp>
              <p:nvGrpSpPr>
                <p:cNvPr id="80" name="グループ化 79"/>
                <p:cNvGrpSpPr/>
                <p:nvPr/>
              </p:nvGrpSpPr>
              <p:grpSpPr>
                <a:xfrm>
                  <a:off x="5720440" y="5385158"/>
                  <a:ext cx="3122924" cy="914400"/>
                  <a:chOff x="5720440" y="5385158"/>
                  <a:chExt cx="3122924" cy="914400"/>
                </a:xfrm>
              </p:grpSpPr>
              <p:sp>
                <p:nvSpPr>
                  <p:cNvPr id="82" name="正方形/長方形 81"/>
                  <p:cNvSpPr/>
                  <p:nvPr/>
                </p:nvSpPr>
                <p:spPr>
                  <a:xfrm>
                    <a:off x="5947453" y="5385158"/>
                    <a:ext cx="914400" cy="914400"/>
                  </a:xfrm>
                  <a:prstGeom prst="rect">
                    <a:avLst/>
                  </a:prstGeom>
                  <a:solidFill>
                    <a:srgbClr val="C0000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smtClean="0">
                        <a:ln>
                          <a:noFill/>
                        </a:ln>
                        <a:solidFill>
                          <a:srgbClr val="FFFFFF"/>
                        </a:solidFill>
                        <a:effectLst/>
                        <a:uLnTx/>
                        <a:uFillTx/>
                        <a:latin typeface="+mn-lt"/>
                        <a:ea typeface="+mn-ea"/>
                        <a:cs typeface="+mn-cs"/>
                      </a:rPr>
                      <a:t>LTM467x</a:t>
                    </a:r>
                    <a:endParaRPr kumimoji="0" lang="en-US" altLang="ja-JP" sz="1200" b="0" i="0" u="none" strike="noStrike" kern="0" cap="none" spc="0" normalizeH="0" baseline="0" noProof="0" dirty="0">
                      <a:ln>
                        <a:noFill/>
                      </a:ln>
                      <a:solidFill>
                        <a:srgbClr val="FFFFFF"/>
                      </a:solidFill>
                      <a:effectLst/>
                      <a:uLnTx/>
                      <a:uFillTx/>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FFFFFF"/>
                        </a:solidFill>
                        <a:effectLst/>
                        <a:uLnTx/>
                        <a:uFillTx/>
                        <a:latin typeface="+mn-lt"/>
                        <a:ea typeface="+mn-ea"/>
                        <a:cs typeface="+mn-cs"/>
                      </a:rPr>
                      <a:t>PSM</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a:ln>
                          <a:noFill/>
                        </a:ln>
                        <a:solidFill>
                          <a:srgbClr val="FFFFFF"/>
                        </a:solidFill>
                        <a:effectLst/>
                        <a:uLnTx/>
                        <a:uFillTx/>
                        <a:latin typeface="+mn-lt"/>
                        <a:ea typeface="+mn-ea"/>
                        <a:cs typeface="+mn-cs"/>
                      </a:rPr>
                      <a:t>DCDC</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smtClean="0">
                        <a:ln>
                          <a:noFill/>
                        </a:ln>
                        <a:solidFill>
                          <a:srgbClr val="FFFFFF"/>
                        </a:solidFill>
                        <a:effectLst/>
                        <a:uLnTx/>
                        <a:uFillTx/>
                        <a:latin typeface="+mn-lt"/>
                        <a:ea typeface="+mn-ea"/>
                        <a:cs typeface="+mn-cs"/>
                      </a:rPr>
                      <a:t>ﾓｼﾞｭｰﾙ</a:t>
                    </a:r>
                    <a:endParaRPr kumimoji="0" lang="en-US" altLang="ja-JP" sz="1100" b="0" i="0" u="none" strike="noStrike" kern="0" cap="none" spc="0" normalizeH="0" baseline="0" noProof="0" dirty="0">
                      <a:ln>
                        <a:noFill/>
                      </a:ln>
                      <a:solidFill>
                        <a:srgbClr val="FFFFFF"/>
                      </a:solidFill>
                      <a:effectLst/>
                      <a:uLnTx/>
                      <a:uFillTx/>
                      <a:latin typeface="+mn-lt"/>
                      <a:ea typeface="+mn-ea"/>
                      <a:cs typeface="+mn-cs"/>
                    </a:endParaRPr>
                  </a:p>
                </p:txBody>
              </p:sp>
              <p:cxnSp>
                <p:nvCxnSpPr>
                  <p:cNvPr id="83" name="直線コネクタ 82"/>
                  <p:cNvCxnSpPr/>
                  <p:nvPr/>
                </p:nvCxnSpPr>
                <p:spPr>
                  <a:xfrm>
                    <a:off x="6876140" y="5601058"/>
                    <a:ext cx="1282700" cy="0"/>
                  </a:xfrm>
                  <a:prstGeom prst="line">
                    <a:avLst/>
                  </a:prstGeom>
                  <a:noFill/>
                  <a:ln w="9525" cap="flat" cmpd="sng" algn="ctr">
                    <a:solidFill>
                      <a:srgbClr val="000000"/>
                    </a:solidFill>
                    <a:prstDash val="solid"/>
                  </a:ln>
                  <a:effectLst/>
                </p:spPr>
              </p:cxnSp>
              <p:cxnSp>
                <p:nvCxnSpPr>
                  <p:cNvPr id="84" name="直線コネクタ 83"/>
                  <p:cNvCxnSpPr/>
                  <p:nvPr/>
                </p:nvCxnSpPr>
                <p:spPr>
                  <a:xfrm>
                    <a:off x="6885665" y="5978883"/>
                    <a:ext cx="1282700" cy="0"/>
                  </a:xfrm>
                  <a:prstGeom prst="line">
                    <a:avLst/>
                  </a:prstGeom>
                  <a:noFill/>
                  <a:ln w="9525" cap="flat" cmpd="sng" algn="ctr">
                    <a:solidFill>
                      <a:srgbClr val="000000"/>
                    </a:solidFill>
                    <a:prstDash val="solid"/>
                  </a:ln>
                  <a:effectLst/>
                </p:spPr>
              </p:cxnSp>
              <p:sp>
                <p:nvSpPr>
                  <p:cNvPr id="85" name="テキスト ボックス 120"/>
                  <p:cNvSpPr txBox="1">
                    <a:spLocks noChangeArrowheads="1"/>
                  </p:cNvSpPr>
                  <p:nvPr/>
                </p:nvSpPr>
                <p:spPr bwMode="auto">
                  <a:xfrm>
                    <a:off x="8187415" y="5486758"/>
                    <a:ext cx="655949"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RAIL13</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sp>
                <p:nvSpPr>
                  <p:cNvPr id="86" name="テキスト ボックス 121"/>
                  <p:cNvSpPr txBox="1">
                    <a:spLocks noChangeArrowheads="1"/>
                  </p:cNvSpPr>
                  <p:nvPr/>
                </p:nvSpPr>
                <p:spPr bwMode="auto">
                  <a:xfrm>
                    <a:off x="8185828" y="5877283"/>
                    <a:ext cx="655949"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RAIL14</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cxnSp>
                <p:nvCxnSpPr>
                  <p:cNvPr id="87" name="直線矢印コネクタ 86"/>
                  <p:cNvCxnSpPr/>
                  <p:nvPr/>
                </p:nvCxnSpPr>
                <p:spPr>
                  <a:xfrm flipV="1">
                    <a:off x="5720440" y="5785208"/>
                    <a:ext cx="234950" cy="1588"/>
                  </a:xfrm>
                  <a:prstGeom prst="straightConnector1">
                    <a:avLst/>
                  </a:prstGeom>
                  <a:noFill/>
                  <a:ln w="9525" cap="flat" cmpd="sng" algn="ctr">
                    <a:solidFill>
                      <a:srgbClr val="000000"/>
                    </a:solidFill>
                    <a:prstDash val="solid"/>
                    <a:tailEnd type="arrow"/>
                  </a:ln>
                  <a:effectLst/>
                </p:spPr>
              </p:cxnSp>
            </p:grpSp>
            <p:cxnSp>
              <p:nvCxnSpPr>
                <p:cNvPr id="81" name="直線コネクタ 80"/>
                <p:cNvCxnSpPr/>
                <p:nvPr/>
              </p:nvCxnSpPr>
              <p:spPr>
                <a:xfrm>
                  <a:off x="5708466" y="4506690"/>
                  <a:ext cx="0" cy="1280106"/>
                </a:xfrm>
                <a:prstGeom prst="line">
                  <a:avLst/>
                </a:prstGeom>
                <a:noFill/>
                <a:ln w="9525" cap="flat" cmpd="sng" algn="ctr">
                  <a:solidFill>
                    <a:srgbClr val="000000"/>
                  </a:solidFill>
                  <a:prstDash val="solid"/>
                  <a:tailEnd type="none"/>
                </a:ln>
                <a:effectLst/>
              </p:spPr>
            </p:cxnSp>
          </p:grpSp>
          <p:cxnSp>
            <p:nvCxnSpPr>
              <p:cNvPr id="79" name="直線コネクタ 78"/>
              <p:cNvCxnSpPr/>
              <p:nvPr/>
            </p:nvCxnSpPr>
            <p:spPr>
              <a:xfrm flipV="1">
                <a:off x="5720440" y="1921059"/>
                <a:ext cx="0" cy="2585631"/>
              </a:xfrm>
              <a:prstGeom prst="line">
                <a:avLst/>
              </a:prstGeom>
              <a:noFill/>
              <a:ln w="9525" cap="flat" cmpd="sng" algn="ctr">
                <a:solidFill>
                  <a:srgbClr val="000000"/>
                </a:solidFill>
                <a:prstDash val="solid"/>
                <a:tailEnd type="none"/>
              </a:ln>
              <a:effectLst/>
            </p:spPr>
          </p:cxnSp>
        </p:grpSp>
        <p:cxnSp>
          <p:nvCxnSpPr>
            <p:cNvPr id="77" name="直線コネクタ 76"/>
            <p:cNvCxnSpPr/>
            <p:nvPr/>
          </p:nvCxnSpPr>
          <p:spPr>
            <a:xfrm flipH="1" flipV="1">
              <a:off x="5483903" y="1913122"/>
              <a:ext cx="237625" cy="7937"/>
            </a:xfrm>
            <a:prstGeom prst="line">
              <a:avLst/>
            </a:prstGeom>
            <a:noFill/>
            <a:ln w="9525" cap="flat" cmpd="sng" algn="ctr">
              <a:solidFill>
                <a:srgbClr val="000000"/>
              </a:solidFill>
              <a:prstDash val="solid"/>
              <a:tailEnd type="none"/>
            </a:ln>
            <a:effectLst/>
          </p:spPr>
        </p:cxnSp>
      </p:grpSp>
      <p:graphicFrame>
        <p:nvGraphicFramePr>
          <p:cNvPr id="88" name="表 87"/>
          <p:cNvGraphicFramePr>
            <a:graphicFrameLocks noGrp="1"/>
          </p:cNvGraphicFramePr>
          <p:nvPr>
            <p:extLst>
              <p:ext uri="{D42A27DB-BD31-4B8C-83A1-F6EECF244321}">
                <p14:modId xmlns:p14="http://schemas.microsoft.com/office/powerpoint/2010/main" val="2919579324"/>
              </p:ext>
            </p:extLst>
          </p:nvPr>
        </p:nvGraphicFramePr>
        <p:xfrm>
          <a:off x="287522" y="1004509"/>
          <a:ext cx="4101168" cy="5364480"/>
        </p:xfrm>
        <a:graphic>
          <a:graphicData uri="http://schemas.openxmlformats.org/drawingml/2006/table">
            <a:tbl>
              <a:tblPr firstRow="1" bandRow="1"/>
              <a:tblGrid>
                <a:gridCol w="1025292"/>
                <a:gridCol w="1025292"/>
                <a:gridCol w="1025292"/>
                <a:gridCol w="1025292"/>
              </a:tblGrid>
              <a:tr h="370840">
                <a:tc>
                  <a:txBody>
                    <a:bodyPr/>
                    <a:lstStyle>
                      <a:lvl1pPr marL="0" algn="l" defTabSz="914400" rtl="0" eaLnBrk="1" latinLnBrk="0" hangingPunct="1">
                        <a:defRPr kumimoji="1" sz="1800" b="1" kern="1200">
                          <a:solidFill>
                            <a:schemeClr val="lt1"/>
                          </a:solidFill>
                        </a:defRPr>
                      </a:lvl1pPr>
                      <a:lvl2pPr marL="457200" algn="l" defTabSz="914400" rtl="0" eaLnBrk="1" latinLnBrk="0" hangingPunct="1">
                        <a:defRPr kumimoji="1" sz="1800" b="1" kern="1200">
                          <a:solidFill>
                            <a:schemeClr val="lt1"/>
                          </a:solidFill>
                        </a:defRPr>
                      </a:lvl2pPr>
                      <a:lvl3pPr marL="914400" algn="l" defTabSz="914400" rtl="0" eaLnBrk="1" latinLnBrk="0" hangingPunct="1">
                        <a:defRPr kumimoji="1" sz="1800" b="1" kern="1200">
                          <a:solidFill>
                            <a:schemeClr val="lt1"/>
                          </a:solidFill>
                        </a:defRPr>
                      </a:lvl3pPr>
                      <a:lvl4pPr marL="1371600" algn="l" defTabSz="914400" rtl="0" eaLnBrk="1" latinLnBrk="0" hangingPunct="1">
                        <a:defRPr kumimoji="1" sz="1800" b="1" kern="1200">
                          <a:solidFill>
                            <a:schemeClr val="lt1"/>
                          </a:solidFill>
                        </a:defRPr>
                      </a:lvl4pPr>
                      <a:lvl5pPr marL="1828800" algn="l" defTabSz="914400" rtl="0" eaLnBrk="1" latinLnBrk="0" hangingPunct="1">
                        <a:defRPr kumimoji="1" sz="1800" b="1" kern="1200">
                          <a:solidFill>
                            <a:schemeClr val="lt1"/>
                          </a:solidFill>
                        </a:defRPr>
                      </a:lvl5pPr>
                      <a:lvl6pPr marL="2286000" algn="l" defTabSz="914400" rtl="0" eaLnBrk="1" latinLnBrk="0" hangingPunct="1">
                        <a:defRPr kumimoji="1" sz="1800" b="1" kern="1200">
                          <a:solidFill>
                            <a:schemeClr val="lt1"/>
                          </a:solidFill>
                        </a:defRPr>
                      </a:lvl6pPr>
                      <a:lvl7pPr marL="2743200" algn="l" defTabSz="914400" rtl="0" eaLnBrk="1" latinLnBrk="0" hangingPunct="1">
                        <a:defRPr kumimoji="1" sz="1800" b="1" kern="1200">
                          <a:solidFill>
                            <a:schemeClr val="lt1"/>
                          </a:solidFill>
                        </a:defRPr>
                      </a:lvl7pPr>
                      <a:lvl8pPr marL="3200400" algn="l" defTabSz="914400" rtl="0" eaLnBrk="1" latinLnBrk="0" hangingPunct="1">
                        <a:defRPr kumimoji="1" sz="1800" b="1" kern="1200">
                          <a:solidFill>
                            <a:schemeClr val="lt1"/>
                          </a:solidFill>
                        </a:defRPr>
                      </a:lvl8pPr>
                      <a:lvl9pPr marL="3657600" algn="l" defTabSz="914400" rtl="0" eaLnBrk="1" latinLnBrk="0" hangingPunct="1">
                        <a:defRPr kumimoji="1" sz="1800" b="1" kern="1200">
                          <a:solidFill>
                            <a:schemeClr val="lt1"/>
                          </a:solidFill>
                        </a:defRPr>
                      </a:lvl9pPr>
                    </a:lstStyle>
                    <a:p>
                      <a:endParaRPr kumimoji="1" lang="ja-JP" alt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kumimoji="1" sz="1800" b="1" kern="1200">
                          <a:solidFill>
                            <a:schemeClr val="lt1"/>
                          </a:solidFill>
                        </a:defRPr>
                      </a:lvl1pPr>
                      <a:lvl2pPr marL="457200" algn="l" defTabSz="914400" rtl="0" eaLnBrk="1" latinLnBrk="0" hangingPunct="1">
                        <a:defRPr kumimoji="1" sz="1800" b="1" kern="1200">
                          <a:solidFill>
                            <a:schemeClr val="lt1"/>
                          </a:solidFill>
                        </a:defRPr>
                      </a:lvl2pPr>
                      <a:lvl3pPr marL="914400" algn="l" defTabSz="914400" rtl="0" eaLnBrk="1" latinLnBrk="0" hangingPunct="1">
                        <a:defRPr kumimoji="1" sz="1800" b="1" kern="1200">
                          <a:solidFill>
                            <a:schemeClr val="lt1"/>
                          </a:solidFill>
                        </a:defRPr>
                      </a:lvl3pPr>
                      <a:lvl4pPr marL="1371600" algn="l" defTabSz="914400" rtl="0" eaLnBrk="1" latinLnBrk="0" hangingPunct="1">
                        <a:defRPr kumimoji="1" sz="1800" b="1" kern="1200">
                          <a:solidFill>
                            <a:schemeClr val="lt1"/>
                          </a:solidFill>
                        </a:defRPr>
                      </a:lvl4pPr>
                      <a:lvl5pPr marL="1828800" algn="l" defTabSz="914400" rtl="0" eaLnBrk="1" latinLnBrk="0" hangingPunct="1">
                        <a:defRPr kumimoji="1" sz="1800" b="1" kern="1200">
                          <a:solidFill>
                            <a:schemeClr val="lt1"/>
                          </a:solidFill>
                        </a:defRPr>
                      </a:lvl5pPr>
                      <a:lvl6pPr marL="2286000" algn="l" defTabSz="914400" rtl="0" eaLnBrk="1" latinLnBrk="0" hangingPunct="1">
                        <a:defRPr kumimoji="1" sz="1800" b="1" kern="1200">
                          <a:solidFill>
                            <a:schemeClr val="lt1"/>
                          </a:solidFill>
                        </a:defRPr>
                      </a:lvl6pPr>
                      <a:lvl7pPr marL="2743200" algn="l" defTabSz="914400" rtl="0" eaLnBrk="1" latinLnBrk="0" hangingPunct="1">
                        <a:defRPr kumimoji="1" sz="1800" b="1" kern="1200">
                          <a:solidFill>
                            <a:schemeClr val="lt1"/>
                          </a:solidFill>
                        </a:defRPr>
                      </a:lvl7pPr>
                      <a:lvl8pPr marL="3200400" algn="l" defTabSz="914400" rtl="0" eaLnBrk="1" latinLnBrk="0" hangingPunct="1">
                        <a:defRPr kumimoji="1" sz="1800" b="1" kern="1200">
                          <a:solidFill>
                            <a:schemeClr val="lt1"/>
                          </a:solidFill>
                        </a:defRPr>
                      </a:lvl8pPr>
                      <a:lvl9pPr marL="3657600" algn="l" defTabSz="914400" rtl="0" eaLnBrk="1" latinLnBrk="0" hangingPunct="1">
                        <a:defRPr kumimoji="1" sz="1800" b="1" kern="1200">
                          <a:solidFill>
                            <a:schemeClr val="lt1"/>
                          </a:solidFill>
                        </a:defRPr>
                      </a:lvl9pPr>
                    </a:lstStyle>
                    <a:p>
                      <a:pPr algn="ctr"/>
                      <a:r>
                        <a:rPr kumimoji="1" lang="en-US" altLang="ja-JP" sz="1200" dirty="0" smtClean="0">
                          <a:solidFill>
                            <a:srgbClr val="FFFFFF"/>
                          </a:solidFill>
                        </a:rPr>
                        <a:t>LTC2970</a:t>
                      </a:r>
                      <a:endParaRPr kumimoji="1" lang="ja-JP" altLang="en-US" sz="1200" dirty="0">
                        <a:solidFill>
                          <a:srgbClr val="FFFFFF"/>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kumimoji="1" sz="1800" b="1" kern="1200">
                          <a:solidFill>
                            <a:schemeClr val="lt1"/>
                          </a:solidFill>
                        </a:defRPr>
                      </a:lvl1pPr>
                      <a:lvl2pPr marL="457200" algn="l" defTabSz="914400" rtl="0" eaLnBrk="1" latinLnBrk="0" hangingPunct="1">
                        <a:defRPr kumimoji="1" sz="1800" b="1" kern="1200">
                          <a:solidFill>
                            <a:schemeClr val="lt1"/>
                          </a:solidFill>
                        </a:defRPr>
                      </a:lvl2pPr>
                      <a:lvl3pPr marL="914400" algn="l" defTabSz="914400" rtl="0" eaLnBrk="1" latinLnBrk="0" hangingPunct="1">
                        <a:defRPr kumimoji="1" sz="1800" b="1" kern="1200">
                          <a:solidFill>
                            <a:schemeClr val="lt1"/>
                          </a:solidFill>
                        </a:defRPr>
                      </a:lvl3pPr>
                      <a:lvl4pPr marL="1371600" algn="l" defTabSz="914400" rtl="0" eaLnBrk="1" latinLnBrk="0" hangingPunct="1">
                        <a:defRPr kumimoji="1" sz="1800" b="1" kern="1200">
                          <a:solidFill>
                            <a:schemeClr val="lt1"/>
                          </a:solidFill>
                        </a:defRPr>
                      </a:lvl4pPr>
                      <a:lvl5pPr marL="1828800" algn="l" defTabSz="914400" rtl="0" eaLnBrk="1" latinLnBrk="0" hangingPunct="1">
                        <a:defRPr kumimoji="1" sz="1800" b="1" kern="1200">
                          <a:solidFill>
                            <a:schemeClr val="lt1"/>
                          </a:solidFill>
                        </a:defRPr>
                      </a:lvl5pPr>
                      <a:lvl6pPr marL="2286000" algn="l" defTabSz="914400" rtl="0" eaLnBrk="1" latinLnBrk="0" hangingPunct="1">
                        <a:defRPr kumimoji="1" sz="1800" b="1" kern="1200">
                          <a:solidFill>
                            <a:schemeClr val="lt1"/>
                          </a:solidFill>
                        </a:defRPr>
                      </a:lvl6pPr>
                      <a:lvl7pPr marL="2743200" algn="l" defTabSz="914400" rtl="0" eaLnBrk="1" latinLnBrk="0" hangingPunct="1">
                        <a:defRPr kumimoji="1" sz="1800" b="1" kern="1200">
                          <a:solidFill>
                            <a:schemeClr val="lt1"/>
                          </a:solidFill>
                        </a:defRPr>
                      </a:lvl7pPr>
                      <a:lvl8pPr marL="3200400" algn="l" defTabSz="914400" rtl="0" eaLnBrk="1" latinLnBrk="0" hangingPunct="1">
                        <a:defRPr kumimoji="1" sz="1800" b="1" kern="1200">
                          <a:solidFill>
                            <a:schemeClr val="lt1"/>
                          </a:solidFill>
                        </a:defRPr>
                      </a:lvl8pPr>
                      <a:lvl9pPr marL="3657600" algn="l" defTabSz="914400" rtl="0" eaLnBrk="1" latinLnBrk="0" hangingPunct="1">
                        <a:defRPr kumimoji="1" sz="1800" b="1" kern="1200">
                          <a:solidFill>
                            <a:schemeClr val="lt1"/>
                          </a:solidFill>
                        </a:defRPr>
                      </a:lvl9pPr>
                    </a:lstStyle>
                    <a:p>
                      <a:pPr algn="ctr"/>
                      <a:r>
                        <a:rPr kumimoji="1" lang="en-US" altLang="ja-JP" sz="1200" dirty="0" err="1" smtClean="0">
                          <a:solidFill>
                            <a:srgbClr val="FFFFFF"/>
                          </a:solidFill>
                        </a:rPr>
                        <a:t>LTC2974</a:t>
                      </a:r>
                      <a:endParaRPr kumimoji="1" lang="ja-JP" altLang="en-US" sz="1200" dirty="0">
                        <a:solidFill>
                          <a:srgbClr val="FFFFFF"/>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kumimoji="1" sz="1800" b="1" kern="1200">
                          <a:solidFill>
                            <a:schemeClr val="lt1"/>
                          </a:solidFill>
                        </a:defRPr>
                      </a:lvl1pPr>
                      <a:lvl2pPr marL="457200" algn="l" defTabSz="914400" rtl="0" eaLnBrk="1" latinLnBrk="0" hangingPunct="1">
                        <a:defRPr kumimoji="1" sz="1800" b="1" kern="1200">
                          <a:solidFill>
                            <a:schemeClr val="lt1"/>
                          </a:solidFill>
                        </a:defRPr>
                      </a:lvl2pPr>
                      <a:lvl3pPr marL="914400" algn="l" defTabSz="914400" rtl="0" eaLnBrk="1" latinLnBrk="0" hangingPunct="1">
                        <a:defRPr kumimoji="1" sz="1800" b="1" kern="1200">
                          <a:solidFill>
                            <a:schemeClr val="lt1"/>
                          </a:solidFill>
                        </a:defRPr>
                      </a:lvl3pPr>
                      <a:lvl4pPr marL="1371600" algn="l" defTabSz="914400" rtl="0" eaLnBrk="1" latinLnBrk="0" hangingPunct="1">
                        <a:defRPr kumimoji="1" sz="1800" b="1" kern="1200">
                          <a:solidFill>
                            <a:schemeClr val="lt1"/>
                          </a:solidFill>
                        </a:defRPr>
                      </a:lvl4pPr>
                      <a:lvl5pPr marL="1828800" algn="l" defTabSz="914400" rtl="0" eaLnBrk="1" latinLnBrk="0" hangingPunct="1">
                        <a:defRPr kumimoji="1" sz="1800" b="1" kern="1200">
                          <a:solidFill>
                            <a:schemeClr val="lt1"/>
                          </a:solidFill>
                        </a:defRPr>
                      </a:lvl5pPr>
                      <a:lvl6pPr marL="2286000" algn="l" defTabSz="914400" rtl="0" eaLnBrk="1" latinLnBrk="0" hangingPunct="1">
                        <a:defRPr kumimoji="1" sz="1800" b="1" kern="1200">
                          <a:solidFill>
                            <a:schemeClr val="lt1"/>
                          </a:solidFill>
                        </a:defRPr>
                      </a:lvl6pPr>
                      <a:lvl7pPr marL="2743200" algn="l" defTabSz="914400" rtl="0" eaLnBrk="1" latinLnBrk="0" hangingPunct="1">
                        <a:defRPr kumimoji="1" sz="1800" b="1" kern="1200">
                          <a:solidFill>
                            <a:schemeClr val="lt1"/>
                          </a:solidFill>
                        </a:defRPr>
                      </a:lvl7pPr>
                      <a:lvl8pPr marL="3200400" algn="l" defTabSz="914400" rtl="0" eaLnBrk="1" latinLnBrk="0" hangingPunct="1">
                        <a:defRPr kumimoji="1" sz="1800" b="1" kern="1200">
                          <a:solidFill>
                            <a:schemeClr val="lt1"/>
                          </a:solidFill>
                        </a:defRPr>
                      </a:lvl8pPr>
                      <a:lvl9pPr marL="3657600" algn="l" defTabSz="914400" rtl="0" eaLnBrk="1" latinLnBrk="0" hangingPunct="1">
                        <a:defRPr kumimoji="1" sz="1800" b="1" kern="1200">
                          <a:solidFill>
                            <a:schemeClr val="lt1"/>
                          </a:solidFill>
                        </a:defRPr>
                      </a:lvl9pPr>
                    </a:lstStyle>
                    <a:p>
                      <a:pPr algn="ctr"/>
                      <a:r>
                        <a:rPr kumimoji="1" lang="en-US" altLang="ja-JP" sz="1200" dirty="0" smtClean="0">
                          <a:solidFill>
                            <a:srgbClr val="FFFFFF"/>
                          </a:solidFill>
                        </a:rPr>
                        <a:t>LTC2977</a:t>
                      </a:r>
                      <a:endParaRPr kumimoji="1" lang="ja-JP" altLang="en-US" sz="1200" dirty="0">
                        <a:solidFill>
                          <a:srgbClr val="FFFFFF"/>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制御チャネル</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2</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4</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8</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en-US" altLang="ja-JP" sz="900" dirty="0" smtClean="0"/>
                        <a:t>DC/DC</a:t>
                      </a:r>
                      <a:r>
                        <a:rPr kumimoji="1" lang="ja-JP" altLang="en-US" sz="900" dirty="0" smtClean="0"/>
                        <a:t>チャネル</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入力電圧</a:t>
                      </a:r>
                      <a:endParaRPr kumimoji="1" lang="en-US" altLang="ja-JP" sz="900" dirty="0" smtClean="0"/>
                    </a:p>
                    <a:p>
                      <a:r>
                        <a:rPr kumimoji="1" lang="ja-JP" altLang="en-US" sz="900" dirty="0" smtClean="0"/>
                        <a:t>最大出力電流</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4.5</a:t>
                      </a:r>
                      <a:r>
                        <a:rPr kumimoji="1" lang="ja-JP" altLang="en-US" sz="1200" dirty="0" smtClean="0"/>
                        <a:t>～</a:t>
                      </a:r>
                      <a:r>
                        <a:rPr kumimoji="1" lang="en-US" altLang="ja-JP" sz="1200" dirty="0" smtClean="0"/>
                        <a:t>15V</a:t>
                      </a:r>
                    </a:p>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3.13</a:t>
                      </a:r>
                      <a:r>
                        <a:rPr kumimoji="1" lang="ja-JP" altLang="en-US" sz="1200" dirty="0" smtClean="0"/>
                        <a:t>～</a:t>
                      </a:r>
                      <a:r>
                        <a:rPr kumimoji="1" lang="en-US" altLang="ja-JP" sz="1200" dirty="0" smtClean="0"/>
                        <a:t>15V</a:t>
                      </a:r>
                    </a:p>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3.13</a:t>
                      </a:r>
                      <a:r>
                        <a:rPr kumimoji="1" lang="ja-JP" altLang="en-US" sz="1200" dirty="0" smtClean="0"/>
                        <a:t>～</a:t>
                      </a:r>
                      <a:r>
                        <a:rPr kumimoji="1" lang="en-US" altLang="ja-JP" sz="1200" dirty="0" smtClean="0"/>
                        <a:t>15V</a:t>
                      </a:r>
                    </a:p>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トリミング精度</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0.5%</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0.25%</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0.25%</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シーケンス</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マージニング</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モニタリング</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フォルトログ</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出力電圧センス</a:t>
                      </a:r>
                      <a:endParaRPr kumimoji="1" lang="en-US" altLang="ja-JP" sz="900" dirty="0" smtClean="0"/>
                    </a:p>
                    <a:p>
                      <a:r>
                        <a:rPr kumimoji="1" lang="ja-JP" altLang="en-US" sz="900" dirty="0" smtClean="0"/>
                        <a:t>本数</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2</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4</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8</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出力電流センス</a:t>
                      </a:r>
                      <a:endParaRPr kumimoji="1" lang="en-US" altLang="ja-JP" sz="900" dirty="0" smtClean="0"/>
                    </a:p>
                    <a:p>
                      <a:r>
                        <a:rPr kumimoji="1" lang="ja-JP" altLang="en-US" sz="900" dirty="0" smtClean="0"/>
                        <a:t>本数</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2</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4</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4</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入力電圧センス</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smtClean="0"/>
                        <a:t>入力電流センス</a:t>
                      </a:r>
                    </a:p>
                    <a:p>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パッケージ</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4×5mm</a:t>
                      </a:r>
                      <a:r>
                        <a:rPr kumimoji="1" lang="ja-JP" altLang="en-US" sz="1200" baseline="0" dirty="0" smtClean="0"/>
                        <a:t> </a:t>
                      </a:r>
                      <a:r>
                        <a:rPr kumimoji="1" lang="en-US" altLang="ja-JP" sz="1200" baseline="0" dirty="0" smtClean="0"/>
                        <a:t>QFN</a:t>
                      </a:r>
                      <a:endParaRPr kumimoji="1" lang="en-US" altLang="ja-JP" sz="1200" dirty="0" smtClean="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9×9mm</a:t>
                      </a:r>
                    </a:p>
                    <a:p>
                      <a:pPr algn="ctr"/>
                      <a:r>
                        <a:rPr kumimoji="1" lang="en-US" altLang="ja-JP" sz="1200" dirty="0" smtClean="0"/>
                        <a:t>QFN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9×9mm</a:t>
                      </a:r>
                    </a:p>
                    <a:p>
                      <a:pPr algn="ctr"/>
                      <a:r>
                        <a:rPr kumimoji="1" lang="en-US" altLang="ja-JP" sz="1200" dirty="0" smtClean="0"/>
                        <a:t>QFN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bl>
          </a:graphicData>
        </a:graphic>
      </p:graphicFrame>
      <p:sp>
        <p:nvSpPr>
          <p:cNvPr id="89" name="テキスト ボックス 88"/>
          <p:cNvSpPr txBox="1"/>
          <p:nvPr/>
        </p:nvSpPr>
        <p:spPr>
          <a:xfrm>
            <a:off x="103549" y="254104"/>
            <a:ext cx="5843266" cy="461665"/>
          </a:xfrm>
          <a:prstGeom prst="rect">
            <a:avLst/>
          </a:prstGeom>
          <a:noFill/>
        </p:spPr>
        <p:txBody>
          <a:bodyPr wrap="none" rtlCol="0">
            <a:spAutoFit/>
          </a:bodyPr>
          <a:lstStyle/>
          <a:p>
            <a:r>
              <a:rPr lang="en-US" altLang="ja-JP" sz="2400" b="1" dirty="0" smtClean="0">
                <a:solidFill>
                  <a:schemeClr val="bg1"/>
                </a:solidFill>
                <a:cs typeface="Arial" charset="0"/>
              </a:rPr>
              <a:t>PSM</a:t>
            </a:r>
            <a:r>
              <a:rPr lang="ja-JP" altLang="en-US" sz="2400" b="1" dirty="0" smtClean="0">
                <a:solidFill>
                  <a:schemeClr val="bg1"/>
                </a:solidFill>
                <a:cs typeface="Arial" charset="0"/>
              </a:rPr>
              <a:t>ラインナップ①　外部コントローラタイプ</a:t>
            </a:r>
            <a:endParaRPr lang="ja-JP" altLang="en-US" sz="2400" b="1" dirty="0">
              <a:solidFill>
                <a:schemeClr val="bg1"/>
              </a:solidFill>
              <a:cs typeface="Arial" charset="0"/>
            </a:endParaRPr>
          </a:p>
        </p:txBody>
      </p:sp>
      <p:sp>
        <p:nvSpPr>
          <p:cNvPr id="90" name="正方形/長方形 89"/>
          <p:cNvSpPr/>
          <p:nvPr/>
        </p:nvSpPr>
        <p:spPr bwMode="auto">
          <a:xfrm>
            <a:off x="7741635" y="1336993"/>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1" name="正方形/長方形 90"/>
          <p:cNvSpPr/>
          <p:nvPr/>
        </p:nvSpPr>
        <p:spPr bwMode="auto">
          <a:xfrm>
            <a:off x="7737921" y="1623205"/>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2" name="正方形/長方形 91"/>
          <p:cNvSpPr/>
          <p:nvPr/>
        </p:nvSpPr>
        <p:spPr bwMode="auto">
          <a:xfrm>
            <a:off x="7734204" y="1898268"/>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3" name="正方形/長方形 92"/>
          <p:cNvSpPr/>
          <p:nvPr/>
        </p:nvSpPr>
        <p:spPr bwMode="auto">
          <a:xfrm>
            <a:off x="7734207" y="2154739"/>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4" name="正方形/長方形 93"/>
          <p:cNvSpPr/>
          <p:nvPr/>
        </p:nvSpPr>
        <p:spPr bwMode="auto">
          <a:xfrm>
            <a:off x="7734207" y="2433514"/>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5" name="正方形/長方形 94"/>
          <p:cNvSpPr/>
          <p:nvPr/>
        </p:nvSpPr>
        <p:spPr bwMode="auto">
          <a:xfrm>
            <a:off x="7734207" y="2712289"/>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6" name="正方形/長方形 95"/>
          <p:cNvSpPr/>
          <p:nvPr/>
        </p:nvSpPr>
        <p:spPr bwMode="auto">
          <a:xfrm>
            <a:off x="7723056" y="2991064"/>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7" name="正方形/長方形 96"/>
          <p:cNvSpPr/>
          <p:nvPr/>
        </p:nvSpPr>
        <p:spPr bwMode="auto">
          <a:xfrm>
            <a:off x="7734207" y="3258688"/>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Tree>
    <p:extLst>
      <p:ext uri="{BB962C8B-B14F-4D97-AF65-F5344CB8AC3E}">
        <p14:creationId xmlns:p14="http://schemas.microsoft.com/office/powerpoint/2010/main" val="41997149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graphicFrame>
        <p:nvGraphicFramePr>
          <p:cNvPr id="5" name="表 4"/>
          <p:cNvGraphicFramePr>
            <a:graphicFrameLocks noGrp="1"/>
          </p:cNvGraphicFramePr>
          <p:nvPr>
            <p:extLst>
              <p:ext uri="{D42A27DB-BD31-4B8C-83A1-F6EECF244321}">
                <p14:modId xmlns:p14="http://schemas.microsoft.com/office/powerpoint/2010/main" val="158794754"/>
              </p:ext>
            </p:extLst>
          </p:nvPr>
        </p:nvGraphicFramePr>
        <p:xfrm>
          <a:off x="313475" y="981169"/>
          <a:ext cx="3075876" cy="5364480"/>
        </p:xfrm>
        <a:graphic>
          <a:graphicData uri="http://schemas.openxmlformats.org/drawingml/2006/table">
            <a:tbl>
              <a:tblPr firstRow="1" bandRow="1"/>
              <a:tblGrid>
                <a:gridCol w="1025292"/>
                <a:gridCol w="1025292"/>
                <a:gridCol w="1025292"/>
              </a:tblGrid>
              <a:tr h="370840">
                <a:tc>
                  <a:txBody>
                    <a:bodyPr/>
                    <a:lstStyle>
                      <a:lvl1pPr marL="0" algn="l" defTabSz="914400" rtl="0" eaLnBrk="1" latinLnBrk="0" hangingPunct="1">
                        <a:defRPr kumimoji="1" sz="1800" b="1" kern="1200">
                          <a:solidFill>
                            <a:schemeClr val="lt1"/>
                          </a:solidFill>
                        </a:defRPr>
                      </a:lvl1pPr>
                      <a:lvl2pPr marL="457200" algn="l" defTabSz="914400" rtl="0" eaLnBrk="1" latinLnBrk="0" hangingPunct="1">
                        <a:defRPr kumimoji="1" sz="1800" b="1" kern="1200">
                          <a:solidFill>
                            <a:schemeClr val="lt1"/>
                          </a:solidFill>
                        </a:defRPr>
                      </a:lvl2pPr>
                      <a:lvl3pPr marL="914400" algn="l" defTabSz="914400" rtl="0" eaLnBrk="1" latinLnBrk="0" hangingPunct="1">
                        <a:defRPr kumimoji="1" sz="1800" b="1" kern="1200">
                          <a:solidFill>
                            <a:schemeClr val="lt1"/>
                          </a:solidFill>
                        </a:defRPr>
                      </a:lvl3pPr>
                      <a:lvl4pPr marL="1371600" algn="l" defTabSz="914400" rtl="0" eaLnBrk="1" latinLnBrk="0" hangingPunct="1">
                        <a:defRPr kumimoji="1" sz="1800" b="1" kern="1200">
                          <a:solidFill>
                            <a:schemeClr val="lt1"/>
                          </a:solidFill>
                        </a:defRPr>
                      </a:lvl4pPr>
                      <a:lvl5pPr marL="1828800" algn="l" defTabSz="914400" rtl="0" eaLnBrk="1" latinLnBrk="0" hangingPunct="1">
                        <a:defRPr kumimoji="1" sz="1800" b="1" kern="1200">
                          <a:solidFill>
                            <a:schemeClr val="lt1"/>
                          </a:solidFill>
                        </a:defRPr>
                      </a:lvl5pPr>
                      <a:lvl6pPr marL="2286000" algn="l" defTabSz="914400" rtl="0" eaLnBrk="1" latinLnBrk="0" hangingPunct="1">
                        <a:defRPr kumimoji="1" sz="1800" b="1" kern="1200">
                          <a:solidFill>
                            <a:schemeClr val="lt1"/>
                          </a:solidFill>
                        </a:defRPr>
                      </a:lvl6pPr>
                      <a:lvl7pPr marL="2743200" algn="l" defTabSz="914400" rtl="0" eaLnBrk="1" latinLnBrk="0" hangingPunct="1">
                        <a:defRPr kumimoji="1" sz="1800" b="1" kern="1200">
                          <a:solidFill>
                            <a:schemeClr val="lt1"/>
                          </a:solidFill>
                        </a:defRPr>
                      </a:lvl7pPr>
                      <a:lvl8pPr marL="3200400" algn="l" defTabSz="914400" rtl="0" eaLnBrk="1" latinLnBrk="0" hangingPunct="1">
                        <a:defRPr kumimoji="1" sz="1800" b="1" kern="1200">
                          <a:solidFill>
                            <a:schemeClr val="lt1"/>
                          </a:solidFill>
                        </a:defRPr>
                      </a:lvl8pPr>
                      <a:lvl9pPr marL="3657600" algn="l" defTabSz="914400" rtl="0" eaLnBrk="1" latinLnBrk="0" hangingPunct="1">
                        <a:defRPr kumimoji="1" sz="1800" b="1" kern="1200">
                          <a:solidFill>
                            <a:schemeClr val="lt1"/>
                          </a:solidFill>
                        </a:defRPr>
                      </a:lvl9pPr>
                    </a:lstStyle>
                    <a:p>
                      <a:endParaRPr kumimoji="1" lang="ja-JP" alt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kumimoji="1" sz="1800" b="1" kern="1200">
                          <a:solidFill>
                            <a:schemeClr val="lt1"/>
                          </a:solidFill>
                        </a:defRPr>
                      </a:lvl1pPr>
                      <a:lvl2pPr marL="457200" algn="l" defTabSz="914400" rtl="0" eaLnBrk="1" latinLnBrk="0" hangingPunct="1">
                        <a:defRPr kumimoji="1" sz="1800" b="1" kern="1200">
                          <a:solidFill>
                            <a:schemeClr val="lt1"/>
                          </a:solidFill>
                        </a:defRPr>
                      </a:lvl2pPr>
                      <a:lvl3pPr marL="914400" algn="l" defTabSz="914400" rtl="0" eaLnBrk="1" latinLnBrk="0" hangingPunct="1">
                        <a:defRPr kumimoji="1" sz="1800" b="1" kern="1200">
                          <a:solidFill>
                            <a:schemeClr val="lt1"/>
                          </a:solidFill>
                        </a:defRPr>
                      </a:lvl3pPr>
                      <a:lvl4pPr marL="1371600" algn="l" defTabSz="914400" rtl="0" eaLnBrk="1" latinLnBrk="0" hangingPunct="1">
                        <a:defRPr kumimoji="1" sz="1800" b="1" kern="1200">
                          <a:solidFill>
                            <a:schemeClr val="lt1"/>
                          </a:solidFill>
                        </a:defRPr>
                      </a:lvl4pPr>
                      <a:lvl5pPr marL="1828800" algn="l" defTabSz="914400" rtl="0" eaLnBrk="1" latinLnBrk="0" hangingPunct="1">
                        <a:defRPr kumimoji="1" sz="1800" b="1" kern="1200">
                          <a:solidFill>
                            <a:schemeClr val="lt1"/>
                          </a:solidFill>
                        </a:defRPr>
                      </a:lvl5pPr>
                      <a:lvl6pPr marL="2286000" algn="l" defTabSz="914400" rtl="0" eaLnBrk="1" latinLnBrk="0" hangingPunct="1">
                        <a:defRPr kumimoji="1" sz="1800" b="1" kern="1200">
                          <a:solidFill>
                            <a:schemeClr val="lt1"/>
                          </a:solidFill>
                        </a:defRPr>
                      </a:lvl6pPr>
                      <a:lvl7pPr marL="2743200" algn="l" defTabSz="914400" rtl="0" eaLnBrk="1" latinLnBrk="0" hangingPunct="1">
                        <a:defRPr kumimoji="1" sz="1800" b="1" kern="1200">
                          <a:solidFill>
                            <a:schemeClr val="lt1"/>
                          </a:solidFill>
                        </a:defRPr>
                      </a:lvl7pPr>
                      <a:lvl8pPr marL="3200400" algn="l" defTabSz="914400" rtl="0" eaLnBrk="1" latinLnBrk="0" hangingPunct="1">
                        <a:defRPr kumimoji="1" sz="1800" b="1" kern="1200">
                          <a:solidFill>
                            <a:schemeClr val="lt1"/>
                          </a:solidFill>
                        </a:defRPr>
                      </a:lvl8pPr>
                      <a:lvl9pPr marL="3657600" algn="l" defTabSz="914400" rtl="0" eaLnBrk="1" latinLnBrk="0" hangingPunct="1">
                        <a:defRPr kumimoji="1" sz="1800" b="1" kern="1200">
                          <a:solidFill>
                            <a:schemeClr val="lt1"/>
                          </a:solidFill>
                        </a:defRPr>
                      </a:lvl9pPr>
                    </a:lstStyle>
                    <a:p>
                      <a:pPr algn="ctr"/>
                      <a:r>
                        <a:rPr kumimoji="1" lang="en-US" altLang="ja-JP" sz="1200" dirty="0" smtClean="0">
                          <a:solidFill>
                            <a:srgbClr val="FFFFFF"/>
                          </a:solidFill>
                        </a:rPr>
                        <a:t>LTC3880</a:t>
                      </a:r>
                      <a:endParaRPr kumimoji="1" lang="ja-JP" altLang="en-US" sz="1200" dirty="0">
                        <a:solidFill>
                          <a:srgbClr val="FFFFFF"/>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kumimoji="1" sz="1800" b="1" kern="1200">
                          <a:solidFill>
                            <a:schemeClr val="lt1"/>
                          </a:solidFill>
                        </a:defRPr>
                      </a:lvl1pPr>
                      <a:lvl2pPr marL="457200" algn="l" defTabSz="914400" rtl="0" eaLnBrk="1" latinLnBrk="0" hangingPunct="1">
                        <a:defRPr kumimoji="1" sz="1800" b="1" kern="1200">
                          <a:solidFill>
                            <a:schemeClr val="lt1"/>
                          </a:solidFill>
                        </a:defRPr>
                      </a:lvl2pPr>
                      <a:lvl3pPr marL="914400" algn="l" defTabSz="914400" rtl="0" eaLnBrk="1" latinLnBrk="0" hangingPunct="1">
                        <a:defRPr kumimoji="1" sz="1800" b="1" kern="1200">
                          <a:solidFill>
                            <a:schemeClr val="lt1"/>
                          </a:solidFill>
                        </a:defRPr>
                      </a:lvl3pPr>
                      <a:lvl4pPr marL="1371600" algn="l" defTabSz="914400" rtl="0" eaLnBrk="1" latinLnBrk="0" hangingPunct="1">
                        <a:defRPr kumimoji="1" sz="1800" b="1" kern="1200">
                          <a:solidFill>
                            <a:schemeClr val="lt1"/>
                          </a:solidFill>
                        </a:defRPr>
                      </a:lvl4pPr>
                      <a:lvl5pPr marL="1828800" algn="l" defTabSz="914400" rtl="0" eaLnBrk="1" latinLnBrk="0" hangingPunct="1">
                        <a:defRPr kumimoji="1" sz="1800" b="1" kern="1200">
                          <a:solidFill>
                            <a:schemeClr val="lt1"/>
                          </a:solidFill>
                        </a:defRPr>
                      </a:lvl5pPr>
                      <a:lvl6pPr marL="2286000" algn="l" defTabSz="914400" rtl="0" eaLnBrk="1" latinLnBrk="0" hangingPunct="1">
                        <a:defRPr kumimoji="1" sz="1800" b="1" kern="1200">
                          <a:solidFill>
                            <a:schemeClr val="lt1"/>
                          </a:solidFill>
                        </a:defRPr>
                      </a:lvl6pPr>
                      <a:lvl7pPr marL="2743200" algn="l" defTabSz="914400" rtl="0" eaLnBrk="1" latinLnBrk="0" hangingPunct="1">
                        <a:defRPr kumimoji="1" sz="1800" b="1" kern="1200">
                          <a:solidFill>
                            <a:schemeClr val="lt1"/>
                          </a:solidFill>
                        </a:defRPr>
                      </a:lvl7pPr>
                      <a:lvl8pPr marL="3200400" algn="l" defTabSz="914400" rtl="0" eaLnBrk="1" latinLnBrk="0" hangingPunct="1">
                        <a:defRPr kumimoji="1" sz="1800" b="1" kern="1200">
                          <a:solidFill>
                            <a:schemeClr val="lt1"/>
                          </a:solidFill>
                        </a:defRPr>
                      </a:lvl8pPr>
                      <a:lvl9pPr marL="3657600" algn="l" defTabSz="914400" rtl="0" eaLnBrk="1" latinLnBrk="0" hangingPunct="1">
                        <a:defRPr kumimoji="1" sz="1800" b="1" kern="1200">
                          <a:solidFill>
                            <a:schemeClr val="lt1"/>
                          </a:solidFill>
                        </a:defRPr>
                      </a:lvl9pPr>
                    </a:lstStyle>
                    <a:p>
                      <a:pPr algn="ctr"/>
                      <a:r>
                        <a:rPr kumimoji="1" lang="en-US" altLang="ja-JP" sz="1200" dirty="0" smtClean="0">
                          <a:solidFill>
                            <a:srgbClr val="FFFFFF"/>
                          </a:solidFill>
                        </a:rPr>
                        <a:t>LTC3883</a:t>
                      </a:r>
                      <a:endParaRPr kumimoji="1" lang="ja-JP" altLang="en-US" sz="1200" dirty="0">
                        <a:solidFill>
                          <a:srgbClr val="FFFFFF"/>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制御チャネル</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2</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1</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en-US" altLang="ja-JP" sz="900" dirty="0" smtClean="0"/>
                        <a:t>DC/DC</a:t>
                      </a:r>
                      <a:r>
                        <a:rPr kumimoji="1" lang="ja-JP" altLang="en-US" sz="900" dirty="0" smtClean="0"/>
                        <a:t>チャネル</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2</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1</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入力電圧</a:t>
                      </a:r>
                      <a:endParaRPr kumimoji="1" lang="en-US" altLang="ja-JP" sz="900" dirty="0" smtClean="0"/>
                    </a:p>
                    <a:p>
                      <a:r>
                        <a:rPr kumimoji="1" lang="ja-JP" altLang="en-US" sz="900" dirty="0" smtClean="0"/>
                        <a:t>最大出力電流</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4.5</a:t>
                      </a:r>
                      <a:r>
                        <a:rPr kumimoji="1" lang="ja-JP" altLang="en-US" sz="1200" dirty="0" smtClean="0"/>
                        <a:t>～</a:t>
                      </a:r>
                      <a:r>
                        <a:rPr kumimoji="1" lang="en-US" altLang="ja-JP" sz="1200" dirty="0" smtClean="0"/>
                        <a:t>24V</a:t>
                      </a:r>
                    </a:p>
                    <a:p>
                      <a:pPr algn="ctr"/>
                      <a:r>
                        <a:rPr kumimoji="1" lang="en-US" altLang="ja-JP" sz="1200" dirty="0" smtClean="0"/>
                        <a:t>25A</a:t>
                      </a:r>
                      <a:r>
                        <a:rPr kumimoji="1" lang="ja-JP" altLang="en-US" sz="1200" dirty="0" smtClean="0"/>
                        <a:t>*</a:t>
                      </a:r>
                      <a:r>
                        <a:rPr kumimoji="1" lang="en-US" altLang="ja-JP" sz="1200" dirty="0" smtClean="0"/>
                        <a:t>2</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4.5</a:t>
                      </a:r>
                      <a:r>
                        <a:rPr kumimoji="1" lang="ja-JP" altLang="en-US" sz="1200" dirty="0" smtClean="0"/>
                        <a:t>～</a:t>
                      </a:r>
                      <a:r>
                        <a:rPr kumimoji="1" lang="en-US" altLang="ja-JP" sz="1200" dirty="0" smtClean="0"/>
                        <a:t>24V</a:t>
                      </a:r>
                    </a:p>
                    <a:p>
                      <a:pPr algn="ctr"/>
                      <a:r>
                        <a:rPr kumimoji="1" lang="en-US" altLang="ja-JP" sz="1200" dirty="0" smtClean="0"/>
                        <a:t>35A</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トリミング精度</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0.5%</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0.5%</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シーケンス</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マージニング</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モニタリング</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フォルトログ</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出力電圧センス</a:t>
                      </a:r>
                      <a:endParaRPr kumimoji="1" lang="en-US" altLang="ja-JP" sz="900" dirty="0" smtClean="0"/>
                    </a:p>
                    <a:p>
                      <a:r>
                        <a:rPr kumimoji="1" lang="ja-JP" altLang="en-US" sz="900" dirty="0" smtClean="0"/>
                        <a:t>本数</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2</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1</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出力電流センス</a:t>
                      </a:r>
                      <a:endParaRPr kumimoji="1" lang="en-US" altLang="ja-JP" sz="900" dirty="0" smtClean="0"/>
                    </a:p>
                    <a:p>
                      <a:r>
                        <a:rPr kumimoji="1" lang="ja-JP" altLang="en-US" sz="900" dirty="0" smtClean="0"/>
                        <a:t>本数</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2</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1</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入力電圧センス</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smtClean="0"/>
                        <a:t>入力電流センス</a:t>
                      </a:r>
                    </a:p>
                    <a:p>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パッケージ</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6×6mm</a:t>
                      </a:r>
                      <a:r>
                        <a:rPr kumimoji="1" lang="ja-JP" altLang="en-US" sz="1200" baseline="0" dirty="0" smtClean="0"/>
                        <a:t> </a:t>
                      </a:r>
                      <a:r>
                        <a:rPr kumimoji="1" lang="en-US" altLang="ja-JP" sz="1200" baseline="0" dirty="0" smtClean="0"/>
                        <a:t>QFN</a:t>
                      </a:r>
                      <a:endParaRPr kumimoji="1" lang="en-US" altLang="ja-JP" sz="1200" dirty="0" smtClean="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6×6mm</a:t>
                      </a:r>
                    </a:p>
                    <a:p>
                      <a:pPr algn="ctr"/>
                      <a:r>
                        <a:rPr kumimoji="1" lang="en-US" altLang="ja-JP" sz="1200" dirty="0" smtClean="0"/>
                        <a:t>QFN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bl>
          </a:graphicData>
        </a:graphic>
      </p:graphicFrame>
      <p:cxnSp>
        <p:nvCxnSpPr>
          <p:cNvPr id="6" name="直線コネクタ 5"/>
          <p:cNvCxnSpPr/>
          <p:nvPr/>
        </p:nvCxnSpPr>
        <p:spPr>
          <a:xfrm>
            <a:off x="6884477" y="3357447"/>
            <a:ext cx="1575584" cy="0"/>
          </a:xfrm>
          <a:prstGeom prst="line">
            <a:avLst/>
          </a:prstGeom>
          <a:noFill/>
          <a:ln w="9525" cap="flat" cmpd="sng" algn="ctr">
            <a:solidFill>
              <a:srgbClr val="000000"/>
            </a:solidFill>
            <a:prstDash val="solid"/>
          </a:ln>
          <a:effectLst/>
        </p:spPr>
      </p:cxnSp>
      <p:cxnSp>
        <p:nvCxnSpPr>
          <p:cNvPr id="7" name="直線コネクタ 6"/>
          <p:cNvCxnSpPr/>
          <p:nvPr/>
        </p:nvCxnSpPr>
        <p:spPr>
          <a:xfrm>
            <a:off x="6884477" y="3078672"/>
            <a:ext cx="1575584" cy="0"/>
          </a:xfrm>
          <a:prstGeom prst="line">
            <a:avLst/>
          </a:prstGeom>
          <a:noFill/>
          <a:ln w="9525" cap="flat" cmpd="sng" algn="ctr">
            <a:solidFill>
              <a:srgbClr val="000000"/>
            </a:solidFill>
            <a:prstDash val="solid"/>
          </a:ln>
          <a:effectLst/>
        </p:spPr>
      </p:cxnSp>
      <p:cxnSp>
        <p:nvCxnSpPr>
          <p:cNvPr id="8" name="直線コネクタ 7"/>
          <p:cNvCxnSpPr/>
          <p:nvPr/>
        </p:nvCxnSpPr>
        <p:spPr>
          <a:xfrm>
            <a:off x="6895628" y="2799897"/>
            <a:ext cx="1575584" cy="0"/>
          </a:xfrm>
          <a:prstGeom prst="line">
            <a:avLst/>
          </a:prstGeom>
          <a:noFill/>
          <a:ln w="9525" cap="flat" cmpd="sng" algn="ctr">
            <a:solidFill>
              <a:srgbClr val="000000"/>
            </a:solidFill>
            <a:prstDash val="solid"/>
          </a:ln>
          <a:effectLst/>
        </p:spPr>
      </p:cxnSp>
      <p:cxnSp>
        <p:nvCxnSpPr>
          <p:cNvPr id="9" name="直線コネクタ 8"/>
          <p:cNvCxnSpPr/>
          <p:nvPr/>
        </p:nvCxnSpPr>
        <p:spPr>
          <a:xfrm>
            <a:off x="6884477" y="2509971"/>
            <a:ext cx="1575584" cy="0"/>
          </a:xfrm>
          <a:prstGeom prst="line">
            <a:avLst/>
          </a:prstGeom>
          <a:noFill/>
          <a:ln w="9525" cap="flat" cmpd="sng" algn="ctr">
            <a:solidFill>
              <a:srgbClr val="000000"/>
            </a:solidFill>
            <a:prstDash val="solid"/>
          </a:ln>
          <a:effectLst/>
        </p:spPr>
      </p:cxnSp>
      <p:cxnSp>
        <p:nvCxnSpPr>
          <p:cNvPr id="10" name="直線コネクタ 9"/>
          <p:cNvCxnSpPr/>
          <p:nvPr/>
        </p:nvCxnSpPr>
        <p:spPr>
          <a:xfrm>
            <a:off x="6873326" y="2264649"/>
            <a:ext cx="1575584" cy="0"/>
          </a:xfrm>
          <a:prstGeom prst="line">
            <a:avLst/>
          </a:prstGeom>
          <a:noFill/>
          <a:ln w="9525" cap="flat" cmpd="sng" algn="ctr">
            <a:solidFill>
              <a:srgbClr val="000000"/>
            </a:solidFill>
            <a:prstDash val="solid"/>
          </a:ln>
          <a:effectLst/>
        </p:spPr>
      </p:cxnSp>
      <p:cxnSp>
        <p:nvCxnSpPr>
          <p:cNvPr id="11" name="直線コネクタ 10"/>
          <p:cNvCxnSpPr/>
          <p:nvPr/>
        </p:nvCxnSpPr>
        <p:spPr>
          <a:xfrm>
            <a:off x="6873326" y="1974723"/>
            <a:ext cx="1575584" cy="0"/>
          </a:xfrm>
          <a:prstGeom prst="line">
            <a:avLst/>
          </a:prstGeom>
          <a:noFill/>
          <a:ln w="9525" cap="flat" cmpd="sng" algn="ctr">
            <a:solidFill>
              <a:srgbClr val="000000"/>
            </a:solidFill>
            <a:prstDash val="solid"/>
          </a:ln>
          <a:effectLst/>
        </p:spPr>
      </p:cxnSp>
      <p:cxnSp>
        <p:nvCxnSpPr>
          <p:cNvPr id="12" name="直線コネクタ 11"/>
          <p:cNvCxnSpPr/>
          <p:nvPr/>
        </p:nvCxnSpPr>
        <p:spPr>
          <a:xfrm>
            <a:off x="6884477" y="1718250"/>
            <a:ext cx="1575584" cy="0"/>
          </a:xfrm>
          <a:prstGeom prst="line">
            <a:avLst/>
          </a:prstGeom>
          <a:noFill/>
          <a:ln w="9525" cap="flat" cmpd="sng" algn="ctr">
            <a:solidFill>
              <a:srgbClr val="000000"/>
            </a:solidFill>
            <a:prstDash val="solid"/>
          </a:ln>
          <a:effectLst/>
        </p:spPr>
      </p:cxnSp>
      <p:sp>
        <p:nvSpPr>
          <p:cNvPr id="13" name="正方形/長方形 12"/>
          <p:cNvSpPr/>
          <p:nvPr/>
        </p:nvSpPr>
        <p:spPr>
          <a:xfrm>
            <a:off x="4656128" y="1323043"/>
            <a:ext cx="914400" cy="914400"/>
          </a:xfrm>
          <a:prstGeom prst="rect">
            <a:avLst/>
          </a:prstGeom>
          <a:solidFill>
            <a:srgbClr val="FFFFFF"/>
          </a:solidFill>
          <a:ln w="25400" cap="flat" cmpd="sng" algn="ctr">
            <a:solidFill>
              <a:srgbClr val="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a:ln>
                  <a:noFill/>
                </a:ln>
                <a:solidFill>
                  <a:srgbClr val="000000"/>
                </a:solidFill>
                <a:effectLst/>
                <a:uLnTx/>
                <a:uFillTx/>
                <a:latin typeface="+mn-lt"/>
                <a:ea typeface="+mn-ea"/>
                <a:cs typeface="+mn-cs"/>
              </a:rPr>
              <a:t>CPU</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a:ln>
                  <a:noFill/>
                </a:ln>
                <a:solidFill>
                  <a:srgbClr val="000000"/>
                </a:solidFill>
                <a:effectLst/>
                <a:uLnTx/>
                <a:uFillTx/>
                <a:latin typeface="+mn-lt"/>
                <a:ea typeface="+mn-ea"/>
                <a:cs typeface="+mn-cs"/>
              </a:rPr>
              <a:t>FPGA</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ja-JP" sz="1200" b="0" i="0" u="none" strike="noStrike" kern="0" cap="none" spc="0" normalizeH="0" baseline="0" noProof="0" dirty="0">
              <a:ln>
                <a:noFill/>
              </a:ln>
              <a:solidFill>
                <a:srgbClr val="000000"/>
              </a:solidFill>
              <a:effectLst/>
              <a:uLnTx/>
              <a:uFillTx/>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err="1">
                <a:ln>
                  <a:noFill/>
                </a:ln>
                <a:solidFill>
                  <a:srgbClr val="000000"/>
                </a:solidFill>
                <a:effectLst/>
                <a:uLnTx/>
                <a:uFillTx/>
                <a:latin typeface="+mn-lt"/>
                <a:ea typeface="+mn-ea"/>
                <a:cs typeface="+mn-cs"/>
              </a:rPr>
              <a:t>PMBus</a:t>
            </a:r>
            <a:r>
              <a:rPr kumimoji="0" lang="en-US" altLang="ja-JP" sz="1100" b="0" i="0" u="none" strike="noStrike" kern="0" cap="none" spc="0" normalizeH="0" baseline="0" noProof="0" dirty="0">
                <a:ln>
                  <a:noFill/>
                </a:ln>
                <a:solidFill>
                  <a:srgbClr val="000000"/>
                </a:solidFill>
                <a:effectLst/>
                <a:uLnTx/>
                <a:uFillTx/>
                <a:latin typeface="+mn-lt"/>
                <a:ea typeface="+mn-ea"/>
                <a:cs typeface="+mn-cs"/>
              </a:rPr>
              <a:t>/I2C</a:t>
            </a:r>
          </a:p>
        </p:txBody>
      </p:sp>
      <p:grpSp>
        <p:nvGrpSpPr>
          <p:cNvPr id="14" name="グループ化 13"/>
          <p:cNvGrpSpPr/>
          <p:nvPr/>
        </p:nvGrpSpPr>
        <p:grpSpPr>
          <a:xfrm>
            <a:off x="5573022" y="1311465"/>
            <a:ext cx="3480943" cy="2171700"/>
            <a:chOff x="5486397" y="1444344"/>
            <a:chExt cx="3480943" cy="2171700"/>
          </a:xfrm>
        </p:grpSpPr>
        <p:grpSp>
          <p:nvGrpSpPr>
            <p:cNvPr id="15" name="グループ化 14"/>
            <p:cNvGrpSpPr/>
            <p:nvPr/>
          </p:nvGrpSpPr>
          <p:grpSpPr>
            <a:xfrm>
              <a:off x="5947453" y="1444344"/>
              <a:ext cx="3019887" cy="2171700"/>
              <a:chOff x="6208713" y="2254250"/>
              <a:chExt cx="3019887" cy="2171700"/>
            </a:xfrm>
          </p:grpSpPr>
          <p:cxnSp>
            <p:nvCxnSpPr>
              <p:cNvPr id="17" name="直線コネクタ 16"/>
              <p:cNvCxnSpPr/>
              <p:nvPr/>
            </p:nvCxnSpPr>
            <p:spPr>
              <a:xfrm>
                <a:off x="7051675" y="2397125"/>
                <a:ext cx="1575584" cy="0"/>
              </a:xfrm>
              <a:prstGeom prst="line">
                <a:avLst/>
              </a:prstGeom>
              <a:noFill/>
              <a:ln w="9525" cap="flat" cmpd="sng" algn="ctr">
                <a:solidFill>
                  <a:srgbClr val="000000"/>
                </a:solidFill>
                <a:prstDash val="solid"/>
              </a:ln>
              <a:effectLst/>
            </p:spPr>
          </p:cxnSp>
          <p:cxnSp>
            <p:nvCxnSpPr>
              <p:cNvPr id="18" name="直線コネクタ 17"/>
              <p:cNvCxnSpPr/>
              <p:nvPr/>
            </p:nvCxnSpPr>
            <p:spPr>
              <a:xfrm>
                <a:off x="7064375" y="2657475"/>
                <a:ext cx="414338" cy="0"/>
              </a:xfrm>
              <a:prstGeom prst="line">
                <a:avLst/>
              </a:prstGeom>
              <a:noFill/>
              <a:ln w="9525" cap="flat" cmpd="sng" algn="ctr">
                <a:solidFill>
                  <a:srgbClr val="000000"/>
                </a:solidFill>
                <a:prstDash val="solid"/>
              </a:ln>
              <a:effectLst/>
            </p:spPr>
          </p:cxnSp>
          <p:cxnSp>
            <p:nvCxnSpPr>
              <p:cNvPr id="19" name="直線コネクタ 18"/>
              <p:cNvCxnSpPr/>
              <p:nvPr/>
            </p:nvCxnSpPr>
            <p:spPr>
              <a:xfrm>
                <a:off x="7064375" y="2919413"/>
                <a:ext cx="414338" cy="0"/>
              </a:xfrm>
              <a:prstGeom prst="line">
                <a:avLst/>
              </a:prstGeom>
              <a:noFill/>
              <a:ln w="9525" cap="flat" cmpd="sng" algn="ctr">
                <a:solidFill>
                  <a:srgbClr val="000000"/>
                </a:solidFill>
                <a:prstDash val="solid"/>
              </a:ln>
              <a:effectLst/>
            </p:spPr>
          </p:cxnSp>
          <p:cxnSp>
            <p:nvCxnSpPr>
              <p:cNvPr id="20" name="直線コネクタ 19"/>
              <p:cNvCxnSpPr/>
              <p:nvPr/>
            </p:nvCxnSpPr>
            <p:spPr>
              <a:xfrm>
                <a:off x="7040563" y="3205163"/>
                <a:ext cx="414337" cy="0"/>
              </a:xfrm>
              <a:prstGeom prst="line">
                <a:avLst/>
              </a:prstGeom>
              <a:noFill/>
              <a:ln w="9525" cap="flat" cmpd="sng" algn="ctr">
                <a:solidFill>
                  <a:srgbClr val="000000"/>
                </a:solidFill>
                <a:prstDash val="solid"/>
              </a:ln>
              <a:effectLst/>
            </p:spPr>
          </p:cxnSp>
          <p:cxnSp>
            <p:nvCxnSpPr>
              <p:cNvPr id="21" name="直線コネクタ 20"/>
              <p:cNvCxnSpPr/>
              <p:nvPr/>
            </p:nvCxnSpPr>
            <p:spPr>
              <a:xfrm>
                <a:off x="7040563" y="3454400"/>
                <a:ext cx="414337" cy="0"/>
              </a:xfrm>
              <a:prstGeom prst="line">
                <a:avLst/>
              </a:prstGeom>
              <a:noFill/>
              <a:ln w="9525" cap="flat" cmpd="sng" algn="ctr">
                <a:solidFill>
                  <a:srgbClr val="000000"/>
                </a:solidFill>
                <a:prstDash val="solid"/>
              </a:ln>
              <a:effectLst/>
            </p:spPr>
          </p:cxnSp>
          <p:cxnSp>
            <p:nvCxnSpPr>
              <p:cNvPr id="22" name="直線コネクタ 21"/>
              <p:cNvCxnSpPr/>
              <p:nvPr/>
            </p:nvCxnSpPr>
            <p:spPr>
              <a:xfrm>
                <a:off x="7064375" y="3738563"/>
                <a:ext cx="414338" cy="0"/>
              </a:xfrm>
              <a:prstGeom prst="line">
                <a:avLst/>
              </a:prstGeom>
              <a:noFill/>
              <a:ln w="9525" cap="flat" cmpd="sng" algn="ctr">
                <a:solidFill>
                  <a:srgbClr val="000000"/>
                </a:solidFill>
                <a:prstDash val="solid"/>
              </a:ln>
              <a:effectLst/>
            </p:spPr>
          </p:cxnSp>
          <p:cxnSp>
            <p:nvCxnSpPr>
              <p:cNvPr id="23" name="直線コネクタ 22"/>
              <p:cNvCxnSpPr/>
              <p:nvPr/>
            </p:nvCxnSpPr>
            <p:spPr>
              <a:xfrm>
                <a:off x="7051675" y="4024313"/>
                <a:ext cx="415925" cy="0"/>
              </a:xfrm>
              <a:prstGeom prst="line">
                <a:avLst/>
              </a:prstGeom>
              <a:noFill/>
              <a:ln w="9525" cap="flat" cmpd="sng" algn="ctr">
                <a:solidFill>
                  <a:srgbClr val="000000"/>
                </a:solidFill>
                <a:prstDash val="solid"/>
              </a:ln>
              <a:effectLst/>
            </p:spPr>
          </p:cxnSp>
          <p:cxnSp>
            <p:nvCxnSpPr>
              <p:cNvPr id="24" name="直線コネクタ 23"/>
              <p:cNvCxnSpPr/>
              <p:nvPr/>
            </p:nvCxnSpPr>
            <p:spPr>
              <a:xfrm>
                <a:off x="7064375" y="4297363"/>
                <a:ext cx="414338" cy="0"/>
              </a:xfrm>
              <a:prstGeom prst="line">
                <a:avLst/>
              </a:prstGeom>
              <a:noFill/>
              <a:ln w="9525" cap="flat" cmpd="sng" algn="ctr">
                <a:solidFill>
                  <a:srgbClr val="000000"/>
                </a:solidFill>
                <a:prstDash val="solid"/>
              </a:ln>
              <a:effectLst/>
            </p:spPr>
          </p:cxnSp>
          <p:grpSp>
            <p:nvGrpSpPr>
              <p:cNvPr id="25" name="グループ化 35"/>
              <p:cNvGrpSpPr>
                <a:grpSpLocks/>
              </p:cNvGrpSpPr>
              <p:nvPr/>
            </p:nvGrpSpPr>
            <p:grpSpPr bwMode="auto">
              <a:xfrm>
                <a:off x="7231919" y="2254250"/>
                <a:ext cx="1920481" cy="261938"/>
                <a:chOff x="6935083" y="3489349"/>
                <a:chExt cx="1920642" cy="261610"/>
              </a:xfrm>
            </p:grpSpPr>
            <p:sp>
              <p:nvSpPr>
                <p:cNvPr id="55" name="正方形/長方形 54"/>
                <p:cNvSpPr/>
                <p:nvPr/>
              </p:nvSpPr>
              <p:spPr>
                <a:xfrm>
                  <a:off x="6935083" y="3514717"/>
                  <a:ext cx="582661"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56" name="直線コネクタ 55"/>
                <p:cNvCxnSpPr/>
                <p:nvPr/>
              </p:nvCxnSpPr>
              <p:spPr>
                <a:xfrm>
                  <a:off x="7729631" y="3608263"/>
                  <a:ext cx="404846" cy="1585"/>
                </a:xfrm>
                <a:prstGeom prst="line">
                  <a:avLst/>
                </a:prstGeom>
                <a:noFill/>
                <a:ln w="9525" cap="flat" cmpd="sng" algn="ctr">
                  <a:solidFill>
                    <a:srgbClr val="000000"/>
                  </a:solidFill>
                  <a:prstDash val="solid"/>
                </a:ln>
                <a:effectLst/>
              </p:spPr>
            </p:cxnSp>
            <p:sp>
              <p:nvSpPr>
                <p:cNvPr id="57" name="テキスト ボックス 16"/>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RAIL3</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grpSp>
          <p:grpSp>
            <p:nvGrpSpPr>
              <p:cNvPr id="26" name="グループ化 36"/>
              <p:cNvGrpSpPr>
                <a:grpSpLocks/>
              </p:cNvGrpSpPr>
              <p:nvPr/>
            </p:nvGrpSpPr>
            <p:grpSpPr bwMode="auto">
              <a:xfrm>
                <a:off x="7230331" y="2525713"/>
                <a:ext cx="1920481" cy="261937"/>
                <a:chOff x="6935083" y="3489349"/>
                <a:chExt cx="1920642" cy="261610"/>
              </a:xfrm>
            </p:grpSpPr>
            <p:sp>
              <p:nvSpPr>
                <p:cNvPr id="52" name="正方形/長方形 51"/>
                <p:cNvSpPr/>
                <p:nvPr/>
              </p:nvSpPr>
              <p:spPr>
                <a:xfrm>
                  <a:off x="6935083" y="3514717"/>
                  <a:ext cx="582662"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53" name="直線コネクタ 52"/>
                <p:cNvCxnSpPr/>
                <p:nvPr/>
              </p:nvCxnSpPr>
              <p:spPr>
                <a:xfrm>
                  <a:off x="7729632" y="3608262"/>
                  <a:ext cx="404845" cy="1586"/>
                </a:xfrm>
                <a:prstGeom prst="line">
                  <a:avLst/>
                </a:prstGeom>
                <a:noFill/>
                <a:ln w="9525" cap="flat" cmpd="sng" algn="ctr">
                  <a:solidFill>
                    <a:srgbClr val="000000"/>
                  </a:solidFill>
                  <a:prstDash val="solid"/>
                </a:ln>
                <a:effectLst/>
              </p:spPr>
            </p:cxnSp>
            <p:sp>
              <p:nvSpPr>
                <p:cNvPr id="54" name="テキスト ボックス 39"/>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RAIL4</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grpSp>
          <p:grpSp>
            <p:nvGrpSpPr>
              <p:cNvPr id="27" name="グループ化 40"/>
              <p:cNvGrpSpPr>
                <a:grpSpLocks/>
              </p:cNvGrpSpPr>
              <p:nvPr/>
            </p:nvGrpSpPr>
            <p:grpSpPr bwMode="auto">
              <a:xfrm>
                <a:off x="7230331" y="2798763"/>
                <a:ext cx="1920481" cy="261937"/>
                <a:chOff x="6935083" y="3489349"/>
                <a:chExt cx="1920642" cy="261610"/>
              </a:xfrm>
            </p:grpSpPr>
            <p:sp>
              <p:nvSpPr>
                <p:cNvPr id="49" name="正方形/長方形 48"/>
                <p:cNvSpPr/>
                <p:nvPr/>
              </p:nvSpPr>
              <p:spPr>
                <a:xfrm>
                  <a:off x="6935083" y="3514717"/>
                  <a:ext cx="582662"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50" name="直線コネクタ 49"/>
                <p:cNvCxnSpPr/>
                <p:nvPr/>
              </p:nvCxnSpPr>
              <p:spPr>
                <a:xfrm>
                  <a:off x="7729632" y="3608262"/>
                  <a:ext cx="404845" cy="1586"/>
                </a:xfrm>
                <a:prstGeom prst="line">
                  <a:avLst/>
                </a:prstGeom>
                <a:noFill/>
                <a:ln w="9525" cap="flat" cmpd="sng" algn="ctr">
                  <a:solidFill>
                    <a:srgbClr val="000000"/>
                  </a:solidFill>
                  <a:prstDash val="solid"/>
                </a:ln>
                <a:effectLst/>
              </p:spPr>
            </p:cxnSp>
            <p:sp>
              <p:nvSpPr>
                <p:cNvPr id="51" name="テキスト ボックス 43"/>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smtClean="0">
                      <a:ln>
                        <a:noFill/>
                      </a:ln>
                      <a:solidFill>
                        <a:srgbClr val="000000"/>
                      </a:solidFill>
                      <a:effectLst/>
                      <a:uLnTx/>
                      <a:uFillTx/>
                      <a:cs typeface="Arial" charset="0"/>
                    </a:rPr>
                    <a:t>RAIL5</a:t>
                  </a:r>
                  <a:endParaRPr kumimoji="0" lang="ja-JP" altLang="en-US" sz="1100" b="0" i="0" u="none" strike="noStrike" kern="0" cap="none" spc="0" normalizeH="0" baseline="0" noProof="0" smtClean="0">
                    <a:ln>
                      <a:noFill/>
                    </a:ln>
                    <a:solidFill>
                      <a:srgbClr val="000000"/>
                    </a:solidFill>
                    <a:effectLst/>
                    <a:uLnTx/>
                    <a:uFillTx/>
                    <a:cs typeface="Arial" charset="0"/>
                  </a:endParaRPr>
                </a:p>
              </p:txBody>
            </p:sp>
          </p:grpSp>
          <p:grpSp>
            <p:nvGrpSpPr>
              <p:cNvPr id="28" name="グループ化 44"/>
              <p:cNvGrpSpPr>
                <a:grpSpLocks/>
              </p:cNvGrpSpPr>
              <p:nvPr/>
            </p:nvGrpSpPr>
            <p:grpSpPr bwMode="auto">
              <a:xfrm>
                <a:off x="7230331" y="3071813"/>
                <a:ext cx="1920481" cy="261937"/>
                <a:chOff x="6935083" y="3489349"/>
                <a:chExt cx="1920642" cy="261610"/>
              </a:xfrm>
            </p:grpSpPr>
            <p:sp>
              <p:nvSpPr>
                <p:cNvPr id="46" name="正方形/長方形 45"/>
                <p:cNvSpPr/>
                <p:nvPr/>
              </p:nvSpPr>
              <p:spPr>
                <a:xfrm>
                  <a:off x="6935083" y="3514717"/>
                  <a:ext cx="582662"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47" name="直線コネクタ 46"/>
                <p:cNvCxnSpPr/>
                <p:nvPr/>
              </p:nvCxnSpPr>
              <p:spPr>
                <a:xfrm>
                  <a:off x="7729632" y="3608262"/>
                  <a:ext cx="404845" cy="1586"/>
                </a:xfrm>
                <a:prstGeom prst="line">
                  <a:avLst/>
                </a:prstGeom>
                <a:noFill/>
                <a:ln w="9525" cap="flat" cmpd="sng" algn="ctr">
                  <a:solidFill>
                    <a:srgbClr val="000000"/>
                  </a:solidFill>
                  <a:prstDash val="solid"/>
                </a:ln>
                <a:effectLst/>
              </p:spPr>
            </p:cxnSp>
            <p:sp>
              <p:nvSpPr>
                <p:cNvPr id="48" name="テキスト ボックス 47"/>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smtClean="0">
                      <a:ln>
                        <a:noFill/>
                      </a:ln>
                      <a:solidFill>
                        <a:srgbClr val="000000"/>
                      </a:solidFill>
                      <a:effectLst/>
                      <a:uLnTx/>
                      <a:uFillTx/>
                      <a:cs typeface="Arial" charset="0"/>
                    </a:rPr>
                    <a:t>RAIL6</a:t>
                  </a:r>
                  <a:endParaRPr kumimoji="0" lang="ja-JP" altLang="en-US" sz="1100" b="0" i="0" u="none" strike="noStrike" kern="0" cap="none" spc="0" normalizeH="0" baseline="0" noProof="0" smtClean="0">
                    <a:ln>
                      <a:noFill/>
                    </a:ln>
                    <a:solidFill>
                      <a:srgbClr val="000000"/>
                    </a:solidFill>
                    <a:effectLst/>
                    <a:uLnTx/>
                    <a:uFillTx/>
                    <a:cs typeface="Arial" charset="0"/>
                  </a:endParaRPr>
                </a:p>
              </p:txBody>
            </p:sp>
          </p:grpSp>
          <p:grpSp>
            <p:nvGrpSpPr>
              <p:cNvPr id="29" name="グループ化 48"/>
              <p:cNvGrpSpPr>
                <a:grpSpLocks/>
              </p:cNvGrpSpPr>
              <p:nvPr/>
            </p:nvGrpSpPr>
            <p:grpSpPr bwMode="auto">
              <a:xfrm>
                <a:off x="7230331" y="3344863"/>
                <a:ext cx="1920481" cy="261937"/>
                <a:chOff x="6935083" y="3489349"/>
                <a:chExt cx="1920642" cy="261610"/>
              </a:xfrm>
            </p:grpSpPr>
            <p:sp>
              <p:nvSpPr>
                <p:cNvPr id="43" name="正方形/長方形 42"/>
                <p:cNvSpPr/>
                <p:nvPr/>
              </p:nvSpPr>
              <p:spPr>
                <a:xfrm>
                  <a:off x="6935083" y="3514717"/>
                  <a:ext cx="582662"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44" name="直線コネクタ 43"/>
                <p:cNvCxnSpPr/>
                <p:nvPr/>
              </p:nvCxnSpPr>
              <p:spPr>
                <a:xfrm>
                  <a:off x="7729632" y="3608262"/>
                  <a:ext cx="404845" cy="1586"/>
                </a:xfrm>
                <a:prstGeom prst="line">
                  <a:avLst/>
                </a:prstGeom>
                <a:noFill/>
                <a:ln w="9525" cap="flat" cmpd="sng" algn="ctr">
                  <a:solidFill>
                    <a:srgbClr val="000000"/>
                  </a:solidFill>
                  <a:prstDash val="solid"/>
                </a:ln>
                <a:effectLst/>
              </p:spPr>
            </p:cxnSp>
            <p:sp>
              <p:nvSpPr>
                <p:cNvPr id="45" name="テキスト ボックス 51"/>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smtClean="0">
                      <a:ln>
                        <a:noFill/>
                      </a:ln>
                      <a:solidFill>
                        <a:srgbClr val="000000"/>
                      </a:solidFill>
                      <a:effectLst/>
                      <a:uLnTx/>
                      <a:uFillTx/>
                      <a:cs typeface="Arial" charset="0"/>
                    </a:rPr>
                    <a:t>RAIL7</a:t>
                  </a:r>
                  <a:endParaRPr kumimoji="0" lang="ja-JP" altLang="en-US" sz="1100" b="0" i="0" u="none" strike="noStrike" kern="0" cap="none" spc="0" normalizeH="0" baseline="0" noProof="0" smtClean="0">
                    <a:ln>
                      <a:noFill/>
                    </a:ln>
                    <a:solidFill>
                      <a:srgbClr val="000000"/>
                    </a:solidFill>
                    <a:effectLst/>
                    <a:uLnTx/>
                    <a:uFillTx/>
                    <a:cs typeface="Arial" charset="0"/>
                  </a:endParaRPr>
                </a:p>
              </p:txBody>
            </p:sp>
          </p:grpSp>
          <p:grpSp>
            <p:nvGrpSpPr>
              <p:cNvPr id="30" name="グループ化 52"/>
              <p:cNvGrpSpPr>
                <a:grpSpLocks/>
              </p:cNvGrpSpPr>
              <p:nvPr/>
            </p:nvGrpSpPr>
            <p:grpSpPr bwMode="auto">
              <a:xfrm>
                <a:off x="7230331" y="3617913"/>
                <a:ext cx="1920481" cy="261937"/>
                <a:chOff x="6935083" y="3489349"/>
                <a:chExt cx="1920642" cy="261610"/>
              </a:xfrm>
            </p:grpSpPr>
            <p:sp>
              <p:nvSpPr>
                <p:cNvPr id="40" name="正方形/長方形 39"/>
                <p:cNvSpPr/>
                <p:nvPr/>
              </p:nvSpPr>
              <p:spPr>
                <a:xfrm>
                  <a:off x="6935083" y="3514717"/>
                  <a:ext cx="582662"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41" name="直線コネクタ 40"/>
                <p:cNvCxnSpPr/>
                <p:nvPr/>
              </p:nvCxnSpPr>
              <p:spPr>
                <a:xfrm>
                  <a:off x="7729632" y="3608262"/>
                  <a:ext cx="404845" cy="1586"/>
                </a:xfrm>
                <a:prstGeom prst="line">
                  <a:avLst/>
                </a:prstGeom>
                <a:noFill/>
                <a:ln w="9525" cap="flat" cmpd="sng" algn="ctr">
                  <a:solidFill>
                    <a:srgbClr val="000000"/>
                  </a:solidFill>
                  <a:prstDash val="solid"/>
                </a:ln>
                <a:effectLst/>
              </p:spPr>
            </p:cxnSp>
            <p:sp>
              <p:nvSpPr>
                <p:cNvPr id="42" name="テキスト ボックス 55"/>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smtClean="0">
                      <a:ln>
                        <a:noFill/>
                      </a:ln>
                      <a:solidFill>
                        <a:srgbClr val="000000"/>
                      </a:solidFill>
                      <a:effectLst/>
                      <a:uLnTx/>
                      <a:uFillTx/>
                      <a:cs typeface="Arial" charset="0"/>
                    </a:rPr>
                    <a:t>RAIL8</a:t>
                  </a:r>
                  <a:endParaRPr kumimoji="0" lang="ja-JP" altLang="en-US" sz="1100" b="0" i="0" u="none" strike="noStrike" kern="0" cap="none" spc="0" normalizeH="0" baseline="0" noProof="0" smtClean="0">
                    <a:ln>
                      <a:noFill/>
                    </a:ln>
                    <a:solidFill>
                      <a:srgbClr val="000000"/>
                    </a:solidFill>
                    <a:effectLst/>
                    <a:uLnTx/>
                    <a:uFillTx/>
                    <a:cs typeface="Arial" charset="0"/>
                  </a:endParaRPr>
                </a:p>
              </p:txBody>
            </p:sp>
          </p:grpSp>
          <p:grpSp>
            <p:nvGrpSpPr>
              <p:cNvPr id="31" name="グループ化 56"/>
              <p:cNvGrpSpPr>
                <a:grpSpLocks/>
              </p:cNvGrpSpPr>
              <p:nvPr/>
            </p:nvGrpSpPr>
            <p:grpSpPr bwMode="auto">
              <a:xfrm>
                <a:off x="7230331" y="3890963"/>
                <a:ext cx="1920481" cy="261937"/>
                <a:chOff x="6935083" y="3489349"/>
                <a:chExt cx="1920642" cy="261610"/>
              </a:xfrm>
            </p:grpSpPr>
            <p:sp>
              <p:nvSpPr>
                <p:cNvPr id="37" name="正方形/長方形 36"/>
                <p:cNvSpPr/>
                <p:nvPr/>
              </p:nvSpPr>
              <p:spPr>
                <a:xfrm>
                  <a:off x="6935083" y="3514717"/>
                  <a:ext cx="582662"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38" name="直線コネクタ 37"/>
                <p:cNvCxnSpPr/>
                <p:nvPr/>
              </p:nvCxnSpPr>
              <p:spPr>
                <a:xfrm>
                  <a:off x="7729632" y="3608262"/>
                  <a:ext cx="404845" cy="1586"/>
                </a:xfrm>
                <a:prstGeom prst="line">
                  <a:avLst/>
                </a:prstGeom>
                <a:noFill/>
                <a:ln w="9525" cap="flat" cmpd="sng" algn="ctr">
                  <a:solidFill>
                    <a:srgbClr val="000000"/>
                  </a:solidFill>
                  <a:prstDash val="solid"/>
                </a:ln>
                <a:effectLst/>
              </p:spPr>
            </p:cxnSp>
            <p:sp>
              <p:nvSpPr>
                <p:cNvPr id="39" name="テキスト ボックス 59"/>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smtClean="0">
                      <a:ln>
                        <a:noFill/>
                      </a:ln>
                      <a:solidFill>
                        <a:srgbClr val="000000"/>
                      </a:solidFill>
                      <a:effectLst/>
                      <a:uLnTx/>
                      <a:uFillTx/>
                      <a:cs typeface="Arial" charset="0"/>
                    </a:rPr>
                    <a:t>RAIL9</a:t>
                  </a:r>
                  <a:endParaRPr kumimoji="0" lang="ja-JP" altLang="en-US" sz="1100" b="0" i="0" u="none" strike="noStrike" kern="0" cap="none" spc="0" normalizeH="0" baseline="0" noProof="0" smtClean="0">
                    <a:ln>
                      <a:noFill/>
                    </a:ln>
                    <a:solidFill>
                      <a:srgbClr val="000000"/>
                    </a:solidFill>
                    <a:effectLst/>
                    <a:uLnTx/>
                    <a:uFillTx/>
                    <a:cs typeface="Arial" charset="0"/>
                  </a:endParaRPr>
                </a:p>
              </p:txBody>
            </p:sp>
          </p:grpSp>
          <p:grpSp>
            <p:nvGrpSpPr>
              <p:cNvPr id="32" name="グループ化 60"/>
              <p:cNvGrpSpPr>
                <a:grpSpLocks/>
              </p:cNvGrpSpPr>
              <p:nvPr/>
            </p:nvGrpSpPr>
            <p:grpSpPr bwMode="auto">
              <a:xfrm>
                <a:off x="7230331" y="4164013"/>
                <a:ext cx="1998269" cy="261937"/>
                <a:chOff x="6934988" y="3489349"/>
                <a:chExt cx="1999344" cy="261610"/>
              </a:xfrm>
            </p:grpSpPr>
            <p:sp>
              <p:nvSpPr>
                <p:cNvPr id="34" name="正方形/長方形 33"/>
                <p:cNvSpPr/>
                <p:nvPr/>
              </p:nvSpPr>
              <p:spPr>
                <a:xfrm>
                  <a:off x="6934988" y="3514717"/>
                  <a:ext cx="581338"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35" name="直線コネクタ 34"/>
                <p:cNvCxnSpPr/>
                <p:nvPr/>
              </p:nvCxnSpPr>
              <p:spPr>
                <a:xfrm>
                  <a:off x="7728309" y="3608262"/>
                  <a:ext cx="406619" cy="1586"/>
                </a:xfrm>
                <a:prstGeom prst="line">
                  <a:avLst/>
                </a:prstGeom>
                <a:noFill/>
                <a:ln w="9525" cap="flat" cmpd="sng" algn="ctr">
                  <a:solidFill>
                    <a:srgbClr val="000000"/>
                  </a:solidFill>
                  <a:prstDash val="solid"/>
                </a:ln>
                <a:effectLst/>
              </p:spPr>
            </p:cxnSp>
            <p:sp>
              <p:nvSpPr>
                <p:cNvPr id="36" name="テキスト ボックス 63"/>
                <p:cNvSpPr txBox="1">
                  <a:spLocks noChangeArrowheads="1"/>
                </p:cNvSpPr>
                <p:nvPr/>
              </p:nvSpPr>
              <p:spPr bwMode="auto">
                <a:xfrm>
                  <a:off x="8278383" y="3489349"/>
                  <a:ext cx="655949"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RAIL10</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grpSp>
          <p:sp>
            <p:nvSpPr>
              <p:cNvPr id="33" name="正方形/長方形 32"/>
              <p:cNvSpPr/>
              <p:nvPr/>
            </p:nvSpPr>
            <p:spPr>
              <a:xfrm>
                <a:off x="6208713" y="2278063"/>
                <a:ext cx="914400" cy="2139950"/>
              </a:xfrm>
              <a:prstGeom prst="rect">
                <a:avLst/>
              </a:prstGeom>
              <a:solidFill>
                <a:srgbClr val="C0000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smtClean="0">
                    <a:ln>
                      <a:noFill/>
                    </a:ln>
                    <a:solidFill>
                      <a:srgbClr val="FFFFFF"/>
                    </a:solidFill>
                    <a:effectLst/>
                    <a:uLnTx/>
                    <a:uFillTx/>
                    <a:latin typeface="+mn-lt"/>
                    <a:ea typeface="+mn-ea"/>
                    <a:cs typeface="+mn-cs"/>
                  </a:rPr>
                  <a:t>LTC297x</a:t>
                </a:r>
                <a:endParaRPr kumimoji="0" lang="en-US" altLang="ja-JP" sz="1100" b="0" i="0" u="none" strike="noStrike" kern="0" cap="none" spc="0" normalizeH="0" baseline="0" noProof="0" dirty="0">
                  <a:ln>
                    <a:noFill/>
                  </a:ln>
                  <a:solidFill>
                    <a:srgbClr val="FFFFFF"/>
                  </a:solidFill>
                  <a:effectLst/>
                  <a:uLnTx/>
                  <a:uFillTx/>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smtClean="0">
                    <a:ln>
                      <a:noFill/>
                    </a:ln>
                    <a:solidFill>
                      <a:srgbClr val="FFFFFF"/>
                    </a:solidFill>
                    <a:effectLst/>
                    <a:uLnTx/>
                    <a:uFillTx/>
                    <a:latin typeface="+mn-lt"/>
                    <a:ea typeface="+mn-ea"/>
                    <a:cs typeface="+mn-cs"/>
                  </a:rPr>
                  <a:t>PSM</a:t>
                </a:r>
                <a:endParaRPr kumimoji="0" lang="en-US" altLang="ja-JP" sz="1000" b="0" i="0" u="none" strike="noStrike" kern="0" cap="none" spc="0" normalizeH="0" baseline="0" noProof="0" dirty="0">
                  <a:ln>
                    <a:noFill/>
                  </a:ln>
                  <a:solidFill>
                    <a:srgbClr val="FFFFFF"/>
                  </a:solidFill>
                  <a:effectLst/>
                  <a:uLnTx/>
                  <a:uFillTx/>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srgbClr val="FFFFFF"/>
                    </a:solidFill>
                    <a:effectLst/>
                    <a:uLnTx/>
                    <a:uFillTx/>
                    <a:latin typeface="+mn-lt"/>
                    <a:ea typeface="+mn-ea"/>
                    <a:cs typeface="+mn-cs"/>
                  </a:rPr>
                  <a:t>ｺﾝﾄﾛｰﾗ</a:t>
                </a:r>
              </a:p>
            </p:txBody>
          </p:sp>
        </p:grpSp>
        <p:cxnSp>
          <p:nvCxnSpPr>
            <p:cNvPr id="16" name="直線矢印コネクタ 15"/>
            <p:cNvCxnSpPr/>
            <p:nvPr/>
          </p:nvCxnSpPr>
          <p:spPr>
            <a:xfrm>
              <a:off x="5486397" y="1920245"/>
              <a:ext cx="470263" cy="0"/>
            </a:xfrm>
            <a:prstGeom prst="straightConnector1">
              <a:avLst/>
            </a:prstGeom>
            <a:noFill/>
            <a:ln w="9525" cap="flat" cmpd="sng" algn="ctr">
              <a:solidFill>
                <a:srgbClr val="000000"/>
              </a:solidFill>
              <a:prstDash val="solid"/>
              <a:tailEnd type="arrow"/>
            </a:ln>
            <a:effectLst/>
          </p:spPr>
        </p:cxnSp>
      </p:grpSp>
      <p:grpSp>
        <p:nvGrpSpPr>
          <p:cNvPr id="58" name="グループ化 57"/>
          <p:cNvGrpSpPr/>
          <p:nvPr/>
        </p:nvGrpSpPr>
        <p:grpSpPr>
          <a:xfrm>
            <a:off x="5580153" y="1780243"/>
            <a:ext cx="3350242" cy="3032170"/>
            <a:chOff x="5493528" y="1913122"/>
            <a:chExt cx="3350242" cy="3032170"/>
          </a:xfrm>
        </p:grpSpPr>
        <p:grpSp>
          <p:nvGrpSpPr>
            <p:cNvPr id="59" name="グループ化 58"/>
            <p:cNvGrpSpPr/>
            <p:nvPr/>
          </p:nvGrpSpPr>
          <p:grpSpPr>
            <a:xfrm>
              <a:off x="5708466" y="1921059"/>
              <a:ext cx="3135304" cy="3024233"/>
              <a:chOff x="5708466" y="1921059"/>
              <a:chExt cx="3135304" cy="3024233"/>
            </a:xfrm>
          </p:grpSpPr>
          <p:cxnSp>
            <p:nvCxnSpPr>
              <p:cNvPr id="61" name="直線矢印コネクタ 60"/>
              <p:cNvCxnSpPr/>
              <p:nvPr/>
            </p:nvCxnSpPr>
            <p:spPr>
              <a:xfrm>
                <a:off x="5712503" y="1921059"/>
                <a:ext cx="0" cy="2585631"/>
              </a:xfrm>
              <a:prstGeom prst="straightConnector1">
                <a:avLst/>
              </a:prstGeom>
              <a:noFill/>
              <a:ln w="9525" cap="flat" cmpd="sng" algn="ctr">
                <a:solidFill>
                  <a:srgbClr val="000000"/>
                </a:solidFill>
                <a:prstDash val="solid"/>
                <a:tailEnd type="none"/>
              </a:ln>
              <a:effectLst/>
            </p:spPr>
          </p:cxnSp>
          <p:grpSp>
            <p:nvGrpSpPr>
              <p:cNvPr id="62" name="グループ化 61"/>
              <p:cNvGrpSpPr/>
              <p:nvPr/>
            </p:nvGrpSpPr>
            <p:grpSpPr>
              <a:xfrm>
                <a:off x="5708466" y="4030892"/>
                <a:ext cx="3135304" cy="914400"/>
                <a:chOff x="5708466" y="4030892"/>
                <a:chExt cx="3135304" cy="914400"/>
              </a:xfrm>
            </p:grpSpPr>
            <p:grpSp>
              <p:nvGrpSpPr>
                <p:cNvPr id="63" name="グループ化 62"/>
                <p:cNvGrpSpPr/>
                <p:nvPr/>
              </p:nvGrpSpPr>
              <p:grpSpPr>
                <a:xfrm>
                  <a:off x="5947360" y="4030892"/>
                  <a:ext cx="2896410" cy="914400"/>
                  <a:chOff x="6210300" y="1222375"/>
                  <a:chExt cx="2896410" cy="914400"/>
                </a:xfrm>
              </p:grpSpPr>
              <p:cxnSp>
                <p:nvCxnSpPr>
                  <p:cNvPr id="65" name="直線コネクタ 64"/>
                  <p:cNvCxnSpPr/>
                  <p:nvPr/>
                </p:nvCxnSpPr>
                <p:spPr>
                  <a:xfrm>
                    <a:off x="7099300" y="1851025"/>
                    <a:ext cx="415925" cy="0"/>
                  </a:xfrm>
                  <a:prstGeom prst="line">
                    <a:avLst/>
                  </a:prstGeom>
                  <a:noFill/>
                  <a:ln w="9525" cap="flat" cmpd="sng" algn="ctr">
                    <a:solidFill>
                      <a:srgbClr val="000000"/>
                    </a:solidFill>
                    <a:prstDash val="solid"/>
                  </a:ln>
                  <a:effectLst/>
                </p:spPr>
              </p:cxnSp>
              <p:cxnSp>
                <p:nvCxnSpPr>
                  <p:cNvPr id="66" name="直線コネクタ 65"/>
                  <p:cNvCxnSpPr/>
                  <p:nvPr/>
                </p:nvCxnSpPr>
                <p:spPr>
                  <a:xfrm>
                    <a:off x="7100888" y="1473200"/>
                    <a:ext cx="415925" cy="0"/>
                  </a:xfrm>
                  <a:prstGeom prst="line">
                    <a:avLst/>
                  </a:prstGeom>
                  <a:noFill/>
                  <a:ln w="9525" cap="flat" cmpd="sng" algn="ctr">
                    <a:solidFill>
                      <a:srgbClr val="000000"/>
                    </a:solidFill>
                    <a:prstDash val="solid"/>
                  </a:ln>
                  <a:effectLst/>
                </p:spPr>
              </p:cxnSp>
              <p:sp>
                <p:nvSpPr>
                  <p:cNvPr id="67" name="正方形/長方形 66"/>
                  <p:cNvSpPr/>
                  <p:nvPr/>
                </p:nvSpPr>
                <p:spPr>
                  <a:xfrm>
                    <a:off x="6210300" y="1222375"/>
                    <a:ext cx="914400" cy="914400"/>
                  </a:xfrm>
                  <a:prstGeom prst="rect">
                    <a:avLst/>
                  </a:prstGeom>
                  <a:solidFill>
                    <a:srgbClr val="C0000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smtClean="0">
                        <a:ln>
                          <a:noFill/>
                        </a:ln>
                        <a:solidFill>
                          <a:srgbClr val="FFFFFF"/>
                        </a:solidFill>
                        <a:effectLst/>
                        <a:uLnTx/>
                        <a:uFillTx/>
                        <a:latin typeface="+mn-lt"/>
                        <a:ea typeface="+mn-ea"/>
                        <a:cs typeface="+mn-cs"/>
                      </a:rPr>
                      <a:t>LTC388x</a:t>
                    </a:r>
                    <a:endParaRPr kumimoji="0" lang="en-US" altLang="ja-JP" sz="1100" b="0" i="0" u="none" strike="noStrike" kern="0" cap="none" spc="0" normalizeH="0" baseline="0" noProof="0" dirty="0" smtClean="0">
                      <a:ln>
                        <a:noFill/>
                      </a:ln>
                      <a:solidFill>
                        <a:srgbClr val="FFFFFF"/>
                      </a:solidFill>
                      <a:effectLst/>
                      <a:uLnTx/>
                      <a:uFillTx/>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FFFFFF"/>
                        </a:solidFill>
                        <a:effectLst/>
                        <a:uLnTx/>
                        <a:uFillTx/>
                        <a:latin typeface="+mn-lt"/>
                        <a:ea typeface="+mn-ea"/>
                        <a:cs typeface="+mn-cs"/>
                      </a:rPr>
                      <a:t>PSM</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a:ln>
                          <a:noFill/>
                        </a:ln>
                        <a:solidFill>
                          <a:srgbClr val="FFFFFF"/>
                        </a:solidFill>
                        <a:effectLst/>
                        <a:uLnTx/>
                        <a:uFillTx/>
                        <a:latin typeface="+mn-lt"/>
                        <a:ea typeface="+mn-ea"/>
                        <a:cs typeface="+mn-cs"/>
                      </a:rPr>
                      <a:t>DCDC</a:t>
                    </a:r>
                    <a:endParaRPr kumimoji="0" lang="en-US" altLang="ja-JP" sz="1100" b="0" i="0" u="none" strike="noStrike" kern="0" cap="none" spc="0" normalizeH="0" baseline="0" noProof="0" dirty="0" smtClean="0">
                      <a:ln>
                        <a:noFill/>
                      </a:ln>
                      <a:solidFill>
                        <a:srgbClr val="FFFFFF"/>
                      </a:solidFill>
                      <a:effectLst/>
                      <a:uLnTx/>
                      <a:uFillTx/>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smtClean="0">
                        <a:ln>
                          <a:noFill/>
                        </a:ln>
                        <a:solidFill>
                          <a:srgbClr val="FFFFFF"/>
                        </a:solidFill>
                        <a:effectLst/>
                        <a:uLnTx/>
                        <a:uFillTx/>
                        <a:latin typeface="+mn-lt"/>
                        <a:ea typeface="+mn-ea"/>
                        <a:cs typeface="+mn-cs"/>
                      </a:rPr>
                      <a:t>ｺﾝﾄﾛｰﾗ</a:t>
                    </a:r>
                    <a:endParaRPr kumimoji="0" lang="ja-JP" altLang="en-US" sz="1100" b="0" i="0" u="none" strike="noStrike" kern="0" cap="none" spc="0" normalizeH="0" baseline="0" noProof="0" dirty="0">
                      <a:ln>
                        <a:noFill/>
                      </a:ln>
                      <a:solidFill>
                        <a:srgbClr val="FFFFFF"/>
                      </a:solidFill>
                      <a:effectLst/>
                      <a:uLnTx/>
                      <a:uFillTx/>
                      <a:latin typeface="+mn-lt"/>
                      <a:ea typeface="+mn-ea"/>
                      <a:cs typeface="+mn-cs"/>
                    </a:endParaRPr>
                  </a:p>
                </p:txBody>
              </p:sp>
              <p:grpSp>
                <p:nvGrpSpPr>
                  <p:cNvPr id="68" name="グループ化 81"/>
                  <p:cNvGrpSpPr>
                    <a:grpSpLocks/>
                  </p:cNvGrpSpPr>
                  <p:nvPr/>
                </p:nvGrpSpPr>
                <p:grpSpPr bwMode="auto">
                  <a:xfrm>
                    <a:off x="7453315" y="1338268"/>
                    <a:ext cx="1653395" cy="261610"/>
                    <a:chOff x="7146971" y="3489349"/>
                    <a:chExt cx="1653531" cy="261283"/>
                  </a:xfrm>
                </p:grpSpPr>
                <p:sp>
                  <p:nvSpPr>
                    <p:cNvPr id="73" name="正方形/長方形 72"/>
                    <p:cNvSpPr/>
                    <p:nvPr/>
                  </p:nvSpPr>
                  <p:spPr>
                    <a:xfrm>
                      <a:off x="7146971" y="3514717"/>
                      <a:ext cx="582660" cy="22355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cxnSp>
                  <p:nvCxnSpPr>
                    <p:cNvPr id="74" name="直線コネクタ 73"/>
                    <p:cNvCxnSpPr/>
                    <p:nvPr/>
                  </p:nvCxnSpPr>
                  <p:spPr>
                    <a:xfrm>
                      <a:off x="7729631" y="3608262"/>
                      <a:ext cx="404846" cy="1586"/>
                    </a:xfrm>
                    <a:prstGeom prst="line">
                      <a:avLst/>
                    </a:prstGeom>
                    <a:noFill/>
                    <a:ln w="9525" cap="flat" cmpd="sng" algn="ctr">
                      <a:solidFill>
                        <a:srgbClr val="000000"/>
                      </a:solidFill>
                      <a:prstDash val="solid"/>
                    </a:ln>
                    <a:effectLst/>
                  </p:spPr>
                </p:cxnSp>
                <p:sp>
                  <p:nvSpPr>
                    <p:cNvPr id="75" name="テキスト ボックス 84"/>
                    <p:cNvSpPr txBox="1">
                      <a:spLocks noChangeArrowheads="1"/>
                    </p:cNvSpPr>
                    <p:nvPr/>
                  </p:nvSpPr>
                  <p:spPr bwMode="auto">
                    <a:xfrm>
                      <a:off x="8144499" y="3489349"/>
                      <a:ext cx="656003" cy="261283"/>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RAIL11</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grpSp>
              <p:grpSp>
                <p:nvGrpSpPr>
                  <p:cNvPr id="69" name="グループ化 85"/>
                  <p:cNvGrpSpPr>
                    <a:grpSpLocks/>
                  </p:cNvGrpSpPr>
                  <p:nvPr/>
                </p:nvGrpSpPr>
                <p:grpSpPr bwMode="auto">
                  <a:xfrm>
                    <a:off x="7451727" y="1727205"/>
                    <a:ext cx="1653395" cy="261610"/>
                    <a:chOff x="7146971" y="3489349"/>
                    <a:chExt cx="1653531" cy="261282"/>
                  </a:xfrm>
                </p:grpSpPr>
                <p:sp>
                  <p:nvSpPr>
                    <p:cNvPr id="70" name="正方形/長方形 69"/>
                    <p:cNvSpPr/>
                    <p:nvPr/>
                  </p:nvSpPr>
                  <p:spPr>
                    <a:xfrm>
                      <a:off x="7146971" y="3514717"/>
                      <a:ext cx="582661" cy="22355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cxnSp>
                  <p:nvCxnSpPr>
                    <p:cNvPr id="71" name="直線コネクタ 70"/>
                    <p:cNvCxnSpPr/>
                    <p:nvPr/>
                  </p:nvCxnSpPr>
                  <p:spPr>
                    <a:xfrm>
                      <a:off x="7729632" y="3608263"/>
                      <a:ext cx="404845" cy="1585"/>
                    </a:xfrm>
                    <a:prstGeom prst="line">
                      <a:avLst/>
                    </a:prstGeom>
                    <a:noFill/>
                    <a:ln w="9525" cap="flat" cmpd="sng" algn="ctr">
                      <a:solidFill>
                        <a:srgbClr val="000000"/>
                      </a:solidFill>
                      <a:prstDash val="solid"/>
                    </a:ln>
                    <a:effectLst/>
                  </p:spPr>
                </p:cxnSp>
                <p:sp>
                  <p:nvSpPr>
                    <p:cNvPr id="72" name="テキスト ボックス 88"/>
                    <p:cNvSpPr txBox="1">
                      <a:spLocks noChangeArrowheads="1"/>
                    </p:cNvSpPr>
                    <p:nvPr/>
                  </p:nvSpPr>
                  <p:spPr bwMode="auto">
                    <a:xfrm>
                      <a:off x="8144499" y="3489349"/>
                      <a:ext cx="656003" cy="261282"/>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RAIL12</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grpSp>
            </p:grpSp>
            <p:cxnSp>
              <p:nvCxnSpPr>
                <p:cNvPr id="64" name="直線矢印コネクタ 63"/>
                <p:cNvCxnSpPr/>
                <p:nvPr/>
              </p:nvCxnSpPr>
              <p:spPr>
                <a:xfrm>
                  <a:off x="5708466" y="4506690"/>
                  <a:ext cx="235131" cy="0"/>
                </a:xfrm>
                <a:prstGeom prst="straightConnector1">
                  <a:avLst/>
                </a:prstGeom>
                <a:noFill/>
                <a:ln w="9525" cap="flat" cmpd="sng" algn="ctr">
                  <a:solidFill>
                    <a:srgbClr val="000000"/>
                  </a:solidFill>
                  <a:prstDash val="solid"/>
                  <a:tailEnd type="arrow"/>
                </a:ln>
                <a:effectLst/>
              </p:spPr>
            </p:cxnSp>
          </p:grpSp>
        </p:grpSp>
        <p:cxnSp>
          <p:nvCxnSpPr>
            <p:cNvPr id="60" name="直線コネクタ 59"/>
            <p:cNvCxnSpPr/>
            <p:nvPr/>
          </p:nvCxnSpPr>
          <p:spPr>
            <a:xfrm flipH="1" flipV="1">
              <a:off x="5493528" y="1913122"/>
              <a:ext cx="236537" cy="7937"/>
            </a:xfrm>
            <a:prstGeom prst="line">
              <a:avLst/>
            </a:prstGeom>
            <a:noFill/>
            <a:ln w="9525" cap="flat" cmpd="sng" algn="ctr">
              <a:solidFill>
                <a:srgbClr val="000000"/>
              </a:solidFill>
              <a:prstDash val="solid"/>
              <a:tailEnd type="none"/>
            </a:ln>
            <a:effectLst/>
          </p:spPr>
        </p:cxnSp>
      </p:grpSp>
      <p:grpSp>
        <p:nvGrpSpPr>
          <p:cNvPr id="76" name="グループ化 75"/>
          <p:cNvGrpSpPr/>
          <p:nvPr/>
        </p:nvGrpSpPr>
        <p:grpSpPr>
          <a:xfrm>
            <a:off x="5570528" y="1780243"/>
            <a:ext cx="3359461" cy="4386436"/>
            <a:chOff x="5483903" y="1913122"/>
            <a:chExt cx="3359461" cy="4386436"/>
          </a:xfrm>
        </p:grpSpPr>
        <p:grpSp>
          <p:nvGrpSpPr>
            <p:cNvPr id="77" name="グループ化 76"/>
            <p:cNvGrpSpPr/>
            <p:nvPr/>
          </p:nvGrpSpPr>
          <p:grpSpPr>
            <a:xfrm>
              <a:off x="5708466" y="1921059"/>
              <a:ext cx="3134898" cy="4378499"/>
              <a:chOff x="5708466" y="1921059"/>
              <a:chExt cx="3134898" cy="4378499"/>
            </a:xfrm>
          </p:grpSpPr>
          <p:grpSp>
            <p:nvGrpSpPr>
              <p:cNvPr id="79" name="グループ化 78"/>
              <p:cNvGrpSpPr/>
              <p:nvPr/>
            </p:nvGrpSpPr>
            <p:grpSpPr>
              <a:xfrm>
                <a:off x="5708466" y="4506690"/>
                <a:ext cx="3134898" cy="1792868"/>
                <a:chOff x="5708466" y="4506690"/>
                <a:chExt cx="3134898" cy="1792868"/>
              </a:xfrm>
            </p:grpSpPr>
            <p:grpSp>
              <p:nvGrpSpPr>
                <p:cNvPr id="81" name="グループ化 80"/>
                <p:cNvGrpSpPr/>
                <p:nvPr/>
              </p:nvGrpSpPr>
              <p:grpSpPr>
                <a:xfrm>
                  <a:off x="5720440" y="5385158"/>
                  <a:ext cx="3122924" cy="914400"/>
                  <a:chOff x="5720440" y="5385158"/>
                  <a:chExt cx="3122924" cy="914400"/>
                </a:xfrm>
              </p:grpSpPr>
              <p:sp>
                <p:nvSpPr>
                  <p:cNvPr id="83" name="正方形/長方形 82"/>
                  <p:cNvSpPr/>
                  <p:nvPr/>
                </p:nvSpPr>
                <p:spPr>
                  <a:xfrm>
                    <a:off x="5947453" y="5385158"/>
                    <a:ext cx="914400" cy="914400"/>
                  </a:xfrm>
                  <a:prstGeom prst="rect">
                    <a:avLst/>
                  </a:prstGeom>
                  <a:solidFill>
                    <a:srgbClr val="C0000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smtClean="0">
                        <a:ln>
                          <a:noFill/>
                        </a:ln>
                        <a:solidFill>
                          <a:srgbClr val="FFFFFF"/>
                        </a:solidFill>
                        <a:effectLst/>
                        <a:uLnTx/>
                        <a:uFillTx/>
                        <a:latin typeface="+mn-lt"/>
                        <a:ea typeface="+mn-ea"/>
                        <a:cs typeface="+mn-cs"/>
                      </a:rPr>
                      <a:t>LTM467x</a:t>
                    </a:r>
                    <a:endParaRPr kumimoji="0" lang="en-US" altLang="ja-JP" sz="1200" b="0" i="0" u="none" strike="noStrike" kern="0" cap="none" spc="0" normalizeH="0" baseline="0" noProof="0" dirty="0">
                      <a:ln>
                        <a:noFill/>
                      </a:ln>
                      <a:solidFill>
                        <a:srgbClr val="FFFFFF"/>
                      </a:solidFill>
                      <a:effectLst/>
                      <a:uLnTx/>
                      <a:uFillTx/>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FFFFFF"/>
                        </a:solidFill>
                        <a:effectLst/>
                        <a:uLnTx/>
                        <a:uFillTx/>
                        <a:latin typeface="+mn-lt"/>
                        <a:ea typeface="+mn-ea"/>
                        <a:cs typeface="+mn-cs"/>
                      </a:rPr>
                      <a:t>PSM</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a:ln>
                          <a:noFill/>
                        </a:ln>
                        <a:solidFill>
                          <a:srgbClr val="FFFFFF"/>
                        </a:solidFill>
                        <a:effectLst/>
                        <a:uLnTx/>
                        <a:uFillTx/>
                        <a:latin typeface="+mn-lt"/>
                        <a:ea typeface="+mn-ea"/>
                        <a:cs typeface="+mn-cs"/>
                      </a:rPr>
                      <a:t>DCDC</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smtClean="0">
                        <a:ln>
                          <a:noFill/>
                        </a:ln>
                        <a:solidFill>
                          <a:srgbClr val="FFFFFF"/>
                        </a:solidFill>
                        <a:effectLst/>
                        <a:uLnTx/>
                        <a:uFillTx/>
                        <a:latin typeface="+mn-lt"/>
                        <a:ea typeface="+mn-ea"/>
                        <a:cs typeface="+mn-cs"/>
                      </a:rPr>
                      <a:t>ﾓｼﾞｭｰﾙ</a:t>
                    </a:r>
                    <a:endParaRPr kumimoji="0" lang="en-US" altLang="ja-JP" sz="1100" b="0" i="0" u="none" strike="noStrike" kern="0" cap="none" spc="0" normalizeH="0" baseline="0" noProof="0" dirty="0">
                      <a:ln>
                        <a:noFill/>
                      </a:ln>
                      <a:solidFill>
                        <a:srgbClr val="FFFFFF"/>
                      </a:solidFill>
                      <a:effectLst/>
                      <a:uLnTx/>
                      <a:uFillTx/>
                      <a:latin typeface="+mn-lt"/>
                      <a:ea typeface="+mn-ea"/>
                      <a:cs typeface="+mn-cs"/>
                    </a:endParaRPr>
                  </a:p>
                </p:txBody>
              </p:sp>
              <p:cxnSp>
                <p:nvCxnSpPr>
                  <p:cNvPr id="84" name="直線コネクタ 83"/>
                  <p:cNvCxnSpPr/>
                  <p:nvPr/>
                </p:nvCxnSpPr>
                <p:spPr>
                  <a:xfrm>
                    <a:off x="6876140" y="5601058"/>
                    <a:ext cx="1282700" cy="0"/>
                  </a:xfrm>
                  <a:prstGeom prst="line">
                    <a:avLst/>
                  </a:prstGeom>
                  <a:noFill/>
                  <a:ln w="9525" cap="flat" cmpd="sng" algn="ctr">
                    <a:solidFill>
                      <a:srgbClr val="000000"/>
                    </a:solidFill>
                    <a:prstDash val="solid"/>
                  </a:ln>
                  <a:effectLst/>
                </p:spPr>
              </p:cxnSp>
              <p:cxnSp>
                <p:nvCxnSpPr>
                  <p:cNvPr id="85" name="直線コネクタ 84"/>
                  <p:cNvCxnSpPr/>
                  <p:nvPr/>
                </p:nvCxnSpPr>
                <p:spPr>
                  <a:xfrm>
                    <a:off x="6885665" y="5978883"/>
                    <a:ext cx="1282700" cy="0"/>
                  </a:xfrm>
                  <a:prstGeom prst="line">
                    <a:avLst/>
                  </a:prstGeom>
                  <a:noFill/>
                  <a:ln w="9525" cap="flat" cmpd="sng" algn="ctr">
                    <a:solidFill>
                      <a:srgbClr val="000000"/>
                    </a:solidFill>
                    <a:prstDash val="solid"/>
                  </a:ln>
                  <a:effectLst/>
                </p:spPr>
              </p:cxnSp>
              <p:sp>
                <p:nvSpPr>
                  <p:cNvPr id="86" name="テキスト ボックス 120"/>
                  <p:cNvSpPr txBox="1">
                    <a:spLocks noChangeArrowheads="1"/>
                  </p:cNvSpPr>
                  <p:nvPr/>
                </p:nvSpPr>
                <p:spPr bwMode="auto">
                  <a:xfrm>
                    <a:off x="8187415" y="5486758"/>
                    <a:ext cx="655949"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RAIL13</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sp>
                <p:nvSpPr>
                  <p:cNvPr id="87" name="テキスト ボックス 121"/>
                  <p:cNvSpPr txBox="1">
                    <a:spLocks noChangeArrowheads="1"/>
                  </p:cNvSpPr>
                  <p:nvPr/>
                </p:nvSpPr>
                <p:spPr bwMode="auto">
                  <a:xfrm>
                    <a:off x="8185828" y="5877283"/>
                    <a:ext cx="655949"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RAIL14</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cxnSp>
                <p:nvCxnSpPr>
                  <p:cNvPr id="88" name="直線矢印コネクタ 87"/>
                  <p:cNvCxnSpPr/>
                  <p:nvPr/>
                </p:nvCxnSpPr>
                <p:spPr>
                  <a:xfrm flipV="1">
                    <a:off x="5720440" y="5785208"/>
                    <a:ext cx="234950" cy="1588"/>
                  </a:xfrm>
                  <a:prstGeom prst="straightConnector1">
                    <a:avLst/>
                  </a:prstGeom>
                  <a:noFill/>
                  <a:ln w="9525" cap="flat" cmpd="sng" algn="ctr">
                    <a:solidFill>
                      <a:srgbClr val="000000"/>
                    </a:solidFill>
                    <a:prstDash val="solid"/>
                    <a:tailEnd type="arrow"/>
                  </a:ln>
                  <a:effectLst/>
                </p:spPr>
              </p:cxnSp>
            </p:grpSp>
            <p:cxnSp>
              <p:nvCxnSpPr>
                <p:cNvPr id="82" name="直線コネクタ 81"/>
                <p:cNvCxnSpPr/>
                <p:nvPr/>
              </p:nvCxnSpPr>
              <p:spPr>
                <a:xfrm>
                  <a:off x="5708466" y="4506690"/>
                  <a:ext cx="0" cy="1280106"/>
                </a:xfrm>
                <a:prstGeom prst="line">
                  <a:avLst/>
                </a:prstGeom>
                <a:noFill/>
                <a:ln w="9525" cap="flat" cmpd="sng" algn="ctr">
                  <a:solidFill>
                    <a:srgbClr val="000000"/>
                  </a:solidFill>
                  <a:prstDash val="solid"/>
                  <a:tailEnd type="none"/>
                </a:ln>
                <a:effectLst/>
              </p:spPr>
            </p:cxnSp>
          </p:grpSp>
          <p:cxnSp>
            <p:nvCxnSpPr>
              <p:cNvPr id="80" name="直線コネクタ 79"/>
              <p:cNvCxnSpPr/>
              <p:nvPr/>
            </p:nvCxnSpPr>
            <p:spPr>
              <a:xfrm flipV="1">
                <a:off x="5720440" y="1921059"/>
                <a:ext cx="0" cy="2585631"/>
              </a:xfrm>
              <a:prstGeom prst="line">
                <a:avLst/>
              </a:prstGeom>
              <a:noFill/>
              <a:ln w="9525" cap="flat" cmpd="sng" algn="ctr">
                <a:solidFill>
                  <a:srgbClr val="000000"/>
                </a:solidFill>
                <a:prstDash val="solid"/>
                <a:tailEnd type="none"/>
              </a:ln>
              <a:effectLst/>
            </p:spPr>
          </p:cxnSp>
        </p:grpSp>
        <p:cxnSp>
          <p:nvCxnSpPr>
            <p:cNvPr id="78" name="直線コネクタ 77"/>
            <p:cNvCxnSpPr/>
            <p:nvPr/>
          </p:nvCxnSpPr>
          <p:spPr>
            <a:xfrm flipH="1" flipV="1">
              <a:off x="5483903" y="1913122"/>
              <a:ext cx="237625" cy="7937"/>
            </a:xfrm>
            <a:prstGeom prst="line">
              <a:avLst/>
            </a:prstGeom>
            <a:noFill/>
            <a:ln w="9525" cap="flat" cmpd="sng" algn="ctr">
              <a:solidFill>
                <a:srgbClr val="000000"/>
              </a:solidFill>
              <a:prstDash val="solid"/>
              <a:tailEnd type="none"/>
            </a:ln>
            <a:effectLst/>
          </p:spPr>
        </p:cxnSp>
      </p:grpSp>
      <p:sp>
        <p:nvSpPr>
          <p:cNvPr id="89" name="テキスト ボックス 88"/>
          <p:cNvSpPr txBox="1"/>
          <p:nvPr/>
        </p:nvSpPr>
        <p:spPr>
          <a:xfrm>
            <a:off x="103549" y="254104"/>
            <a:ext cx="6819496" cy="461665"/>
          </a:xfrm>
          <a:prstGeom prst="rect">
            <a:avLst/>
          </a:prstGeom>
          <a:noFill/>
        </p:spPr>
        <p:txBody>
          <a:bodyPr wrap="none" rtlCol="0">
            <a:spAutoFit/>
          </a:bodyPr>
          <a:lstStyle/>
          <a:p>
            <a:r>
              <a:rPr lang="en-US" altLang="ja-JP" sz="2400" b="1" dirty="0" err="1" smtClean="0">
                <a:solidFill>
                  <a:schemeClr val="bg1"/>
                </a:solidFill>
                <a:cs typeface="Arial" charset="0"/>
              </a:rPr>
              <a:t>PSM</a:t>
            </a:r>
            <a:r>
              <a:rPr lang="ja-JP" altLang="en-US" sz="2400" b="1" dirty="0" smtClean="0">
                <a:solidFill>
                  <a:schemeClr val="bg1"/>
                </a:solidFill>
                <a:cs typeface="Arial" charset="0"/>
              </a:rPr>
              <a:t>ラインナップ②　</a:t>
            </a:r>
            <a:r>
              <a:rPr lang="en-US" altLang="ja-JP" sz="2400" b="1" dirty="0" smtClean="0">
                <a:solidFill>
                  <a:schemeClr val="bg1"/>
                </a:solidFill>
                <a:cs typeface="Arial" charset="0"/>
              </a:rPr>
              <a:t>DC/DC</a:t>
            </a:r>
            <a:r>
              <a:rPr lang="ja-JP" altLang="en-US" sz="2400" b="1" dirty="0" smtClean="0">
                <a:solidFill>
                  <a:schemeClr val="bg1"/>
                </a:solidFill>
                <a:cs typeface="Arial" charset="0"/>
              </a:rPr>
              <a:t>コントローラ内蔵タイプ</a:t>
            </a:r>
            <a:endParaRPr lang="ja-JP" altLang="en-US" sz="2400" b="1" dirty="0">
              <a:solidFill>
                <a:schemeClr val="bg1"/>
              </a:solidFill>
              <a:cs typeface="Arial" charset="0"/>
            </a:endParaRPr>
          </a:p>
        </p:txBody>
      </p:sp>
      <p:sp>
        <p:nvSpPr>
          <p:cNvPr id="90" name="正方形/長方形 89"/>
          <p:cNvSpPr/>
          <p:nvPr/>
        </p:nvSpPr>
        <p:spPr bwMode="auto">
          <a:xfrm>
            <a:off x="7741635" y="1336993"/>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1" name="正方形/長方形 90"/>
          <p:cNvSpPr/>
          <p:nvPr/>
        </p:nvSpPr>
        <p:spPr bwMode="auto">
          <a:xfrm>
            <a:off x="7737921" y="1623205"/>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2" name="正方形/長方形 91"/>
          <p:cNvSpPr/>
          <p:nvPr/>
        </p:nvSpPr>
        <p:spPr bwMode="auto">
          <a:xfrm>
            <a:off x="7734204" y="1898268"/>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3" name="正方形/長方形 92"/>
          <p:cNvSpPr/>
          <p:nvPr/>
        </p:nvSpPr>
        <p:spPr bwMode="auto">
          <a:xfrm>
            <a:off x="7734207" y="2154739"/>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4" name="正方形/長方形 93"/>
          <p:cNvSpPr/>
          <p:nvPr/>
        </p:nvSpPr>
        <p:spPr bwMode="auto">
          <a:xfrm>
            <a:off x="7734207" y="2433514"/>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5" name="正方形/長方形 94"/>
          <p:cNvSpPr/>
          <p:nvPr/>
        </p:nvSpPr>
        <p:spPr bwMode="auto">
          <a:xfrm>
            <a:off x="7734207" y="2712289"/>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6" name="正方形/長方形 95"/>
          <p:cNvSpPr/>
          <p:nvPr/>
        </p:nvSpPr>
        <p:spPr bwMode="auto">
          <a:xfrm>
            <a:off x="7723056" y="2991064"/>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7" name="正方形/長方形 96"/>
          <p:cNvSpPr/>
          <p:nvPr/>
        </p:nvSpPr>
        <p:spPr bwMode="auto">
          <a:xfrm>
            <a:off x="7734207" y="3258688"/>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Tree>
    <p:extLst>
      <p:ext uri="{BB962C8B-B14F-4D97-AF65-F5344CB8AC3E}">
        <p14:creationId xmlns:p14="http://schemas.microsoft.com/office/powerpoint/2010/main" val="16081164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cxnSp>
        <p:nvCxnSpPr>
          <p:cNvPr id="5" name="直線コネクタ 4"/>
          <p:cNvCxnSpPr/>
          <p:nvPr/>
        </p:nvCxnSpPr>
        <p:spPr>
          <a:xfrm>
            <a:off x="6884477" y="3357447"/>
            <a:ext cx="1575584" cy="0"/>
          </a:xfrm>
          <a:prstGeom prst="line">
            <a:avLst/>
          </a:prstGeom>
          <a:noFill/>
          <a:ln w="9525" cap="flat" cmpd="sng" algn="ctr">
            <a:solidFill>
              <a:srgbClr val="000000"/>
            </a:solidFill>
            <a:prstDash val="solid"/>
          </a:ln>
          <a:effectLst/>
        </p:spPr>
      </p:cxnSp>
      <p:cxnSp>
        <p:nvCxnSpPr>
          <p:cNvPr id="6" name="直線コネクタ 5"/>
          <p:cNvCxnSpPr/>
          <p:nvPr/>
        </p:nvCxnSpPr>
        <p:spPr>
          <a:xfrm>
            <a:off x="6884477" y="3078672"/>
            <a:ext cx="1575584" cy="0"/>
          </a:xfrm>
          <a:prstGeom prst="line">
            <a:avLst/>
          </a:prstGeom>
          <a:noFill/>
          <a:ln w="9525" cap="flat" cmpd="sng" algn="ctr">
            <a:solidFill>
              <a:srgbClr val="000000"/>
            </a:solidFill>
            <a:prstDash val="solid"/>
          </a:ln>
          <a:effectLst/>
        </p:spPr>
      </p:cxnSp>
      <p:cxnSp>
        <p:nvCxnSpPr>
          <p:cNvPr id="7" name="直線コネクタ 6"/>
          <p:cNvCxnSpPr/>
          <p:nvPr/>
        </p:nvCxnSpPr>
        <p:spPr>
          <a:xfrm>
            <a:off x="6895628" y="2799897"/>
            <a:ext cx="1575584" cy="0"/>
          </a:xfrm>
          <a:prstGeom prst="line">
            <a:avLst/>
          </a:prstGeom>
          <a:noFill/>
          <a:ln w="9525" cap="flat" cmpd="sng" algn="ctr">
            <a:solidFill>
              <a:srgbClr val="000000"/>
            </a:solidFill>
            <a:prstDash val="solid"/>
          </a:ln>
          <a:effectLst/>
        </p:spPr>
      </p:cxnSp>
      <p:cxnSp>
        <p:nvCxnSpPr>
          <p:cNvPr id="8" name="直線コネクタ 7"/>
          <p:cNvCxnSpPr/>
          <p:nvPr/>
        </p:nvCxnSpPr>
        <p:spPr>
          <a:xfrm>
            <a:off x="6884477" y="2509971"/>
            <a:ext cx="1575584" cy="0"/>
          </a:xfrm>
          <a:prstGeom prst="line">
            <a:avLst/>
          </a:prstGeom>
          <a:noFill/>
          <a:ln w="9525" cap="flat" cmpd="sng" algn="ctr">
            <a:solidFill>
              <a:srgbClr val="000000"/>
            </a:solidFill>
            <a:prstDash val="solid"/>
          </a:ln>
          <a:effectLst/>
        </p:spPr>
      </p:cxnSp>
      <p:cxnSp>
        <p:nvCxnSpPr>
          <p:cNvPr id="9" name="直線コネクタ 8"/>
          <p:cNvCxnSpPr/>
          <p:nvPr/>
        </p:nvCxnSpPr>
        <p:spPr>
          <a:xfrm>
            <a:off x="6873326" y="2264649"/>
            <a:ext cx="1575584" cy="0"/>
          </a:xfrm>
          <a:prstGeom prst="line">
            <a:avLst/>
          </a:prstGeom>
          <a:noFill/>
          <a:ln w="9525" cap="flat" cmpd="sng" algn="ctr">
            <a:solidFill>
              <a:srgbClr val="000000"/>
            </a:solidFill>
            <a:prstDash val="solid"/>
          </a:ln>
          <a:effectLst/>
        </p:spPr>
      </p:cxnSp>
      <p:cxnSp>
        <p:nvCxnSpPr>
          <p:cNvPr id="10" name="直線コネクタ 9"/>
          <p:cNvCxnSpPr/>
          <p:nvPr/>
        </p:nvCxnSpPr>
        <p:spPr>
          <a:xfrm>
            <a:off x="6873326" y="1974723"/>
            <a:ext cx="1575584" cy="0"/>
          </a:xfrm>
          <a:prstGeom prst="line">
            <a:avLst/>
          </a:prstGeom>
          <a:noFill/>
          <a:ln w="9525" cap="flat" cmpd="sng" algn="ctr">
            <a:solidFill>
              <a:srgbClr val="000000"/>
            </a:solidFill>
            <a:prstDash val="solid"/>
          </a:ln>
          <a:effectLst/>
        </p:spPr>
      </p:cxnSp>
      <p:cxnSp>
        <p:nvCxnSpPr>
          <p:cNvPr id="11" name="直線コネクタ 10"/>
          <p:cNvCxnSpPr/>
          <p:nvPr/>
        </p:nvCxnSpPr>
        <p:spPr>
          <a:xfrm>
            <a:off x="6884477" y="1718250"/>
            <a:ext cx="1575584" cy="0"/>
          </a:xfrm>
          <a:prstGeom prst="line">
            <a:avLst/>
          </a:prstGeom>
          <a:noFill/>
          <a:ln w="9525" cap="flat" cmpd="sng" algn="ctr">
            <a:solidFill>
              <a:srgbClr val="000000"/>
            </a:solidFill>
            <a:prstDash val="solid"/>
          </a:ln>
          <a:effectLst/>
        </p:spPr>
      </p:cxnSp>
      <p:sp>
        <p:nvSpPr>
          <p:cNvPr id="12" name="正方形/長方形 11"/>
          <p:cNvSpPr/>
          <p:nvPr/>
        </p:nvSpPr>
        <p:spPr>
          <a:xfrm>
            <a:off x="4656128" y="1323043"/>
            <a:ext cx="914400" cy="914400"/>
          </a:xfrm>
          <a:prstGeom prst="rect">
            <a:avLst/>
          </a:prstGeom>
          <a:solidFill>
            <a:srgbClr val="FFFFFF"/>
          </a:solidFill>
          <a:ln w="25400" cap="flat" cmpd="sng" algn="ctr">
            <a:solidFill>
              <a:srgbClr val="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a:ln>
                  <a:noFill/>
                </a:ln>
                <a:solidFill>
                  <a:srgbClr val="000000"/>
                </a:solidFill>
                <a:effectLst/>
                <a:uLnTx/>
                <a:uFillTx/>
                <a:latin typeface="+mn-lt"/>
                <a:ea typeface="+mn-ea"/>
                <a:cs typeface="+mn-cs"/>
              </a:rPr>
              <a:t>CPU</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a:ln>
                  <a:noFill/>
                </a:ln>
                <a:solidFill>
                  <a:srgbClr val="000000"/>
                </a:solidFill>
                <a:effectLst/>
                <a:uLnTx/>
                <a:uFillTx/>
                <a:latin typeface="+mn-lt"/>
                <a:ea typeface="+mn-ea"/>
                <a:cs typeface="+mn-cs"/>
              </a:rPr>
              <a:t>FPGA</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ja-JP" sz="1200" b="0" i="0" u="none" strike="noStrike" kern="0" cap="none" spc="0" normalizeH="0" baseline="0" noProof="0" dirty="0">
              <a:ln>
                <a:noFill/>
              </a:ln>
              <a:solidFill>
                <a:srgbClr val="000000"/>
              </a:solidFill>
              <a:effectLst/>
              <a:uLnTx/>
              <a:uFillTx/>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err="1">
                <a:ln>
                  <a:noFill/>
                </a:ln>
                <a:solidFill>
                  <a:srgbClr val="000000"/>
                </a:solidFill>
                <a:effectLst/>
                <a:uLnTx/>
                <a:uFillTx/>
                <a:latin typeface="+mn-lt"/>
                <a:ea typeface="+mn-ea"/>
                <a:cs typeface="+mn-cs"/>
              </a:rPr>
              <a:t>PMBus</a:t>
            </a:r>
            <a:r>
              <a:rPr kumimoji="0" lang="en-US" altLang="ja-JP" sz="1100" b="0" i="0" u="none" strike="noStrike" kern="0" cap="none" spc="0" normalizeH="0" baseline="0" noProof="0" dirty="0">
                <a:ln>
                  <a:noFill/>
                </a:ln>
                <a:solidFill>
                  <a:srgbClr val="000000"/>
                </a:solidFill>
                <a:effectLst/>
                <a:uLnTx/>
                <a:uFillTx/>
                <a:latin typeface="+mn-lt"/>
                <a:ea typeface="+mn-ea"/>
                <a:cs typeface="+mn-cs"/>
              </a:rPr>
              <a:t>/I2C</a:t>
            </a:r>
          </a:p>
        </p:txBody>
      </p:sp>
      <p:grpSp>
        <p:nvGrpSpPr>
          <p:cNvPr id="13" name="グループ化 12"/>
          <p:cNvGrpSpPr/>
          <p:nvPr/>
        </p:nvGrpSpPr>
        <p:grpSpPr>
          <a:xfrm>
            <a:off x="5573022" y="1311465"/>
            <a:ext cx="3480943" cy="2171700"/>
            <a:chOff x="5486397" y="1444344"/>
            <a:chExt cx="3480943" cy="2171700"/>
          </a:xfrm>
        </p:grpSpPr>
        <p:grpSp>
          <p:nvGrpSpPr>
            <p:cNvPr id="14" name="グループ化 13"/>
            <p:cNvGrpSpPr/>
            <p:nvPr/>
          </p:nvGrpSpPr>
          <p:grpSpPr>
            <a:xfrm>
              <a:off x="5947453" y="1444344"/>
              <a:ext cx="3019887" cy="2171700"/>
              <a:chOff x="6208713" y="2254250"/>
              <a:chExt cx="3019887" cy="2171700"/>
            </a:xfrm>
          </p:grpSpPr>
          <p:cxnSp>
            <p:nvCxnSpPr>
              <p:cNvPr id="16" name="直線コネクタ 15"/>
              <p:cNvCxnSpPr/>
              <p:nvPr/>
            </p:nvCxnSpPr>
            <p:spPr>
              <a:xfrm>
                <a:off x="7051675" y="2397125"/>
                <a:ext cx="1575584" cy="0"/>
              </a:xfrm>
              <a:prstGeom prst="line">
                <a:avLst/>
              </a:prstGeom>
              <a:noFill/>
              <a:ln w="9525" cap="flat" cmpd="sng" algn="ctr">
                <a:solidFill>
                  <a:srgbClr val="000000"/>
                </a:solidFill>
                <a:prstDash val="solid"/>
              </a:ln>
              <a:effectLst/>
            </p:spPr>
          </p:cxnSp>
          <p:cxnSp>
            <p:nvCxnSpPr>
              <p:cNvPr id="17" name="直線コネクタ 16"/>
              <p:cNvCxnSpPr/>
              <p:nvPr/>
            </p:nvCxnSpPr>
            <p:spPr>
              <a:xfrm>
                <a:off x="7064375" y="2657475"/>
                <a:ext cx="414338" cy="0"/>
              </a:xfrm>
              <a:prstGeom prst="line">
                <a:avLst/>
              </a:prstGeom>
              <a:noFill/>
              <a:ln w="9525" cap="flat" cmpd="sng" algn="ctr">
                <a:solidFill>
                  <a:srgbClr val="000000"/>
                </a:solidFill>
                <a:prstDash val="solid"/>
              </a:ln>
              <a:effectLst/>
            </p:spPr>
          </p:cxnSp>
          <p:cxnSp>
            <p:nvCxnSpPr>
              <p:cNvPr id="18" name="直線コネクタ 17"/>
              <p:cNvCxnSpPr/>
              <p:nvPr/>
            </p:nvCxnSpPr>
            <p:spPr>
              <a:xfrm>
                <a:off x="7064375" y="2919413"/>
                <a:ext cx="414338" cy="0"/>
              </a:xfrm>
              <a:prstGeom prst="line">
                <a:avLst/>
              </a:prstGeom>
              <a:noFill/>
              <a:ln w="9525" cap="flat" cmpd="sng" algn="ctr">
                <a:solidFill>
                  <a:srgbClr val="000000"/>
                </a:solidFill>
                <a:prstDash val="solid"/>
              </a:ln>
              <a:effectLst/>
            </p:spPr>
          </p:cxnSp>
          <p:cxnSp>
            <p:nvCxnSpPr>
              <p:cNvPr id="19" name="直線コネクタ 18"/>
              <p:cNvCxnSpPr/>
              <p:nvPr/>
            </p:nvCxnSpPr>
            <p:spPr>
              <a:xfrm>
                <a:off x="7040563" y="3205163"/>
                <a:ext cx="414337" cy="0"/>
              </a:xfrm>
              <a:prstGeom prst="line">
                <a:avLst/>
              </a:prstGeom>
              <a:noFill/>
              <a:ln w="9525" cap="flat" cmpd="sng" algn="ctr">
                <a:solidFill>
                  <a:srgbClr val="000000"/>
                </a:solidFill>
                <a:prstDash val="solid"/>
              </a:ln>
              <a:effectLst/>
            </p:spPr>
          </p:cxnSp>
          <p:cxnSp>
            <p:nvCxnSpPr>
              <p:cNvPr id="20" name="直線コネクタ 19"/>
              <p:cNvCxnSpPr/>
              <p:nvPr/>
            </p:nvCxnSpPr>
            <p:spPr>
              <a:xfrm>
                <a:off x="7040563" y="3454400"/>
                <a:ext cx="414337" cy="0"/>
              </a:xfrm>
              <a:prstGeom prst="line">
                <a:avLst/>
              </a:prstGeom>
              <a:noFill/>
              <a:ln w="9525" cap="flat" cmpd="sng" algn="ctr">
                <a:solidFill>
                  <a:srgbClr val="000000"/>
                </a:solidFill>
                <a:prstDash val="solid"/>
              </a:ln>
              <a:effectLst/>
            </p:spPr>
          </p:cxnSp>
          <p:cxnSp>
            <p:nvCxnSpPr>
              <p:cNvPr id="21" name="直線コネクタ 20"/>
              <p:cNvCxnSpPr/>
              <p:nvPr/>
            </p:nvCxnSpPr>
            <p:spPr>
              <a:xfrm>
                <a:off x="7064375" y="3738563"/>
                <a:ext cx="414338" cy="0"/>
              </a:xfrm>
              <a:prstGeom prst="line">
                <a:avLst/>
              </a:prstGeom>
              <a:noFill/>
              <a:ln w="9525" cap="flat" cmpd="sng" algn="ctr">
                <a:solidFill>
                  <a:srgbClr val="000000"/>
                </a:solidFill>
                <a:prstDash val="solid"/>
              </a:ln>
              <a:effectLst/>
            </p:spPr>
          </p:cxnSp>
          <p:cxnSp>
            <p:nvCxnSpPr>
              <p:cNvPr id="22" name="直線コネクタ 21"/>
              <p:cNvCxnSpPr/>
              <p:nvPr/>
            </p:nvCxnSpPr>
            <p:spPr>
              <a:xfrm>
                <a:off x="7051675" y="4024313"/>
                <a:ext cx="415925" cy="0"/>
              </a:xfrm>
              <a:prstGeom prst="line">
                <a:avLst/>
              </a:prstGeom>
              <a:noFill/>
              <a:ln w="9525" cap="flat" cmpd="sng" algn="ctr">
                <a:solidFill>
                  <a:srgbClr val="000000"/>
                </a:solidFill>
                <a:prstDash val="solid"/>
              </a:ln>
              <a:effectLst/>
            </p:spPr>
          </p:cxnSp>
          <p:cxnSp>
            <p:nvCxnSpPr>
              <p:cNvPr id="23" name="直線コネクタ 22"/>
              <p:cNvCxnSpPr/>
              <p:nvPr/>
            </p:nvCxnSpPr>
            <p:spPr>
              <a:xfrm>
                <a:off x="7064375" y="4297363"/>
                <a:ext cx="414338" cy="0"/>
              </a:xfrm>
              <a:prstGeom prst="line">
                <a:avLst/>
              </a:prstGeom>
              <a:noFill/>
              <a:ln w="9525" cap="flat" cmpd="sng" algn="ctr">
                <a:solidFill>
                  <a:srgbClr val="000000"/>
                </a:solidFill>
                <a:prstDash val="solid"/>
              </a:ln>
              <a:effectLst/>
            </p:spPr>
          </p:cxnSp>
          <p:grpSp>
            <p:nvGrpSpPr>
              <p:cNvPr id="24" name="グループ化 35"/>
              <p:cNvGrpSpPr>
                <a:grpSpLocks/>
              </p:cNvGrpSpPr>
              <p:nvPr/>
            </p:nvGrpSpPr>
            <p:grpSpPr bwMode="auto">
              <a:xfrm>
                <a:off x="7231919" y="2254250"/>
                <a:ext cx="1920481" cy="261938"/>
                <a:chOff x="6935083" y="3489349"/>
                <a:chExt cx="1920642" cy="261610"/>
              </a:xfrm>
            </p:grpSpPr>
            <p:sp>
              <p:nvSpPr>
                <p:cNvPr id="54" name="正方形/長方形 53"/>
                <p:cNvSpPr/>
                <p:nvPr/>
              </p:nvSpPr>
              <p:spPr>
                <a:xfrm>
                  <a:off x="6935083" y="3514717"/>
                  <a:ext cx="582661"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55" name="直線コネクタ 54"/>
                <p:cNvCxnSpPr/>
                <p:nvPr/>
              </p:nvCxnSpPr>
              <p:spPr>
                <a:xfrm>
                  <a:off x="7729631" y="3608263"/>
                  <a:ext cx="404846" cy="1585"/>
                </a:xfrm>
                <a:prstGeom prst="line">
                  <a:avLst/>
                </a:prstGeom>
                <a:noFill/>
                <a:ln w="9525" cap="flat" cmpd="sng" algn="ctr">
                  <a:solidFill>
                    <a:srgbClr val="000000"/>
                  </a:solidFill>
                  <a:prstDash val="solid"/>
                </a:ln>
                <a:effectLst/>
              </p:spPr>
            </p:cxnSp>
            <p:sp>
              <p:nvSpPr>
                <p:cNvPr id="56" name="テキスト ボックス 16"/>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RAIL3</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grpSp>
          <p:grpSp>
            <p:nvGrpSpPr>
              <p:cNvPr id="25" name="グループ化 36"/>
              <p:cNvGrpSpPr>
                <a:grpSpLocks/>
              </p:cNvGrpSpPr>
              <p:nvPr/>
            </p:nvGrpSpPr>
            <p:grpSpPr bwMode="auto">
              <a:xfrm>
                <a:off x="7230331" y="2525713"/>
                <a:ext cx="1920481" cy="261937"/>
                <a:chOff x="6935083" y="3489349"/>
                <a:chExt cx="1920642" cy="261610"/>
              </a:xfrm>
            </p:grpSpPr>
            <p:sp>
              <p:nvSpPr>
                <p:cNvPr id="51" name="正方形/長方形 50"/>
                <p:cNvSpPr/>
                <p:nvPr/>
              </p:nvSpPr>
              <p:spPr>
                <a:xfrm>
                  <a:off x="6935083" y="3514717"/>
                  <a:ext cx="582662"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52" name="直線コネクタ 51"/>
                <p:cNvCxnSpPr/>
                <p:nvPr/>
              </p:nvCxnSpPr>
              <p:spPr>
                <a:xfrm>
                  <a:off x="7729632" y="3608262"/>
                  <a:ext cx="404845" cy="1586"/>
                </a:xfrm>
                <a:prstGeom prst="line">
                  <a:avLst/>
                </a:prstGeom>
                <a:noFill/>
                <a:ln w="9525" cap="flat" cmpd="sng" algn="ctr">
                  <a:solidFill>
                    <a:srgbClr val="000000"/>
                  </a:solidFill>
                  <a:prstDash val="solid"/>
                </a:ln>
                <a:effectLst/>
              </p:spPr>
            </p:cxnSp>
            <p:sp>
              <p:nvSpPr>
                <p:cNvPr id="53" name="テキスト ボックス 39"/>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RAIL4</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grpSp>
          <p:grpSp>
            <p:nvGrpSpPr>
              <p:cNvPr id="26" name="グループ化 40"/>
              <p:cNvGrpSpPr>
                <a:grpSpLocks/>
              </p:cNvGrpSpPr>
              <p:nvPr/>
            </p:nvGrpSpPr>
            <p:grpSpPr bwMode="auto">
              <a:xfrm>
                <a:off x="7230331" y="2798763"/>
                <a:ext cx="1920481" cy="261937"/>
                <a:chOff x="6935083" y="3489349"/>
                <a:chExt cx="1920642" cy="261610"/>
              </a:xfrm>
            </p:grpSpPr>
            <p:sp>
              <p:nvSpPr>
                <p:cNvPr id="48" name="正方形/長方形 47"/>
                <p:cNvSpPr/>
                <p:nvPr/>
              </p:nvSpPr>
              <p:spPr>
                <a:xfrm>
                  <a:off x="6935083" y="3514717"/>
                  <a:ext cx="582662"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49" name="直線コネクタ 48"/>
                <p:cNvCxnSpPr/>
                <p:nvPr/>
              </p:nvCxnSpPr>
              <p:spPr>
                <a:xfrm>
                  <a:off x="7729632" y="3608262"/>
                  <a:ext cx="404845" cy="1586"/>
                </a:xfrm>
                <a:prstGeom prst="line">
                  <a:avLst/>
                </a:prstGeom>
                <a:noFill/>
                <a:ln w="9525" cap="flat" cmpd="sng" algn="ctr">
                  <a:solidFill>
                    <a:srgbClr val="000000"/>
                  </a:solidFill>
                  <a:prstDash val="solid"/>
                </a:ln>
                <a:effectLst/>
              </p:spPr>
            </p:cxnSp>
            <p:sp>
              <p:nvSpPr>
                <p:cNvPr id="50" name="テキスト ボックス 43"/>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smtClean="0">
                      <a:ln>
                        <a:noFill/>
                      </a:ln>
                      <a:solidFill>
                        <a:srgbClr val="000000"/>
                      </a:solidFill>
                      <a:effectLst/>
                      <a:uLnTx/>
                      <a:uFillTx/>
                      <a:cs typeface="Arial" charset="0"/>
                    </a:rPr>
                    <a:t>RAIL5</a:t>
                  </a:r>
                  <a:endParaRPr kumimoji="0" lang="ja-JP" altLang="en-US" sz="1100" b="0" i="0" u="none" strike="noStrike" kern="0" cap="none" spc="0" normalizeH="0" baseline="0" noProof="0" smtClean="0">
                    <a:ln>
                      <a:noFill/>
                    </a:ln>
                    <a:solidFill>
                      <a:srgbClr val="000000"/>
                    </a:solidFill>
                    <a:effectLst/>
                    <a:uLnTx/>
                    <a:uFillTx/>
                    <a:cs typeface="Arial" charset="0"/>
                  </a:endParaRPr>
                </a:p>
              </p:txBody>
            </p:sp>
          </p:grpSp>
          <p:grpSp>
            <p:nvGrpSpPr>
              <p:cNvPr id="27" name="グループ化 44"/>
              <p:cNvGrpSpPr>
                <a:grpSpLocks/>
              </p:cNvGrpSpPr>
              <p:nvPr/>
            </p:nvGrpSpPr>
            <p:grpSpPr bwMode="auto">
              <a:xfrm>
                <a:off x="7230331" y="3071813"/>
                <a:ext cx="1920481" cy="261937"/>
                <a:chOff x="6935083" y="3489349"/>
                <a:chExt cx="1920642" cy="261610"/>
              </a:xfrm>
            </p:grpSpPr>
            <p:sp>
              <p:nvSpPr>
                <p:cNvPr id="45" name="正方形/長方形 44"/>
                <p:cNvSpPr/>
                <p:nvPr/>
              </p:nvSpPr>
              <p:spPr>
                <a:xfrm>
                  <a:off x="6935083" y="3514717"/>
                  <a:ext cx="582662"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46" name="直線コネクタ 45"/>
                <p:cNvCxnSpPr/>
                <p:nvPr/>
              </p:nvCxnSpPr>
              <p:spPr>
                <a:xfrm>
                  <a:off x="7729632" y="3608262"/>
                  <a:ext cx="404845" cy="1586"/>
                </a:xfrm>
                <a:prstGeom prst="line">
                  <a:avLst/>
                </a:prstGeom>
                <a:noFill/>
                <a:ln w="9525" cap="flat" cmpd="sng" algn="ctr">
                  <a:solidFill>
                    <a:srgbClr val="000000"/>
                  </a:solidFill>
                  <a:prstDash val="solid"/>
                </a:ln>
                <a:effectLst/>
              </p:spPr>
            </p:cxnSp>
            <p:sp>
              <p:nvSpPr>
                <p:cNvPr id="47" name="テキスト ボックス 46"/>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smtClean="0">
                      <a:ln>
                        <a:noFill/>
                      </a:ln>
                      <a:solidFill>
                        <a:srgbClr val="000000"/>
                      </a:solidFill>
                      <a:effectLst/>
                      <a:uLnTx/>
                      <a:uFillTx/>
                      <a:cs typeface="Arial" charset="0"/>
                    </a:rPr>
                    <a:t>RAIL6</a:t>
                  </a:r>
                  <a:endParaRPr kumimoji="0" lang="ja-JP" altLang="en-US" sz="1100" b="0" i="0" u="none" strike="noStrike" kern="0" cap="none" spc="0" normalizeH="0" baseline="0" noProof="0" smtClean="0">
                    <a:ln>
                      <a:noFill/>
                    </a:ln>
                    <a:solidFill>
                      <a:srgbClr val="000000"/>
                    </a:solidFill>
                    <a:effectLst/>
                    <a:uLnTx/>
                    <a:uFillTx/>
                    <a:cs typeface="Arial" charset="0"/>
                  </a:endParaRPr>
                </a:p>
              </p:txBody>
            </p:sp>
          </p:grpSp>
          <p:grpSp>
            <p:nvGrpSpPr>
              <p:cNvPr id="28" name="グループ化 48"/>
              <p:cNvGrpSpPr>
                <a:grpSpLocks/>
              </p:cNvGrpSpPr>
              <p:nvPr/>
            </p:nvGrpSpPr>
            <p:grpSpPr bwMode="auto">
              <a:xfrm>
                <a:off x="7230331" y="3344863"/>
                <a:ext cx="1920481" cy="261937"/>
                <a:chOff x="6935083" y="3489349"/>
                <a:chExt cx="1920642" cy="261610"/>
              </a:xfrm>
            </p:grpSpPr>
            <p:sp>
              <p:nvSpPr>
                <p:cNvPr id="42" name="正方形/長方形 41"/>
                <p:cNvSpPr/>
                <p:nvPr/>
              </p:nvSpPr>
              <p:spPr>
                <a:xfrm>
                  <a:off x="6935083" y="3514717"/>
                  <a:ext cx="582662"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43" name="直線コネクタ 42"/>
                <p:cNvCxnSpPr/>
                <p:nvPr/>
              </p:nvCxnSpPr>
              <p:spPr>
                <a:xfrm>
                  <a:off x="7729632" y="3608262"/>
                  <a:ext cx="404845" cy="1586"/>
                </a:xfrm>
                <a:prstGeom prst="line">
                  <a:avLst/>
                </a:prstGeom>
                <a:noFill/>
                <a:ln w="9525" cap="flat" cmpd="sng" algn="ctr">
                  <a:solidFill>
                    <a:srgbClr val="000000"/>
                  </a:solidFill>
                  <a:prstDash val="solid"/>
                </a:ln>
                <a:effectLst/>
              </p:spPr>
            </p:cxnSp>
            <p:sp>
              <p:nvSpPr>
                <p:cNvPr id="44" name="テキスト ボックス 51"/>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smtClean="0">
                      <a:ln>
                        <a:noFill/>
                      </a:ln>
                      <a:solidFill>
                        <a:srgbClr val="000000"/>
                      </a:solidFill>
                      <a:effectLst/>
                      <a:uLnTx/>
                      <a:uFillTx/>
                      <a:cs typeface="Arial" charset="0"/>
                    </a:rPr>
                    <a:t>RAIL7</a:t>
                  </a:r>
                  <a:endParaRPr kumimoji="0" lang="ja-JP" altLang="en-US" sz="1100" b="0" i="0" u="none" strike="noStrike" kern="0" cap="none" spc="0" normalizeH="0" baseline="0" noProof="0" smtClean="0">
                    <a:ln>
                      <a:noFill/>
                    </a:ln>
                    <a:solidFill>
                      <a:srgbClr val="000000"/>
                    </a:solidFill>
                    <a:effectLst/>
                    <a:uLnTx/>
                    <a:uFillTx/>
                    <a:cs typeface="Arial" charset="0"/>
                  </a:endParaRPr>
                </a:p>
              </p:txBody>
            </p:sp>
          </p:grpSp>
          <p:grpSp>
            <p:nvGrpSpPr>
              <p:cNvPr id="29" name="グループ化 52"/>
              <p:cNvGrpSpPr>
                <a:grpSpLocks/>
              </p:cNvGrpSpPr>
              <p:nvPr/>
            </p:nvGrpSpPr>
            <p:grpSpPr bwMode="auto">
              <a:xfrm>
                <a:off x="7230331" y="3617913"/>
                <a:ext cx="1920481" cy="261937"/>
                <a:chOff x="6935083" y="3489349"/>
                <a:chExt cx="1920642" cy="261610"/>
              </a:xfrm>
            </p:grpSpPr>
            <p:sp>
              <p:nvSpPr>
                <p:cNvPr id="39" name="正方形/長方形 38"/>
                <p:cNvSpPr/>
                <p:nvPr/>
              </p:nvSpPr>
              <p:spPr>
                <a:xfrm>
                  <a:off x="6935083" y="3514717"/>
                  <a:ext cx="582662"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40" name="直線コネクタ 39"/>
                <p:cNvCxnSpPr/>
                <p:nvPr/>
              </p:nvCxnSpPr>
              <p:spPr>
                <a:xfrm>
                  <a:off x="7729632" y="3608262"/>
                  <a:ext cx="404845" cy="1586"/>
                </a:xfrm>
                <a:prstGeom prst="line">
                  <a:avLst/>
                </a:prstGeom>
                <a:noFill/>
                <a:ln w="9525" cap="flat" cmpd="sng" algn="ctr">
                  <a:solidFill>
                    <a:srgbClr val="000000"/>
                  </a:solidFill>
                  <a:prstDash val="solid"/>
                </a:ln>
                <a:effectLst/>
              </p:spPr>
            </p:cxnSp>
            <p:sp>
              <p:nvSpPr>
                <p:cNvPr id="41" name="テキスト ボックス 55"/>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smtClean="0">
                      <a:ln>
                        <a:noFill/>
                      </a:ln>
                      <a:solidFill>
                        <a:srgbClr val="000000"/>
                      </a:solidFill>
                      <a:effectLst/>
                      <a:uLnTx/>
                      <a:uFillTx/>
                      <a:cs typeface="Arial" charset="0"/>
                    </a:rPr>
                    <a:t>RAIL8</a:t>
                  </a:r>
                  <a:endParaRPr kumimoji="0" lang="ja-JP" altLang="en-US" sz="1100" b="0" i="0" u="none" strike="noStrike" kern="0" cap="none" spc="0" normalizeH="0" baseline="0" noProof="0" smtClean="0">
                    <a:ln>
                      <a:noFill/>
                    </a:ln>
                    <a:solidFill>
                      <a:srgbClr val="000000"/>
                    </a:solidFill>
                    <a:effectLst/>
                    <a:uLnTx/>
                    <a:uFillTx/>
                    <a:cs typeface="Arial" charset="0"/>
                  </a:endParaRPr>
                </a:p>
              </p:txBody>
            </p:sp>
          </p:grpSp>
          <p:grpSp>
            <p:nvGrpSpPr>
              <p:cNvPr id="30" name="グループ化 56"/>
              <p:cNvGrpSpPr>
                <a:grpSpLocks/>
              </p:cNvGrpSpPr>
              <p:nvPr/>
            </p:nvGrpSpPr>
            <p:grpSpPr bwMode="auto">
              <a:xfrm>
                <a:off x="7230331" y="3890963"/>
                <a:ext cx="1920481" cy="261937"/>
                <a:chOff x="6935083" y="3489349"/>
                <a:chExt cx="1920642" cy="261610"/>
              </a:xfrm>
            </p:grpSpPr>
            <p:sp>
              <p:nvSpPr>
                <p:cNvPr id="36" name="正方形/長方形 35"/>
                <p:cNvSpPr/>
                <p:nvPr/>
              </p:nvSpPr>
              <p:spPr>
                <a:xfrm>
                  <a:off x="6935083" y="3514717"/>
                  <a:ext cx="582662"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37" name="直線コネクタ 36"/>
                <p:cNvCxnSpPr/>
                <p:nvPr/>
              </p:nvCxnSpPr>
              <p:spPr>
                <a:xfrm>
                  <a:off x="7729632" y="3608262"/>
                  <a:ext cx="404845" cy="1586"/>
                </a:xfrm>
                <a:prstGeom prst="line">
                  <a:avLst/>
                </a:prstGeom>
                <a:noFill/>
                <a:ln w="9525" cap="flat" cmpd="sng" algn="ctr">
                  <a:solidFill>
                    <a:srgbClr val="000000"/>
                  </a:solidFill>
                  <a:prstDash val="solid"/>
                </a:ln>
                <a:effectLst/>
              </p:spPr>
            </p:cxnSp>
            <p:sp>
              <p:nvSpPr>
                <p:cNvPr id="38" name="テキスト ボックス 59"/>
                <p:cNvSpPr txBox="1">
                  <a:spLocks noChangeArrowheads="1"/>
                </p:cNvSpPr>
                <p:nvPr/>
              </p:nvSpPr>
              <p:spPr bwMode="auto">
                <a:xfrm>
                  <a:off x="8278323" y="3489349"/>
                  <a:ext cx="577402"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smtClean="0">
                      <a:ln>
                        <a:noFill/>
                      </a:ln>
                      <a:solidFill>
                        <a:srgbClr val="000000"/>
                      </a:solidFill>
                      <a:effectLst/>
                      <a:uLnTx/>
                      <a:uFillTx/>
                      <a:cs typeface="Arial" charset="0"/>
                    </a:rPr>
                    <a:t>RAIL9</a:t>
                  </a:r>
                  <a:endParaRPr kumimoji="0" lang="ja-JP" altLang="en-US" sz="1100" b="0" i="0" u="none" strike="noStrike" kern="0" cap="none" spc="0" normalizeH="0" baseline="0" noProof="0" smtClean="0">
                    <a:ln>
                      <a:noFill/>
                    </a:ln>
                    <a:solidFill>
                      <a:srgbClr val="000000"/>
                    </a:solidFill>
                    <a:effectLst/>
                    <a:uLnTx/>
                    <a:uFillTx/>
                    <a:cs typeface="Arial" charset="0"/>
                  </a:endParaRPr>
                </a:p>
              </p:txBody>
            </p:sp>
          </p:grpSp>
          <p:grpSp>
            <p:nvGrpSpPr>
              <p:cNvPr id="31" name="グループ化 60"/>
              <p:cNvGrpSpPr>
                <a:grpSpLocks/>
              </p:cNvGrpSpPr>
              <p:nvPr/>
            </p:nvGrpSpPr>
            <p:grpSpPr bwMode="auto">
              <a:xfrm>
                <a:off x="7230331" y="4164013"/>
                <a:ext cx="1998269" cy="261937"/>
                <a:chOff x="6934988" y="3489349"/>
                <a:chExt cx="1999344" cy="261610"/>
              </a:xfrm>
            </p:grpSpPr>
            <p:sp>
              <p:nvSpPr>
                <p:cNvPr id="33" name="正方形/長方形 32"/>
                <p:cNvSpPr/>
                <p:nvPr/>
              </p:nvSpPr>
              <p:spPr>
                <a:xfrm>
                  <a:off x="6934988" y="3514717"/>
                  <a:ext cx="581338" cy="223558"/>
                </a:xfrm>
                <a:prstGeom prst="rect">
                  <a:avLst/>
                </a:prstGeom>
                <a:solidFill>
                  <a:srgbClr val="0033CC"/>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FFFFFF"/>
                      </a:solidFill>
                      <a:effectLst/>
                      <a:uLnTx/>
                      <a:uFillTx/>
                      <a:latin typeface="+mn-lt"/>
                      <a:ea typeface="+mn-ea"/>
                      <a:cs typeface="+mn-cs"/>
                    </a:rPr>
                    <a:t>DC/DC</a:t>
                  </a:r>
                  <a:endParaRPr kumimoji="0" lang="ja-JP" altLang="en-US" sz="900" b="0" i="0" u="none" strike="noStrike" kern="0" cap="none" spc="0" normalizeH="0" baseline="0" noProof="0" dirty="0">
                    <a:ln>
                      <a:noFill/>
                    </a:ln>
                    <a:solidFill>
                      <a:srgbClr val="FFFFFF"/>
                    </a:solidFill>
                    <a:effectLst/>
                    <a:uLnTx/>
                    <a:uFillTx/>
                    <a:latin typeface="+mn-lt"/>
                    <a:ea typeface="+mn-ea"/>
                    <a:cs typeface="+mn-cs"/>
                  </a:endParaRPr>
                </a:p>
              </p:txBody>
            </p:sp>
            <p:cxnSp>
              <p:nvCxnSpPr>
                <p:cNvPr id="34" name="直線コネクタ 33"/>
                <p:cNvCxnSpPr/>
                <p:nvPr/>
              </p:nvCxnSpPr>
              <p:spPr>
                <a:xfrm>
                  <a:off x="7728309" y="3608262"/>
                  <a:ext cx="406619" cy="1586"/>
                </a:xfrm>
                <a:prstGeom prst="line">
                  <a:avLst/>
                </a:prstGeom>
                <a:noFill/>
                <a:ln w="9525" cap="flat" cmpd="sng" algn="ctr">
                  <a:solidFill>
                    <a:srgbClr val="000000"/>
                  </a:solidFill>
                  <a:prstDash val="solid"/>
                </a:ln>
                <a:effectLst/>
              </p:spPr>
            </p:cxnSp>
            <p:sp>
              <p:nvSpPr>
                <p:cNvPr id="35" name="テキスト ボックス 63"/>
                <p:cNvSpPr txBox="1">
                  <a:spLocks noChangeArrowheads="1"/>
                </p:cNvSpPr>
                <p:nvPr/>
              </p:nvSpPr>
              <p:spPr bwMode="auto">
                <a:xfrm>
                  <a:off x="8278383" y="3489349"/>
                  <a:ext cx="655949"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RAIL10</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grpSp>
          <p:sp>
            <p:nvSpPr>
              <p:cNvPr id="32" name="正方形/長方形 31"/>
              <p:cNvSpPr/>
              <p:nvPr/>
            </p:nvSpPr>
            <p:spPr>
              <a:xfrm>
                <a:off x="6208713" y="2278063"/>
                <a:ext cx="914400" cy="2139950"/>
              </a:xfrm>
              <a:prstGeom prst="rect">
                <a:avLst/>
              </a:prstGeom>
              <a:solidFill>
                <a:srgbClr val="C0000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smtClean="0">
                    <a:ln>
                      <a:noFill/>
                    </a:ln>
                    <a:solidFill>
                      <a:srgbClr val="FFFFFF"/>
                    </a:solidFill>
                    <a:effectLst/>
                    <a:uLnTx/>
                    <a:uFillTx/>
                    <a:latin typeface="+mn-lt"/>
                    <a:ea typeface="+mn-ea"/>
                    <a:cs typeface="+mn-cs"/>
                  </a:rPr>
                  <a:t>LTC297x</a:t>
                </a:r>
                <a:endParaRPr kumimoji="0" lang="en-US" altLang="ja-JP" sz="1100" b="0" i="0" u="none" strike="noStrike" kern="0" cap="none" spc="0" normalizeH="0" baseline="0" noProof="0" dirty="0">
                  <a:ln>
                    <a:noFill/>
                  </a:ln>
                  <a:solidFill>
                    <a:srgbClr val="FFFFFF"/>
                  </a:solidFill>
                  <a:effectLst/>
                  <a:uLnTx/>
                  <a:uFillTx/>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smtClean="0">
                    <a:ln>
                      <a:noFill/>
                    </a:ln>
                    <a:solidFill>
                      <a:srgbClr val="FFFFFF"/>
                    </a:solidFill>
                    <a:effectLst/>
                    <a:uLnTx/>
                    <a:uFillTx/>
                    <a:latin typeface="+mn-lt"/>
                    <a:ea typeface="+mn-ea"/>
                    <a:cs typeface="+mn-cs"/>
                  </a:rPr>
                  <a:t>PSM</a:t>
                </a:r>
                <a:endParaRPr kumimoji="0" lang="en-US" altLang="ja-JP" sz="1000" b="0" i="0" u="none" strike="noStrike" kern="0" cap="none" spc="0" normalizeH="0" baseline="0" noProof="0" dirty="0">
                  <a:ln>
                    <a:noFill/>
                  </a:ln>
                  <a:solidFill>
                    <a:srgbClr val="FFFFFF"/>
                  </a:solidFill>
                  <a:effectLst/>
                  <a:uLnTx/>
                  <a:uFillTx/>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srgbClr val="FFFFFF"/>
                    </a:solidFill>
                    <a:effectLst/>
                    <a:uLnTx/>
                    <a:uFillTx/>
                    <a:latin typeface="+mn-lt"/>
                    <a:ea typeface="+mn-ea"/>
                    <a:cs typeface="+mn-cs"/>
                  </a:rPr>
                  <a:t>ｺﾝﾄﾛｰﾗ</a:t>
                </a:r>
              </a:p>
            </p:txBody>
          </p:sp>
        </p:grpSp>
        <p:cxnSp>
          <p:nvCxnSpPr>
            <p:cNvPr id="15" name="直線矢印コネクタ 14"/>
            <p:cNvCxnSpPr/>
            <p:nvPr/>
          </p:nvCxnSpPr>
          <p:spPr>
            <a:xfrm>
              <a:off x="5486397" y="1920245"/>
              <a:ext cx="470263" cy="0"/>
            </a:xfrm>
            <a:prstGeom prst="straightConnector1">
              <a:avLst/>
            </a:prstGeom>
            <a:noFill/>
            <a:ln w="9525" cap="flat" cmpd="sng" algn="ctr">
              <a:solidFill>
                <a:srgbClr val="000000"/>
              </a:solidFill>
              <a:prstDash val="solid"/>
              <a:tailEnd type="arrow"/>
            </a:ln>
            <a:effectLst/>
          </p:spPr>
        </p:cxnSp>
      </p:grpSp>
      <p:grpSp>
        <p:nvGrpSpPr>
          <p:cNvPr id="57" name="グループ化 56"/>
          <p:cNvGrpSpPr/>
          <p:nvPr/>
        </p:nvGrpSpPr>
        <p:grpSpPr>
          <a:xfrm>
            <a:off x="5580153" y="1780243"/>
            <a:ext cx="3350242" cy="3032170"/>
            <a:chOff x="5493528" y="1913122"/>
            <a:chExt cx="3350242" cy="3032170"/>
          </a:xfrm>
        </p:grpSpPr>
        <p:grpSp>
          <p:nvGrpSpPr>
            <p:cNvPr id="58" name="グループ化 57"/>
            <p:cNvGrpSpPr/>
            <p:nvPr/>
          </p:nvGrpSpPr>
          <p:grpSpPr>
            <a:xfrm>
              <a:off x="5708466" y="1921059"/>
              <a:ext cx="3135304" cy="3024233"/>
              <a:chOff x="5708466" y="1921059"/>
              <a:chExt cx="3135304" cy="3024233"/>
            </a:xfrm>
          </p:grpSpPr>
          <p:cxnSp>
            <p:nvCxnSpPr>
              <p:cNvPr id="60" name="直線矢印コネクタ 59"/>
              <p:cNvCxnSpPr/>
              <p:nvPr/>
            </p:nvCxnSpPr>
            <p:spPr>
              <a:xfrm>
                <a:off x="5712503" y="1921059"/>
                <a:ext cx="0" cy="2585631"/>
              </a:xfrm>
              <a:prstGeom prst="straightConnector1">
                <a:avLst/>
              </a:prstGeom>
              <a:noFill/>
              <a:ln w="9525" cap="flat" cmpd="sng" algn="ctr">
                <a:solidFill>
                  <a:srgbClr val="000000"/>
                </a:solidFill>
                <a:prstDash val="solid"/>
                <a:tailEnd type="none"/>
              </a:ln>
              <a:effectLst/>
            </p:spPr>
          </p:cxnSp>
          <p:grpSp>
            <p:nvGrpSpPr>
              <p:cNvPr id="61" name="グループ化 60"/>
              <p:cNvGrpSpPr/>
              <p:nvPr/>
            </p:nvGrpSpPr>
            <p:grpSpPr>
              <a:xfrm>
                <a:off x="5708466" y="4030892"/>
                <a:ext cx="3135304" cy="914400"/>
                <a:chOff x="5708466" y="4030892"/>
                <a:chExt cx="3135304" cy="914400"/>
              </a:xfrm>
            </p:grpSpPr>
            <p:grpSp>
              <p:nvGrpSpPr>
                <p:cNvPr id="62" name="グループ化 61"/>
                <p:cNvGrpSpPr/>
                <p:nvPr/>
              </p:nvGrpSpPr>
              <p:grpSpPr>
                <a:xfrm>
                  <a:off x="5947360" y="4030892"/>
                  <a:ext cx="2896410" cy="914400"/>
                  <a:chOff x="6210300" y="1222375"/>
                  <a:chExt cx="2896410" cy="914400"/>
                </a:xfrm>
              </p:grpSpPr>
              <p:cxnSp>
                <p:nvCxnSpPr>
                  <p:cNvPr id="64" name="直線コネクタ 63"/>
                  <p:cNvCxnSpPr/>
                  <p:nvPr/>
                </p:nvCxnSpPr>
                <p:spPr>
                  <a:xfrm>
                    <a:off x="7099300" y="1851025"/>
                    <a:ext cx="415925" cy="0"/>
                  </a:xfrm>
                  <a:prstGeom prst="line">
                    <a:avLst/>
                  </a:prstGeom>
                  <a:noFill/>
                  <a:ln w="9525" cap="flat" cmpd="sng" algn="ctr">
                    <a:solidFill>
                      <a:srgbClr val="000000"/>
                    </a:solidFill>
                    <a:prstDash val="solid"/>
                  </a:ln>
                  <a:effectLst/>
                </p:spPr>
              </p:cxnSp>
              <p:cxnSp>
                <p:nvCxnSpPr>
                  <p:cNvPr id="65" name="直線コネクタ 64"/>
                  <p:cNvCxnSpPr/>
                  <p:nvPr/>
                </p:nvCxnSpPr>
                <p:spPr>
                  <a:xfrm>
                    <a:off x="7100888" y="1473200"/>
                    <a:ext cx="415925" cy="0"/>
                  </a:xfrm>
                  <a:prstGeom prst="line">
                    <a:avLst/>
                  </a:prstGeom>
                  <a:noFill/>
                  <a:ln w="9525" cap="flat" cmpd="sng" algn="ctr">
                    <a:solidFill>
                      <a:srgbClr val="000000"/>
                    </a:solidFill>
                    <a:prstDash val="solid"/>
                  </a:ln>
                  <a:effectLst/>
                </p:spPr>
              </p:cxnSp>
              <p:sp>
                <p:nvSpPr>
                  <p:cNvPr id="66" name="正方形/長方形 65"/>
                  <p:cNvSpPr/>
                  <p:nvPr/>
                </p:nvSpPr>
                <p:spPr>
                  <a:xfrm>
                    <a:off x="6210300" y="1222375"/>
                    <a:ext cx="914400" cy="914400"/>
                  </a:xfrm>
                  <a:prstGeom prst="rect">
                    <a:avLst/>
                  </a:prstGeom>
                  <a:solidFill>
                    <a:srgbClr val="C0000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smtClean="0">
                        <a:ln>
                          <a:noFill/>
                        </a:ln>
                        <a:solidFill>
                          <a:srgbClr val="FFFFFF"/>
                        </a:solidFill>
                        <a:effectLst/>
                        <a:uLnTx/>
                        <a:uFillTx/>
                        <a:latin typeface="+mn-lt"/>
                        <a:ea typeface="+mn-ea"/>
                        <a:cs typeface="+mn-cs"/>
                      </a:rPr>
                      <a:t>LTC388x</a:t>
                    </a:r>
                    <a:endParaRPr kumimoji="0" lang="en-US" altLang="ja-JP" sz="1100" b="0" i="0" u="none" strike="noStrike" kern="0" cap="none" spc="0" normalizeH="0" baseline="0" noProof="0" dirty="0" smtClean="0">
                      <a:ln>
                        <a:noFill/>
                      </a:ln>
                      <a:solidFill>
                        <a:srgbClr val="FFFFFF"/>
                      </a:solidFill>
                      <a:effectLst/>
                      <a:uLnTx/>
                      <a:uFillTx/>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FFFFFF"/>
                        </a:solidFill>
                        <a:effectLst/>
                        <a:uLnTx/>
                        <a:uFillTx/>
                        <a:latin typeface="+mn-lt"/>
                        <a:ea typeface="+mn-ea"/>
                        <a:cs typeface="+mn-cs"/>
                      </a:rPr>
                      <a:t>PSM</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a:ln>
                          <a:noFill/>
                        </a:ln>
                        <a:solidFill>
                          <a:srgbClr val="FFFFFF"/>
                        </a:solidFill>
                        <a:effectLst/>
                        <a:uLnTx/>
                        <a:uFillTx/>
                        <a:latin typeface="+mn-lt"/>
                        <a:ea typeface="+mn-ea"/>
                        <a:cs typeface="+mn-cs"/>
                      </a:rPr>
                      <a:t>DCDC</a:t>
                    </a:r>
                    <a:endParaRPr kumimoji="0" lang="en-US" altLang="ja-JP" sz="1100" b="0" i="0" u="none" strike="noStrike" kern="0" cap="none" spc="0" normalizeH="0" baseline="0" noProof="0" dirty="0" smtClean="0">
                      <a:ln>
                        <a:noFill/>
                      </a:ln>
                      <a:solidFill>
                        <a:srgbClr val="FFFFFF"/>
                      </a:solidFill>
                      <a:effectLst/>
                      <a:uLnTx/>
                      <a:uFillTx/>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smtClean="0">
                        <a:ln>
                          <a:noFill/>
                        </a:ln>
                        <a:solidFill>
                          <a:srgbClr val="FFFFFF"/>
                        </a:solidFill>
                        <a:effectLst/>
                        <a:uLnTx/>
                        <a:uFillTx/>
                        <a:latin typeface="+mn-lt"/>
                        <a:ea typeface="+mn-ea"/>
                        <a:cs typeface="+mn-cs"/>
                      </a:rPr>
                      <a:t>ｺﾝﾄﾛｰﾗ</a:t>
                    </a:r>
                    <a:endParaRPr kumimoji="0" lang="ja-JP" altLang="en-US" sz="1100" b="0" i="0" u="none" strike="noStrike" kern="0" cap="none" spc="0" normalizeH="0" baseline="0" noProof="0" dirty="0">
                      <a:ln>
                        <a:noFill/>
                      </a:ln>
                      <a:solidFill>
                        <a:srgbClr val="FFFFFF"/>
                      </a:solidFill>
                      <a:effectLst/>
                      <a:uLnTx/>
                      <a:uFillTx/>
                      <a:latin typeface="+mn-lt"/>
                      <a:ea typeface="+mn-ea"/>
                      <a:cs typeface="+mn-cs"/>
                    </a:endParaRPr>
                  </a:p>
                </p:txBody>
              </p:sp>
              <p:grpSp>
                <p:nvGrpSpPr>
                  <p:cNvPr id="67" name="グループ化 81"/>
                  <p:cNvGrpSpPr>
                    <a:grpSpLocks/>
                  </p:cNvGrpSpPr>
                  <p:nvPr/>
                </p:nvGrpSpPr>
                <p:grpSpPr bwMode="auto">
                  <a:xfrm>
                    <a:off x="7453315" y="1338268"/>
                    <a:ext cx="1653395" cy="261610"/>
                    <a:chOff x="7146971" y="3489349"/>
                    <a:chExt cx="1653531" cy="261283"/>
                  </a:xfrm>
                </p:grpSpPr>
                <p:sp>
                  <p:nvSpPr>
                    <p:cNvPr id="72" name="正方形/長方形 71"/>
                    <p:cNvSpPr/>
                    <p:nvPr/>
                  </p:nvSpPr>
                  <p:spPr>
                    <a:xfrm>
                      <a:off x="7146971" y="3514717"/>
                      <a:ext cx="582660" cy="22355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cxnSp>
                  <p:nvCxnSpPr>
                    <p:cNvPr id="73" name="直線コネクタ 72"/>
                    <p:cNvCxnSpPr/>
                    <p:nvPr/>
                  </p:nvCxnSpPr>
                  <p:spPr>
                    <a:xfrm>
                      <a:off x="7729631" y="3608262"/>
                      <a:ext cx="404846" cy="1586"/>
                    </a:xfrm>
                    <a:prstGeom prst="line">
                      <a:avLst/>
                    </a:prstGeom>
                    <a:noFill/>
                    <a:ln w="9525" cap="flat" cmpd="sng" algn="ctr">
                      <a:solidFill>
                        <a:srgbClr val="000000"/>
                      </a:solidFill>
                      <a:prstDash val="solid"/>
                    </a:ln>
                    <a:effectLst/>
                  </p:spPr>
                </p:cxnSp>
                <p:sp>
                  <p:nvSpPr>
                    <p:cNvPr id="74" name="テキスト ボックス 84"/>
                    <p:cNvSpPr txBox="1">
                      <a:spLocks noChangeArrowheads="1"/>
                    </p:cNvSpPr>
                    <p:nvPr/>
                  </p:nvSpPr>
                  <p:spPr bwMode="auto">
                    <a:xfrm>
                      <a:off x="8144499" y="3489349"/>
                      <a:ext cx="656003" cy="261283"/>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RAIL11</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grpSp>
              <p:grpSp>
                <p:nvGrpSpPr>
                  <p:cNvPr id="68" name="グループ化 85"/>
                  <p:cNvGrpSpPr>
                    <a:grpSpLocks/>
                  </p:cNvGrpSpPr>
                  <p:nvPr/>
                </p:nvGrpSpPr>
                <p:grpSpPr bwMode="auto">
                  <a:xfrm>
                    <a:off x="7451727" y="1727205"/>
                    <a:ext cx="1653395" cy="261610"/>
                    <a:chOff x="7146971" y="3489349"/>
                    <a:chExt cx="1653531" cy="261282"/>
                  </a:xfrm>
                </p:grpSpPr>
                <p:sp>
                  <p:nvSpPr>
                    <p:cNvPr id="69" name="正方形/長方形 68"/>
                    <p:cNvSpPr/>
                    <p:nvPr/>
                  </p:nvSpPr>
                  <p:spPr>
                    <a:xfrm>
                      <a:off x="7146971" y="3514717"/>
                      <a:ext cx="582661" cy="22355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cxnSp>
                  <p:nvCxnSpPr>
                    <p:cNvPr id="70" name="直線コネクタ 69"/>
                    <p:cNvCxnSpPr/>
                    <p:nvPr/>
                  </p:nvCxnSpPr>
                  <p:spPr>
                    <a:xfrm>
                      <a:off x="7729632" y="3608263"/>
                      <a:ext cx="404845" cy="1585"/>
                    </a:xfrm>
                    <a:prstGeom prst="line">
                      <a:avLst/>
                    </a:prstGeom>
                    <a:noFill/>
                    <a:ln w="9525" cap="flat" cmpd="sng" algn="ctr">
                      <a:solidFill>
                        <a:srgbClr val="000000"/>
                      </a:solidFill>
                      <a:prstDash val="solid"/>
                    </a:ln>
                    <a:effectLst/>
                  </p:spPr>
                </p:cxnSp>
                <p:sp>
                  <p:nvSpPr>
                    <p:cNvPr id="71" name="テキスト ボックス 88"/>
                    <p:cNvSpPr txBox="1">
                      <a:spLocks noChangeArrowheads="1"/>
                    </p:cNvSpPr>
                    <p:nvPr/>
                  </p:nvSpPr>
                  <p:spPr bwMode="auto">
                    <a:xfrm>
                      <a:off x="8144499" y="3489349"/>
                      <a:ext cx="656003" cy="261282"/>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RAIL12</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grpSp>
            </p:grpSp>
            <p:cxnSp>
              <p:nvCxnSpPr>
                <p:cNvPr id="63" name="直線矢印コネクタ 62"/>
                <p:cNvCxnSpPr/>
                <p:nvPr/>
              </p:nvCxnSpPr>
              <p:spPr>
                <a:xfrm>
                  <a:off x="5708466" y="4506690"/>
                  <a:ext cx="235131" cy="0"/>
                </a:xfrm>
                <a:prstGeom prst="straightConnector1">
                  <a:avLst/>
                </a:prstGeom>
                <a:noFill/>
                <a:ln w="9525" cap="flat" cmpd="sng" algn="ctr">
                  <a:solidFill>
                    <a:srgbClr val="000000"/>
                  </a:solidFill>
                  <a:prstDash val="solid"/>
                  <a:tailEnd type="arrow"/>
                </a:ln>
                <a:effectLst/>
              </p:spPr>
            </p:cxnSp>
          </p:grpSp>
        </p:grpSp>
        <p:cxnSp>
          <p:nvCxnSpPr>
            <p:cNvPr id="59" name="直線コネクタ 58"/>
            <p:cNvCxnSpPr/>
            <p:nvPr/>
          </p:nvCxnSpPr>
          <p:spPr>
            <a:xfrm flipH="1" flipV="1">
              <a:off x="5493528" y="1913122"/>
              <a:ext cx="236537" cy="7937"/>
            </a:xfrm>
            <a:prstGeom prst="line">
              <a:avLst/>
            </a:prstGeom>
            <a:noFill/>
            <a:ln w="9525" cap="flat" cmpd="sng" algn="ctr">
              <a:solidFill>
                <a:srgbClr val="000000"/>
              </a:solidFill>
              <a:prstDash val="solid"/>
              <a:tailEnd type="none"/>
            </a:ln>
            <a:effectLst/>
          </p:spPr>
        </p:cxnSp>
      </p:grpSp>
      <p:grpSp>
        <p:nvGrpSpPr>
          <p:cNvPr id="75" name="グループ化 74"/>
          <p:cNvGrpSpPr/>
          <p:nvPr/>
        </p:nvGrpSpPr>
        <p:grpSpPr>
          <a:xfrm>
            <a:off x="5570528" y="1780243"/>
            <a:ext cx="3359461" cy="4386436"/>
            <a:chOff x="5483903" y="1913122"/>
            <a:chExt cx="3359461" cy="4386436"/>
          </a:xfrm>
        </p:grpSpPr>
        <p:grpSp>
          <p:nvGrpSpPr>
            <p:cNvPr id="76" name="グループ化 75"/>
            <p:cNvGrpSpPr/>
            <p:nvPr/>
          </p:nvGrpSpPr>
          <p:grpSpPr>
            <a:xfrm>
              <a:off x="5708466" y="1921059"/>
              <a:ext cx="3134898" cy="4378499"/>
              <a:chOff x="5708466" y="1921059"/>
              <a:chExt cx="3134898" cy="4378499"/>
            </a:xfrm>
          </p:grpSpPr>
          <p:grpSp>
            <p:nvGrpSpPr>
              <p:cNvPr id="78" name="グループ化 77"/>
              <p:cNvGrpSpPr/>
              <p:nvPr/>
            </p:nvGrpSpPr>
            <p:grpSpPr>
              <a:xfrm>
                <a:off x="5708466" y="4506690"/>
                <a:ext cx="3134898" cy="1792868"/>
                <a:chOff x="5708466" y="4506690"/>
                <a:chExt cx="3134898" cy="1792868"/>
              </a:xfrm>
            </p:grpSpPr>
            <p:grpSp>
              <p:nvGrpSpPr>
                <p:cNvPr id="80" name="グループ化 79"/>
                <p:cNvGrpSpPr/>
                <p:nvPr/>
              </p:nvGrpSpPr>
              <p:grpSpPr>
                <a:xfrm>
                  <a:off x="5720440" y="5385158"/>
                  <a:ext cx="3122924" cy="914400"/>
                  <a:chOff x="5720440" y="5385158"/>
                  <a:chExt cx="3122924" cy="914400"/>
                </a:xfrm>
              </p:grpSpPr>
              <p:sp>
                <p:nvSpPr>
                  <p:cNvPr id="82" name="正方形/長方形 81"/>
                  <p:cNvSpPr/>
                  <p:nvPr/>
                </p:nvSpPr>
                <p:spPr>
                  <a:xfrm>
                    <a:off x="5947453" y="5385158"/>
                    <a:ext cx="914400" cy="914400"/>
                  </a:xfrm>
                  <a:prstGeom prst="rect">
                    <a:avLst/>
                  </a:prstGeom>
                  <a:solidFill>
                    <a:srgbClr val="C0000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smtClean="0">
                        <a:ln>
                          <a:noFill/>
                        </a:ln>
                        <a:solidFill>
                          <a:srgbClr val="FFFFFF"/>
                        </a:solidFill>
                        <a:effectLst/>
                        <a:uLnTx/>
                        <a:uFillTx/>
                        <a:latin typeface="+mn-lt"/>
                        <a:ea typeface="+mn-ea"/>
                        <a:cs typeface="+mn-cs"/>
                      </a:rPr>
                      <a:t>LTM467x</a:t>
                    </a:r>
                    <a:endParaRPr kumimoji="0" lang="en-US" altLang="ja-JP" sz="1200" b="0" i="0" u="none" strike="noStrike" kern="0" cap="none" spc="0" normalizeH="0" baseline="0" noProof="0" dirty="0">
                      <a:ln>
                        <a:noFill/>
                      </a:ln>
                      <a:solidFill>
                        <a:srgbClr val="FFFFFF"/>
                      </a:solidFill>
                      <a:effectLst/>
                      <a:uLnTx/>
                      <a:uFillTx/>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FFFFFF"/>
                        </a:solidFill>
                        <a:effectLst/>
                        <a:uLnTx/>
                        <a:uFillTx/>
                        <a:latin typeface="+mn-lt"/>
                        <a:ea typeface="+mn-ea"/>
                        <a:cs typeface="+mn-cs"/>
                      </a:rPr>
                      <a:t>PSM</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a:ln>
                          <a:noFill/>
                        </a:ln>
                        <a:solidFill>
                          <a:srgbClr val="FFFFFF"/>
                        </a:solidFill>
                        <a:effectLst/>
                        <a:uLnTx/>
                        <a:uFillTx/>
                        <a:latin typeface="+mn-lt"/>
                        <a:ea typeface="+mn-ea"/>
                        <a:cs typeface="+mn-cs"/>
                      </a:rPr>
                      <a:t>DCDC</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smtClean="0">
                        <a:ln>
                          <a:noFill/>
                        </a:ln>
                        <a:solidFill>
                          <a:srgbClr val="FFFFFF"/>
                        </a:solidFill>
                        <a:effectLst/>
                        <a:uLnTx/>
                        <a:uFillTx/>
                        <a:latin typeface="+mn-lt"/>
                        <a:ea typeface="+mn-ea"/>
                        <a:cs typeface="+mn-cs"/>
                      </a:rPr>
                      <a:t>ﾓｼﾞｭｰﾙ</a:t>
                    </a:r>
                    <a:endParaRPr kumimoji="0" lang="en-US" altLang="ja-JP" sz="1100" b="0" i="0" u="none" strike="noStrike" kern="0" cap="none" spc="0" normalizeH="0" baseline="0" noProof="0" dirty="0">
                      <a:ln>
                        <a:noFill/>
                      </a:ln>
                      <a:solidFill>
                        <a:srgbClr val="FFFFFF"/>
                      </a:solidFill>
                      <a:effectLst/>
                      <a:uLnTx/>
                      <a:uFillTx/>
                      <a:latin typeface="+mn-lt"/>
                      <a:ea typeface="+mn-ea"/>
                      <a:cs typeface="+mn-cs"/>
                    </a:endParaRPr>
                  </a:p>
                </p:txBody>
              </p:sp>
              <p:cxnSp>
                <p:nvCxnSpPr>
                  <p:cNvPr id="83" name="直線コネクタ 82"/>
                  <p:cNvCxnSpPr/>
                  <p:nvPr/>
                </p:nvCxnSpPr>
                <p:spPr>
                  <a:xfrm>
                    <a:off x="6876140" y="5601058"/>
                    <a:ext cx="1282700" cy="0"/>
                  </a:xfrm>
                  <a:prstGeom prst="line">
                    <a:avLst/>
                  </a:prstGeom>
                  <a:noFill/>
                  <a:ln w="9525" cap="flat" cmpd="sng" algn="ctr">
                    <a:solidFill>
                      <a:srgbClr val="000000"/>
                    </a:solidFill>
                    <a:prstDash val="solid"/>
                  </a:ln>
                  <a:effectLst/>
                </p:spPr>
              </p:cxnSp>
              <p:cxnSp>
                <p:nvCxnSpPr>
                  <p:cNvPr id="84" name="直線コネクタ 83"/>
                  <p:cNvCxnSpPr/>
                  <p:nvPr/>
                </p:nvCxnSpPr>
                <p:spPr>
                  <a:xfrm>
                    <a:off x="6885665" y="5978883"/>
                    <a:ext cx="1282700" cy="0"/>
                  </a:xfrm>
                  <a:prstGeom prst="line">
                    <a:avLst/>
                  </a:prstGeom>
                  <a:noFill/>
                  <a:ln w="9525" cap="flat" cmpd="sng" algn="ctr">
                    <a:solidFill>
                      <a:srgbClr val="000000"/>
                    </a:solidFill>
                    <a:prstDash val="solid"/>
                  </a:ln>
                  <a:effectLst/>
                </p:spPr>
              </p:cxnSp>
              <p:sp>
                <p:nvSpPr>
                  <p:cNvPr id="85" name="テキスト ボックス 120"/>
                  <p:cNvSpPr txBox="1">
                    <a:spLocks noChangeArrowheads="1"/>
                  </p:cNvSpPr>
                  <p:nvPr/>
                </p:nvSpPr>
                <p:spPr bwMode="auto">
                  <a:xfrm>
                    <a:off x="8187415" y="5486758"/>
                    <a:ext cx="655949"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RAIL13</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sp>
                <p:nvSpPr>
                  <p:cNvPr id="86" name="テキスト ボックス 121"/>
                  <p:cNvSpPr txBox="1">
                    <a:spLocks noChangeArrowheads="1"/>
                  </p:cNvSpPr>
                  <p:nvPr/>
                </p:nvSpPr>
                <p:spPr bwMode="auto">
                  <a:xfrm>
                    <a:off x="8185828" y="5877283"/>
                    <a:ext cx="655949" cy="26161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cs typeface="Arial" charset="0"/>
                      </a:rPr>
                      <a:t>RAIL14</a:t>
                    </a:r>
                    <a:endParaRPr kumimoji="0" lang="ja-JP" altLang="en-US" sz="1100" b="0" i="0" u="none" strike="noStrike" kern="0" cap="none" spc="0" normalizeH="0" baseline="0" noProof="0" dirty="0" smtClean="0">
                      <a:ln>
                        <a:noFill/>
                      </a:ln>
                      <a:solidFill>
                        <a:srgbClr val="000000"/>
                      </a:solidFill>
                      <a:effectLst/>
                      <a:uLnTx/>
                      <a:uFillTx/>
                      <a:cs typeface="Arial" charset="0"/>
                    </a:endParaRPr>
                  </a:p>
                </p:txBody>
              </p:sp>
              <p:cxnSp>
                <p:nvCxnSpPr>
                  <p:cNvPr id="87" name="直線矢印コネクタ 86"/>
                  <p:cNvCxnSpPr/>
                  <p:nvPr/>
                </p:nvCxnSpPr>
                <p:spPr>
                  <a:xfrm flipV="1">
                    <a:off x="5720440" y="5785208"/>
                    <a:ext cx="234950" cy="1588"/>
                  </a:xfrm>
                  <a:prstGeom prst="straightConnector1">
                    <a:avLst/>
                  </a:prstGeom>
                  <a:noFill/>
                  <a:ln w="9525" cap="flat" cmpd="sng" algn="ctr">
                    <a:solidFill>
                      <a:srgbClr val="000000"/>
                    </a:solidFill>
                    <a:prstDash val="solid"/>
                    <a:tailEnd type="arrow"/>
                  </a:ln>
                  <a:effectLst/>
                </p:spPr>
              </p:cxnSp>
            </p:grpSp>
            <p:cxnSp>
              <p:nvCxnSpPr>
                <p:cNvPr id="81" name="直線コネクタ 80"/>
                <p:cNvCxnSpPr/>
                <p:nvPr/>
              </p:nvCxnSpPr>
              <p:spPr>
                <a:xfrm>
                  <a:off x="5708466" y="4506690"/>
                  <a:ext cx="0" cy="1280106"/>
                </a:xfrm>
                <a:prstGeom prst="line">
                  <a:avLst/>
                </a:prstGeom>
                <a:noFill/>
                <a:ln w="9525" cap="flat" cmpd="sng" algn="ctr">
                  <a:solidFill>
                    <a:srgbClr val="000000"/>
                  </a:solidFill>
                  <a:prstDash val="solid"/>
                  <a:tailEnd type="none"/>
                </a:ln>
                <a:effectLst/>
              </p:spPr>
            </p:cxnSp>
          </p:grpSp>
          <p:cxnSp>
            <p:nvCxnSpPr>
              <p:cNvPr id="79" name="直線コネクタ 78"/>
              <p:cNvCxnSpPr/>
              <p:nvPr/>
            </p:nvCxnSpPr>
            <p:spPr>
              <a:xfrm flipV="1">
                <a:off x="5720440" y="1921059"/>
                <a:ext cx="0" cy="2585631"/>
              </a:xfrm>
              <a:prstGeom prst="line">
                <a:avLst/>
              </a:prstGeom>
              <a:noFill/>
              <a:ln w="9525" cap="flat" cmpd="sng" algn="ctr">
                <a:solidFill>
                  <a:srgbClr val="000000"/>
                </a:solidFill>
                <a:prstDash val="solid"/>
                <a:tailEnd type="none"/>
              </a:ln>
              <a:effectLst/>
            </p:spPr>
          </p:cxnSp>
        </p:grpSp>
        <p:cxnSp>
          <p:nvCxnSpPr>
            <p:cNvPr id="77" name="直線コネクタ 76"/>
            <p:cNvCxnSpPr/>
            <p:nvPr/>
          </p:nvCxnSpPr>
          <p:spPr>
            <a:xfrm flipH="1" flipV="1">
              <a:off x="5483903" y="1913122"/>
              <a:ext cx="237625" cy="7937"/>
            </a:xfrm>
            <a:prstGeom prst="line">
              <a:avLst/>
            </a:prstGeom>
            <a:noFill/>
            <a:ln w="9525" cap="flat" cmpd="sng" algn="ctr">
              <a:solidFill>
                <a:srgbClr val="000000"/>
              </a:solidFill>
              <a:prstDash val="solid"/>
              <a:tailEnd type="none"/>
            </a:ln>
            <a:effectLst/>
          </p:spPr>
        </p:cxnSp>
      </p:grpSp>
      <p:sp>
        <p:nvSpPr>
          <p:cNvPr id="88" name="正方形/長方形 87"/>
          <p:cNvSpPr/>
          <p:nvPr/>
        </p:nvSpPr>
        <p:spPr bwMode="auto">
          <a:xfrm>
            <a:off x="7741635" y="1336993"/>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89" name="正方形/長方形 88"/>
          <p:cNvSpPr/>
          <p:nvPr/>
        </p:nvSpPr>
        <p:spPr bwMode="auto">
          <a:xfrm>
            <a:off x="7737921" y="1623205"/>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0" name="正方形/長方形 89"/>
          <p:cNvSpPr/>
          <p:nvPr/>
        </p:nvSpPr>
        <p:spPr bwMode="auto">
          <a:xfrm>
            <a:off x="7734204" y="1898268"/>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1" name="正方形/長方形 90"/>
          <p:cNvSpPr/>
          <p:nvPr/>
        </p:nvSpPr>
        <p:spPr bwMode="auto">
          <a:xfrm>
            <a:off x="7734207" y="2154739"/>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2" name="正方形/長方形 91"/>
          <p:cNvSpPr/>
          <p:nvPr/>
        </p:nvSpPr>
        <p:spPr bwMode="auto">
          <a:xfrm>
            <a:off x="7734207" y="2433514"/>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3" name="正方形/長方形 92"/>
          <p:cNvSpPr/>
          <p:nvPr/>
        </p:nvSpPr>
        <p:spPr bwMode="auto">
          <a:xfrm>
            <a:off x="7734207" y="2712289"/>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4" name="正方形/長方形 93"/>
          <p:cNvSpPr/>
          <p:nvPr/>
        </p:nvSpPr>
        <p:spPr bwMode="auto">
          <a:xfrm>
            <a:off x="7723056" y="2991064"/>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sp>
        <p:nvSpPr>
          <p:cNvPr id="95" name="正方形/長方形 94"/>
          <p:cNvSpPr/>
          <p:nvPr/>
        </p:nvSpPr>
        <p:spPr bwMode="auto">
          <a:xfrm>
            <a:off x="7734207" y="3258688"/>
            <a:ext cx="582612" cy="223838"/>
          </a:xfrm>
          <a:prstGeom prst="rect">
            <a:avLst/>
          </a:prstGeom>
          <a:solidFill>
            <a:srgbClr val="C0C0C0"/>
          </a:solidFill>
          <a:ln w="25400" cap="flat" cmpd="sng" algn="ctr">
            <a:solidFill>
              <a:srgbClr val="C0C0C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rgbClr val="000000"/>
                </a:solidFill>
                <a:effectLst/>
                <a:uLnTx/>
                <a:uFillTx/>
                <a:latin typeface="+mn-lt"/>
                <a:ea typeface="+mn-ea"/>
                <a:cs typeface="+mn-cs"/>
              </a:rPr>
              <a:t>FET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mn-lt"/>
                <a:ea typeface="+mn-ea"/>
                <a:cs typeface="+mn-cs"/>
              </a:rPr>
              <a:t>ｲﾝﾀﾞｸﾀ</a:t>
            </a:r>
          </a:p>
        </p:txBody>
      </p:sp>
      <p:graphicFrame>
        <p:nvGraphicFramePr>
          <p:cNvPr id="96" name="表 95"/>
          <p:cNvGraphicFramePr>
            <a:graphicFrameLocks noGrp="1"/>
          </p:cNvGraphicFramePr>
          <p:nvPr>
            <p:extLst>
              <p:ext uri="{D42A27DB-BD31-4B8C-83A1-F6EECF244321}">
                <p14:modId xmlns:p14="http://schemas.microsoft.com/office/powerpoint/2010/main" val="1635915630"/>
              </p:ext>
            </p:extLst>
          </p:nvPr>
        </p:nvGraphicFramePr>
        <p:xfrm>
          <a:off x="313475" y="992320"/>
          <a:ext cx="2050584" cy="5364480"/>
        </p:xfrm>
        <a:graphic>
          <a:graphicData uri="http://schemas.openxmlformats.org/drawingml/2006/table">
            <a:tbl>
              <a:tblPr firstRow="1" bandRow="1"/>
              <a:tblGrid>
                <a:gridCol w="1025292"/>
                <a:gridCol w="1025292"/>
              </a:tblGrid>
              <a:tr h="370840">
                <a:tc>
                  <a:txBody>
                    <a:bodyPr/>
                    <a:lstStyle>
                      <a:lvl1pPr marL="0" algn="l" defTabSz="914400" rtl="0" eaLnBrk="1" latinLnBrk="0" hangingPunct="1">
                        <a:defRPr kumimoji="1" sz="1800" b="1" kern="1200">
                          <a:solidFill>
                            <a:schemeClr val="lt1"/>
                          </a:solidFill>
                        </a:defRPr>
                      </a:lvl1pPr>
                      <a:lvl2pPr marL="457200" algn="l" defTabSz="914400" rtl="0" eaLnBrk="1" latinLnBrk="0" hangingPunct="1">
                        <a:defRPr kumimoji="1" sz="1800" b="1" kern="1200">
                          <a:solidFill>
                            <a:schemeClr val="lt1"/>
                          </a:solidFill>
                        </a:defRPr>
                      </a:lvl2pPr>
                      <a:lvl3pPr marL="914400" algn="l" defTabSz="914400" rtl="0" eaLnBrk="1" latinLnBrk="0" hangingPunct="1">
                        <a:defRPr kumimoji="1" sz="1800" b="1" kern="1200">
                          <a:solidFill>
                            <a:schemeClr val="lt1"/>
                          </a:solidFill>
                        </a:defRPr>
                      </a:lvl3pPr>
                      <a:lvl4pPr marL="1371600" algn="l" defTabSz="914400" rtl="0" eaLnBrk="1" latinLnBrk="0" hangingPunct="1">
                        <a:defRPr kumimoji="1" sz="1800" b="1" kern="1200">
                          <a:solidFill>
                            <a:schemeClr val="lt1"/>
                          </a:solidFill>
                        </a:defRPr>
                      </a:lvl4pPr>
                      <a:lvl5pPr marL="1828800" algn="l" defTabSz="914400" rtl="0" eaLnBrk="1" latinLnBrk="0" hangingPunct="1">
                        <a:defRPr kumimoji="1" sz="1800" b="1" kern="1200">
                          <a:solidFill>
                            <a:schemeClr val="lt1"/>
                          </a:solidFill>
                        </a:defRPr>
                      </a:lvl5pPr>
                      <a:lvl6pPr marL="2286000" algn="l" defTabSz="914400" rtl="0" eaLnBrk="1" latinLnBrk="0" hangingPunct="1">
                        <a:defRPr kumimoji="1" sz="1800" b="1" kern="1200">
                          <a:solidFill>
                            <a:schemeClr val="lt1"/>
                          </a:solidFill>
                        </a:defRPr>
                      </a:lvl6pPr>
                      <a:lvl7pPr marL="2743200" algn="l" defTabSz="914400" rtl="0" eaLnBrk="1" latinLnBrk="0" hangingPunct="1">
                        <a:defRPr kumimoji="1" sz="1800" b="1" kern="1200">
                          <a:solidFill>
                            <a:schemeClr val="lt1"/>
                          </a:solidFill>
                        </a:defRPr>
                      </a:lvl7pPr>
                      <a:lvl8pPr marL="3200400" algn="l" defTabSz="914400" rtl="0" eaLnBrk="1" latinLnBrk="0" hangingPunct="1">
                        <a:defRPr kumimoji="1" sz="1800" b="1" kern="1200">
                          <a:solidFill>
                            <a:schemeClr val="lt1"/>
                          </a:solidFill>
                        </a:defRPr>
                      </a:lvl8pPr>
                      <a:lvl9pPr marL="3657600" algn="l" defTabSz="914400" rtl="0" eaLnBrk="1" latinLnBrk="0" hangingPunct="1">
                        <a:defRPr kumimoji="1" sz="1800" b="1" kern="1200">
                          <a:solidFill>
                            <a:schemeClr val="lt1"/>
                          </a:solidFill>
                        </a:defRPr>
                      </a:lvl9pPr>
                    </a:lstStyle>
                    <a:p>
                      <a:endParaRPr kumimoji="1" lang="ja-JP" alt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kumimoji="1" sz="1800" b="1" kern="1200">
                          <a:solidFill>
                            <a:schemeClr val="lt1"/>
                          </a:solidFill>
                        </a:defRPr>
                      </a:lvl1pPr>
                      <a:lvl2pPr marL="457200" algn="l" defTabSz="914400" rtl="0" eaLnBrk="1" latinLnBrk="0" hangingPunct="1">
                        <a:defRPr kumimoji="1" sz="1800" b="1" kern="1200">
                          <a:solidFill>
                            <a:schemeClr val="lt1"/>
                          </a:solidFill>
                        </a:defRPr>
                      </a:lvl2pPr>
                      <a:lvl3pPr marL="914400" algn="l" defTabSz="914400" rtl="0" eaLnBrk="1" latinLnBrk="0" hangingPunct="1">
                        <a:defRPr kumimoji="1" sz="1800" b="1" kern="1200">
                          <a:solidFill>
                            <a:schemeClr val="lt1"/>
                          </a:solidFill>
                        </a:defRPr>
                      </a:lvl3pPr>
                      <a:lvl4pPr marL="1371600" algn="l" defTabSz="914400" rtl="0" eaLnBrk="1" latinLnBrk="0" hangingPunct="1">
                        <a:defRPr kumimoji="1" sz="1800" b="1" kern="1200">
                          <a:solidFill>
                            <a:schemeClr val="lt1"/>
                          </a:solidFill>
                        </a:defRPr>
                      </a:lvl4pPr>
                      <a:lvl5pPr marL="1828800" algn="l" defTabSz="914400" rtl="0" eaLnBrk="1" latinLnBrk="0" hangingPunct="1">
                        <a:defRPr kumimoji="1" sz="1800" b="1" kern="1200">
                          <a:solidFill>
                            <a:schemeClr val="lt1"/>
                          </a:solidFill>
                        </a:defRPr>
                      </a:lvl5pPr>
                      <a:lvl6pPr marL="2286000" algn="l" defTabSz="914400" rtl="0" eaLnBrk="1" latinLnBrk="0" hangingPunct="1">
                        <a:defRPr kumimoji="1" sz="1800" b="1" kern="1200">
                          <a:solidFill>
                            <a:schemeClr val="lt1"/>
                          </a:solidFill>
                        </a:defRPr>
                      </a:lvl6pPr>
                      <a:lvl7pPr marL="2743200" algn="l" defTabSz="914400" rtl="0" eaLnBrk="1" latinLnBrk="0" hangingPunct="1">
                        <a:defRPr kumimoji="1" sz="1800" b="1" kern="1200">
                          <a:solidFill>
                            <a:schemeClr val="lt1"/>
                          </a:solidFill>
                        </a:defRPr>
                      </a:lvl7pPr>
                      <a:lvl8pPr marL="3200400" algn="l" defTabSz="914400" rtl="0" eaLnBrk="1" latinLnBrk="0" hangingPunct="1">
                        <a:defRPr kumimoji="1" sz="1800" b="1" kern="1200">
                          <a:solidFill>
                            <a:schemeClr val="lt1"/>
                          </a:solidFill>
                        </a:defRPr>
                      </a:lvl8pPr>
                      <a:lvl9pPr marL="3657600" algn="l" defTabSz="914400" rtl="0" eaLnBrk="1" latinLnBrk="0" hangingPunct="1">
                        <a:defRPr kumimoji="1" sz="1800" b="1" kern="1200">
                          <a:solidFill>
                            <a:schemeClr val="lt1"/>
                          </a:solidFill>
                        </a:defRPr>
                      </a:lvl9pPr>
                    </a:lstStyle>
                    <a:p>
                      <a:pPr algn="ctr"/>
                      <a:r>
                        <a:rPr kumimoji="1" lang="en-US" altLang="ja-JP" sz="1200" dirty="0" smtClean="0">
                          <a:solidFill>
                            <a:srgbClr val="FFFFFF"/>
                          </a:solidFill>
                        </a:rPr>
                        <a:t>LTM4676</a:t>
                      </a:r>
                      <a:endParaRPr kumimoji="1" lang="ja-JP" altLang="en-US" sz="1200" dirty="0">
                        <a:solidFill>
                          <a:srgbClr val="FFFFFF"/>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制御チャネル</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2</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en-US" altLang="ja-JP" sz="900" dirty="0" smtClean="0"/>
                        <a:t>DC/DC</a:t>
                      </a:r>
                      <a:r>
                        <a:rPr kumimoji="1" lang="ja-JP" altLang="en-US" sz="900" dirty="0" smtClean="0"/>
                        <a:t>チャネル</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2</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入力電圧</a:t>
                      </a:r>
                      <a:endParaRPr kumimoji="1" lang="en-US" altLang="ja-JP" sz="900" dirty="0" smtClean="0"/>
                    </a:p>
                    <a:p>
                      <a:r>
                        <a:rPr kumimoji="1" lang="ja-JP" altLang="en-US" sz="900" dirty="0" smtClean="0"/>
                        <a:t>最大出力電流</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4.5</a:t>
                      </a:r>
                      <a:r>
                        <a:rPr kumimoji="1" lang="ja-JP" altLang="en-US" sz="1200" dirty="0" smtClean="0"/>
                        <a:t>～</a:t>
                      </a:r>
                      <a:r>
                        <a:rPr kumimoji="1" lang="en-US" altLang="ja-JP" sz="1200" dirty="0" smtClean="0"/>
                        <a:t>26.5V</a:t>
                      </a:r>
                    </a:p>
                    <a:p>
                      <a:pPr algn="ctr"/>
                      <a:r>
                        <a:rPr kumimoji="1" lang="en-US" altLang="ja-JP" sz="1200" dirty="0" smtClean="0"/>
                        <a:t>13A</a:t>
                      </a:r>
                      <a:r>
                        <a:rPr kumimoji="1" lang="ja-JP" altLang="en-US" sz="1200" dirty="0" smtClean="0"/>
                        <a:t>*</a:t>
                      </a:r>
                      <a:r>
                        <a:rPr kumimoji="1" lang="en-US" altLang="ja-JP" sz="1200" dirty="0" smtClean="0"/>
                        <a:t>2</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トリミング精度</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1%</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シーケンス</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マージニング</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モニタリング</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フォルトログ</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出力電圧センス</a:t>
                      </a:r>
                      <a:endParaRPr kumimoji="1" lang="en-US" altLang="ja-JP" sz="900" dirty="0" smtClean="0"/>
                    </a:p>
                    <a:p>
                      <a:r>
                        <a:rPr kumimoji="1" lang="ja-JP" altLang="en-US" sz="900" dirty="0" smtClean="0"/>
                        <a:t>本数</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2</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出力電流センス</a:t>
                      </a:r>
                      <a:endParaRPr kumimoji="1" lang="en-US" altLang="ja-JP" sz="900" dirty="0" smtClean="0"/>
                    </a:p>
                    <a:p>
                      <a:r>
                        <a:rPr kumimoji="1" lang="ja-JP" altLang="en-US" sz="900" dirty="0" smtClean="0"/>
                        <a:t>本数</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2</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入力電圧センス</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smtClean="0"/>
                        <a:t>入力電流センス</a:t>
                      </a:r>
                    </a:p>
                    <a:p>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ja-JP" altLang="en-US" sz="1200" dirty="0" smtClean="0"/>
                        <a:t>○</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0C0C0">
                        <a:tint val="20000"/>
                      </a:srgbClr>
                    </a:solidFill>
                  </a:tcPr>
                </a:tc>
              </a:tr>
              <a:tr h="370840">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r>
                        <a:rPr kumimoji="1" lang="ja-JP" altLang="en-US" sz="900" dirty="0" smtClean="0"/>
                        <a:t>パッケージ</a:t>
                      </a:r>
                      <a:endParaRPr kumimoji="1" lang="ja-JP" altLang="en-US" sz="9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dk1"/>
                          </a:solidFill>
                        </a:defRPr>
                      </a:lvl1pPr>
                      <a:lvl2pPr marL="457200" algn="l" defTabSz="914400" rtl="0" eaLnBrk="1" latinLnBrk="0" hangingPunct="1">
                        <a:defRPr kumimoji="1" sz="1800" kern="1200">
                          <a:solidFill>
                            <a:schemeClr val="dk1"/>
                          </a:solidFill>
                        </a:defRPr>
                      </a:lvl2pPr>
                      <a:lvl3pPr marL="914400" algn="l" defTabSz="914400" rtl="0" eaLnBrk="1" latinLnBrk="0" hangingPunct="1">
                        <a:defRPr kumimoji="1" sz="1800" kern="1200">
                          <a:solidFill>
                            <a:schemeClr val="dk1"/>
                          </a:solidFill>
                        </a:defRPr>
                      </a:lvl3pPr>
                      <a:lvl4pPr marL="1371600" algn="l" defTabSz="914400" rtl="0" eaLnBrk="1" latinLnBrk="0" hangingPunct="1">
                        <a:defRPr kumimoji="1" sz="1800" kern="1200">
                          <a:solidFill>
                            <a:schemeClr val="dk1"/>
                          </a:solidFill>
                        </a:defRPr>
                      </a:lvl4pPr>
                      <a:lvl5pPr marL="1828800" algn="l" defTabSz="914400" rtl="0" eaLnBrk="1" latinLnBrk="0" hangingPunct="1">
                        <a:defRPr kumimoji="1" sz="1800" kern="1200">
                          <a:solidFill>
                            <a:schemeClr val="dk1"/>
                          </a:solidFill>
                        </a:defRPr>
                      </a:lvl5pPr>
                      <a:lvl6pPr marL="2286000" algn="l" defTabSz="914400" rtl="0" eaLnBrk="1" latinLnBrk="0" hangingPunct="1">
                        <a:defRPr kumimoji="1" sz="1800" kern="1200">
                          <a:solidFill>
                            <a:schemeClr val="dk1"/>
                          </a:solidFill>
                        </a:defRPr>
                      </a:lvl6pPr>
                      <a:lvl7pPr marL="2743200" algn="l" defTabSz="914400" rtl="0" eaLnBrk="1" latinLnBrk="0" hangingPunct="1">
                        <a:defRPr kumimoji="1" sz="1800" kern="1200">
                          <a:solidFill>
                            <a:schemeClr val="dk1"/>
                          </a:solidFill>
                        </a:defRPr>
                      </a:lvl7pPr>
                      <a:lvl8pPr marL="3200400" algn="l" defTabSz="914400" rtl="0" eaLnBrk="1" latinLnBrk="0" hangingPunct="1">
                        <a:defRPr kumimoji="1" sz="1800" kern="1200">
                          <a:solidFill>
                            <a:schemeClr val="dk1"/>
                          </a:solidFill>
                        </a:defRPr>
                      </a:lvl8pPr>
                      <a:lvl9pPr marL="3657600" algn="l" defTabSz="914400" rtl="0" eaLnBrk="1" latinLnBrk="0" hangingPunct="1">
                        <a:defRPr kumimoji="1" sz="1800" kern="1200">
                          <a:solidFill>
                            <a:schemeClr val="dk1"/>
                          </a:solidFill>
                        </a:defRPr>
                      </a:lvl9pPr>
                    </a:lstStyle>
                    <a:p>
                      <a:pPr algn="ctr"/>
                      <a:r>
                        <a:rPr kumimoji="1" lang="en-US" altLang="ja-JP" sz="1200" dirty="0" smtClean="0"/>
                        <a:t>16×16mm</a:t>
                      </a:r>
                    </a:p>
                    <a:p>
                      <a:pPr algn="ctr"/>
                      <a:r>
                        <a:rPr kumimoji="1" lang="en-US" altLang="ja-JP" sz="1200" dirty="0" smtClean="0"/>
                        <a:t>BGA</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bl>
          </a:graphicData>
        </a:graphic>
      </p:graphicFrame>
      <p:sp>
        <p:nvSpPr>
          <p:cNvPr id="97" name="テキスト ボックス 96"/>
          <p:cNvSpPr txBox="1"/>
          <p:nvPr/>
        </p:nvSpPr>
        <p:spPr>
          <a:xfrm>
            <a:off x="103549" y="254104"/>
            <a:ext cx="5397631" cy="461665"/>
          </a:xfrm>
          <a:prstGeom prst="rect">
            <a:avLst/>
          </a:prstGeom>
          <a:noFill/>
        </p:spPr>
        <p:txBody>
          <a:bodyPr wrap="none" rtlCol="0">
            <a:spAutoFit/>
          </a:bodyPr>
          <a:lstStyle/>
          <a:p>
            <a:r>
              <a:rPr lang="en-US" altLang="ja-JP" sz="2400" b="1" dirty="0" err="1" smtClean="0">
                <a:solidFill>
                  <a:schemeClr val="bg1"/>
                </a:solidFill>
                <a:cs typeface="Arial" charset="0"/>
              </a:rPr>
              <a:t>PSM</a:t>
            </a:r>
            <a:r>
              <a:rPr lang="ja-JP" altLang="en-US" sz="2400" b="1" dirty="0" smtClean="0">
                <a:solidFill>
                  <a:schemeClr val="bg1"/>
                </a:solidFill>
                <a:cs typeface="Arial" charset="0"/>
              </a:rPr>
              <a:t>ラインナップ③　</a:t>
            </a:r>
            <a:r>
              <a:rPr lang="en-US" altLang="ja-JP" sz="2400" b="1" dirty="0" smtClean="0">
                <a:solidFill>
                  <a:schemeClr val="bg1"/>
                </a:solidFill>
                <a:cs typeface="Arial" charset="0"/>
              </a:rPr>
              <a:t>μ</a:t>
            </a:r>
            <a:r>
              <a:rPr lang="ja-JP" altLang="en-US" sz="2400" b="1" dirty="0" smtClean="0">
                <a:solidFill>
                  <a:schemeClr val="bg1"/>
                </a:solidFill>
                <a:cs typeface="Arial" charset="0"/>
              </a:rPr>
              <a:t>モジュールタイプ</a:t>
            </a:r>
            <a:endParaRPr lang="ja-JP" altLang="en-US" sz="2400" b="1" dirty="0">
              <a:solidFill>
                <a:schemeClr val="bg1"/>
              </a:solidFill>
              <a:cs typeface="Arial" charset="0"/>
            </a:endParaRPr>
          </a:p>
        </p:txBody>
      </p:sp>
    </p:spTree>
    <p:extLst>
      <p:ext uri="{BB962C8B-B14F-4D97-AF65-F5344CB8AC3E}">
        <p14:creationId xmlns:p14="http://schemas.microsoft.com/office/powerpoint/2010/main" val="24106955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369888" y="2006600"/>
            <a:ext cx="8447087" cy="2508250"/>
          </a:xfrm>
        </p:spPr>
        <p:txBody>
          <a:bodyPr/>
          <a:lstStyle/>
          <a:p>
            <a:pPr eaLnBrk="1" hangingPunct="1">
              <a:buFontTx/>
              <a:buNone/>
            </a:pPr>
            <a:r>
              <a:rPr lang="en-US" altLang="ja-JP" sz="4800" dirty="0" smtClean="0">
                <a:latin typeface="+mj-lt"/>
              </a:rPr>
              <a:t>LTM</a:t>
            </a:r>
            <a:r>
              <a:rPr lang="ja-JP" altLang="en-US" sz="4800" dirty="0" smtClean="0">
                <a:latin typeface="+mj-lt"/>
              </a:rPr>
              <a:t>ファミリ</a:t>
            </a:r>
          </a:p>
          <a:p>
            <a:pPr eaLnBrk="1" hangingPunct="1">
              <a:buFontTx/>
              <a:buNone/>
            </a:pPr>
            <a:r>
              <a:rPr lang="ja-JP" altLang="en-US" sz="4800" dirty="0" smtClean="0">
                <a:latin typeface="+mj-lt"/>
              </a:rPr>
              <a:t>　　　（電源モジュール）のご紹介</a:t>
            </a:r>
          </a:p>
        </p:txBody>
      </p:sp>
      <p:pic>
        <p:nvPicPr>
          <p:cNvPr id="3076" name="Picture 12" descr="HeaderGroupingCol5x7.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13300" y="4527550"/>
            <a:ext cx="4033838"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タイトル 1"/>
          <p:cNvSpPr>
            <a:spLocks noGrp="1"/>
          </p:cNvSpPr>
          <p:nvPr>
            <p:ph type="title"/>
          </p:nvPr>
        </p:nvSpPr>
        <p:spPr>
          <a:xfrm>
            <a:off x="41915" y="190831"/>
            <a:ext cx="8229600" cy="585788"/>
          </a:xfrm>
        </p:spPr>
        <p:txBody>
          <a:bodyPr/>
          <a:lstStyle/>
          <a:p>
            <a:r>
              <a:rPr kumimoji="1" lang="en-US" altLang="ja-JP" dirty="0" smtClean="0"/>
              <a:t> </a:t>
            </a:r>
            <a:r>
              <a:rPr kumimoji="1" lang="ja-JP" altLang="en-US" dirty="0" smtClean="0"/>
              <a:t>　</a:t>
            </a:r>
            <a:r>
              <a:rPr kumimoji="1" lang="en-US" altLang="ja-JP" dirty="0" smtClean="0"/>
              <a:t>FPGA</a:t>
            </a:r>
            <a:r>
              <a:rPr kumimoji="1" lang="ja-JP" altLang="en-US" dirty="0" smtClean="0"/>
              <a:t>向け電源について</a:t>
            </a:r>
          </a:p>
        </p:txBody>
      </p:sp>
    </p:spTree>
    <p:extLst>
      <p:ext uri="{BB962C8B-B14F-4D97-AF65-F5344CB8AC3E}">
        <p14:creationId xmlns:p14="http://schemas.microsoft.com/office/powerpoint/2010/main" val="29385374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角丸四角形 15"/>
          <p:cNvSpPr/>
          <p:nvPr/>
        </p:nvSpPr>
        <p:spPr>
          <a:xfrm>
            <a:off x="465424" y="1053168"/>
            <a:ext cx="4758218" cy="675580"/>
          </a:xfrm>
          <a:prstGeom prst="roundRect">
            <a:avLst/>
          </a:prstGeom>
          <a:solidFill>
            <a:srgbClr val="92D050"/>
          </a:solidFill>
          <a:ln w="19050">
            <a:noFill/>
          </a:ln>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17" name="正方形/長方形 16"/>
          <p:cNvSpPr/>
          <p:nvPr/>
        </p:nvSpPr>
        <p:spPr>
          <a:xfrm>
            <a:off x="528472" y="1129348"/>
            <a:ext cx="5093030" cy="52322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l"/>
            <a:r>
              <a:rPr lang="ja-JP" altLang="en-US" sz="28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電源の設計を簡単・安全設計</a:t>
            </a:r>
            <a:endParaRPr lang="en-US" altLang="ja-JP" sz="2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8" name="角丸四角形 17"/>
          <p:cNvSpPr/>
          <p:nvPr/>
        </p:nvSpPr>
        <p:spPr>
          <a:xfrm>
            <a:off x="733897" y="1842657"/>
            <a:ext cx="4489744" cy="847992"/>
          </a:xfrm>
          <a:prstGeom prst="roundRect">
            <a:avLst/>
          </a:prstGeom>
          <a:solidFill>
            <a:schemeClr val="accent1"/>
          </a:solidFill>
          <a:ln w="19050">
            <a:noFill/>
          </a:ln>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19" name="正方形/長方形 18"/>
          <p:cNvSpPr/>
          <p:nvPr/>
        </p:nvSpPr>
        <p:spPr>
          <a:xfrm>
            <a:off x="835935" y="2018907"/>
            <a:ext cx="4478099" cy="461665"/>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l"/>
            <a:r>
              <a:rPr lang="en-US" altLang="ja-JP"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μModule</a:t>
            </a:r>
            <a:r>
              <a:rPr lang="ja-JP" altLang="en-US"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r>
              <a:rPr lang="en-US" altLang="ja-JP"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LTM)</a:t>
            </a:r>
            <a:r>
              <a:rPr lang="ja-JP" altLang="en-US"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での設計</a:t>
            </a:r>
            <a:endParaRPr lang="en-US" altLang="ja-JP"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2" name="図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35973" y="2946622"/>
            <a:ext cx="4981616" cy="3789970"/>
          </a:xfrm>
          <a:prstGeom prst="rect">
            <a:avLst/>
          </a:prstGeom>
        </p:spPr>
      </p:pic>
      <p:sp>
        <p:nvSpPr>
          <p:cNvPr id="13" name="正方形/長方形 12"/>
          <p:cNvSpPr/>
          <p:nvPr/>
        </p:nvSpPr>
        <p:spPr>
          <a:xfrm>
            <a:off x="352260" y="2946622"/>
            <a:ext cx="2842691" cy="120032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l"/>
            <a:r>
              <a:rPr lang="ja-JP" alt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・簡単設計</a:t>
            </a:r>
            <a:endParaRPr lang="en-US" altLang="ja-JP"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l"/>
            <a:r>
              <a:rPr lang="ja-JP" alt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・コンパクトソリューション</a:t>
            </a:r>
            <a:endParaRPr lang="en-US" altLang="ja-JP"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l"/>
            <a:r>
              <a:rPr lang="ja-JP" altLang="en-US"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・部品点数の短縮</a:t>
            </a:r>
            <a:endParaRPr lang="en-US" altLang="ja-JP"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l"/>
            <a:r>
              <a:rPr lang="ja-JP" alt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r>
              <a:rPr lang="en-US" altLang="ja-JP"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FMEA</a:t>
            </a:r>
            <a:r>
              <a:rPr lang="ja-JP" alt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が簡素化</a:t>
            </a:r>
            <a:endParaRPr lang="en-US" altLang="ja-JP"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3" name="図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8483" y="5067528"/>
            <a:ext cx="2309194" cy="1441675"/>
          </a:xfrm>
          <a:prstGeom prst="rect">
            <a:avLst/>
          </a:prstGeom>
        </p:spPr>
      </p:pic>
      <p:sp>
        <p:nvSpPr>
          <p:cNvPr id="4" name="円/楕円 3"/>
          <p:cNvSpPr/>
          <p:nvPr/>
        </p:nvSpPr>
        <p:spPr bwMode="auto">
          <a:xfrm>
            <a:off x="4214648" y="3216166"/>
            <a:ext cx="2017986" cy="1513489"/>
          </a:xfrm>
          <a:prstGeom prst="ellips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1" i="0" u="none" strike="noStrike" cap="none" normalizeH="0" baseline="0" dirty="0" smtClean="0">
              <a:ln>
                <a:noFill/>
              </a:ln>
              <a:solidFill>
                <a:schemeClr val="tx1"/>
              </a:solidFill>
              <a:effectLst/>
              <a:latin typeface="Arial" charset="0"/>
              <a:ea typeface="ＭＳ Ｐゴシック" pitchFamily="50" charset="-128"/>
            </a:endParaRPr>
          </a:p>
        </p:txBody>
      </p:sp>
      <p:sp>
        <p:nvSpPr>
          <p:cNvPr id="11" name="Rectangle 2"/>
          <p:cNvSpPr>
            <a:spLocks noChangeArrowheads="1"/>
          </p:cNvSpPr>
          <p:nvPr/>
        </p:nvSpPr>
        <p:spPr bwMode="auto">
          <a:xfrm>
            <a:off x="394558" y="207963"/>
            <a:ext cx="233910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ja-JP" altLang="en-US" sz="2800" dirty="0" smtClean="0">
                <a:solidFill>
                  <a:schemeClr val="bg1"/>
                </a:solidFill>
                <a:latin typeface="+mn-ea"/>
                <a:ea typeface="+mn-ea"/>
              </a:rPr>
              <a:t>電源回路比較</a:t>
            </a:r>
            <a:endParaRPr lang="ja-JP" altLang="en-US" sz="2800" b="0" dirty="0">
              <a:solidFill>
                <a:schemeClr val="bg1"/>
              </a:solidFill>
              <a:latin typeface="+mn-ea"/>
              <a:ea typeface="+mn-ea"/>
            </a:endParaRPr>
          </a:p>
        </p:txBody>
      </p:sp>
    </p:spTree>
    <p:extLst>
      <p:ext uri="{BB962C8B-B14F-4D97-AF65-F5344CB8AC3E}">
        <p14:creationId xmlns:p14="http://schemas.microsoft.com/office/powerpoint/2010/main" val="9635588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42448" y="1711626"/>
            <a:ext cx="6301427" cy="47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3"/>
          <p:cNvSpPr>
            <a:spLocks noChangeArrowheads="1"/>
          </p:cNvSpPr>
          <p:nvPr/>
        </p:nvSpPr>
        <p:spPr bwMode="auto">
          <a:xfrm>
            <a:off x="828675" y="1090913"/>
            <a:ext cx="7315200" cy="620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1893" tIns="0" bIns="133308">
            <a:spAutoFit/>
          </a:bodyPr>
          <a:lstStyle/>
          <a:p>
            <a:pPr algn="ctr"/>
            <a:r>
              <a:rPr lang="ja-JP" altLang="en-US" sz="3200" b="1" dirty="0">
                <a:solidFill>
                  <a:srgbClr val="0000CC"/>
                </a:solidFill>
                <a:latin typeface="HGPｺﾞｼｯｸE" pitchFamily="50" charset="-128"/>
                <a:ea typeface="HGPｺﾞｼｯｸE" pitchFamily="50" charset="-128"/>
              </a:rPr>
              <a:t>実装面積半減、高さは</a:t>
            </a:r>
            <a:r>
              <a:rPr lang="en-US" altLang="ja-JP" sz="3200" b="1" dirty="0">
                <a:solidFill>
                  <a:srgbClr val="0000CC"/>
                </a:solidFill>
                <a:latin typeface="HGPｺﾞｼｯｸE" pitchFamily="50" charset="-128"/>
                <a:ea typeface="HGPｺﾞｼｯｸE" pitchFamily="50" charset="-128"/>
              </a:rPr>
              <a:t>2.8mm*</a:t>
            </a:r>
            <a:r>
              <a:rPr lang="ja-JP" altLang="en-US" sz="3200" b="1" dirty="0">
                <a:solidFill>
                  <a:srgbClr val="0000CC"/>
                </a:solidFill>
                <a:latin typeface="HGPｺﾞｼｯｸE" pitchFamily="50" charset="-128"/>
                <a:ea typeface="HGPｺﾞｼｯｸE" pitchFamily="50" charset="-128"/>
              </a:rPr>
              <a:t>以下</a:t>
            </a:r>
          </a:p>
        </p:txBody>
      </p:sp>
      <p:sp>
        <p:nvSpPr>
          <p:cNvPr id="4" name="Rectangle 2"/>
          <p:cNvSpPr>
            <a:spLocks noChangeArrowheads="1"/>
          </p:cNvSpPr>
          <p:nvPr/>
        </p:nvSpPr>
        <p:spPr bwMode="auto">
          <a:xfrm>
            <a:off x="394558" y="207963"/>
            <a:ext cx="233910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ja-JP" altLang="en-US" sz="2800" dirty="0" smtClean="0">
                <a:solidFill>
                  <a:schemeClr val="bg1"/>
                </a:solidFill>
                <a:latin typeface="+mn-ea"/>
                <a:ea typeface="+mn-ea"/>
              </a:rPr>
              <a:t>電源回路比較</a:t>
            </a:r>
            <a:endParaRPr lang="ja-JP" altLang="en-US" sz="2800" b="0" dirty="0">
              <a:solidFill>
                <a:schemeClr val="bg1"/>
              </a:solidFill>
              <a:latin typeface="+mn-ea"/>
              <a:ea typeface="+mn-ea"/>
            </a:endParaRPr>
          </a:p>
        </p:txBody>
      </p:sp>
    </p:spTree>
    <p:extLst>
      <p:ext uri="{BB962C8B-B14F-4D97-AF65-F5344CB8AC3E}">
        <p14:creationId xmlns:p14="http://schemas.microsoft.com/office/powerpoint/2010/main" val="21974790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
          <p:cNvSpPr txBox="1">
            <a:spLocks/>
          </p:cNvSpPr>
          <p:nvPr/>
        </p:nvSpPr>
        <p:spPr>
          <a:xfrm>
            <a:off x="76200" y="191773"/>
            <a:ext cx="6810375" cy="723900"/>
          </a:xfrm>
          <a:prstGeom prst="rect">
            <a:avLst/>
          </a:prstGeom>
        </p:spPr>
        <p:txBody>
          <a:bodyPr/>
          <a:lstStyle>
            <a:lvl1pPr algn="l" rtl="0" eaLnBrk="0" fontAlgn="base" hangingPunct="0">
              <a:spcBef>
                <a:spcPct val="0"/>
              </a:spcBef>
              <a:spcAft>
                <a:spcPct val="0"/>
              </a:spcAft>
              <a:defRPr sz="2400" b="1">
                <a:solidFill>
                  <a:schemeClr val="tx1"/>
                </a:solidFill>
                <a:latin typeface="Arial" pitchFamily="34" charset="0"/>
                <a:ea typeface="+mj-ea"/>
                <a:cs typeface="+mj-cs"/>
              </a:defRPr>
            </a:lvl1pPr>
            <a:lvl2pPr algn="l" rtl="0" eaLnBrk="0" fontAlgn="base" hangingPunct="0">
              <a:spcBef>
                <a:spcPct val="0"/>
              </a:spcBef>
              <a:spcAft>
                <a:spcPct val="0"/>
              </a:spcAft>
              <a:defRPr sz="2400" b="1">
                <a:solidFill>
                  <a:schemeClr val="tx1"/>
                </a:solidFill>
                <a:latin typeface="Arial" charset="0"/>
              </a:defRPr>
            </a:lvl2pPr>
            <a:lvl3pPr algn="l" rtl="0" eaLnBrk="0" fontAlgn="base" hangingPunct="0">
              <a:spcBef>
                <a:spcPct val="0"/>
              </a:spcBef>
              <a:spcAft>
                <a:spcPct val="0"/>
              </a:spcAft>
              <a:defRPr sz="2400" b="1">
                <a:solidFill>
                  <a:schemeClr val="tx1"/>
                </a:solidFill>
                <a:latin typeface="Arial" charset="0"/>
              </a:defRPr>
            </a:lvl3pPr>
            <a:lvl4pPr algn="l" rtl="0" eaLnBrk="0" fontAlgn="base" hangingPunct="0">
              <a:spcBef>
                <a:spcPct val="0"/>
              </a:spcBef>
              <a:spcAft>
                <a:spcPct val="0"/>
              </a:spcAft>
              <a:defRPr sz="2400" b="1">
                <a:solidFill>
                  <a:schemeClr val="tx1"/>
                </a:solidFill>
                <a:latin typeface="Arial" charset="0"/>
              </a:defRPr>
            </a:lvl4pPr>
            <a:lvl5pPr algn="l" rtl="0" eaLnBrk="0" fontAlgn="base" hangingPunct="0">
              <a:spcBef>
                <a:spcPct val="0"/>
              </a:spcBef>
              <a:spcAft>
                <a:spcPct val="0"/>
              </a:spcAft>
              <a:defRPr sz="2400" b="1">
                <a:solidFill>
                  <a:schemeClr val="tx1"/>
                </a:solidFill>
                <a:latin typeface="Arial" charset="0"/>
              </a:defRPr>
            </a:lvl5pPr>
            <a:lvl6pPr marL="457200" algn="l" rtl="0" fontAlgn="base">
              <a:spcBef>
                <a:spcPct val="0"/>
              </a:spcBef>
              <a:spcAft>
                <a:spcPct val="0"/>
              </a:spcAft>
              <a:defRPr sz="2400" b="1">
                <a:solidFill>
                  <a:schemeClr val="tx1"/>
                </a:solidFill>
                <a:latin typeface="Arial" charset="0"/>
              </a:defRPr>
            </a:lvl6pPr>
            <a:lvl7pPr marL="914400" algn="l" rtl="0" fontAlgn="base">
              <a:spcBef>
                <a:spcPct val="0"/>
              </a:spcBef>
              <a:spcAft>
                <a:spcPct val="0"/>
              </a:spcAft>
              <a:defRPr sz="2400" b="1">
                <a:solidFill>
                  <a:schemeClr val="tx1"/>
                </a:solidFill>
                <a:latin typeface="Arial" charset="0"/>
              </a:defRPr>
            </a:lvl7pPr>
            <a:lvl8pPr marL="1371600" algn="l" rtl="0" fontAlgn="base">
              <a:spcBef>
                <a:spcPct val="0"/>
              </a:spcBef>
              <a:spcAft>
                <a:spcPct val="0"/>
              </a:spcAft>
              <a:defRPr sz="2400" b="1">
                <a:solidFill>
                  <a:schemeClr val="tx1"/>
                </a:solidFill>
                <a:latin typeface="Arial" charset="0"/>
              </a:defRPr>
            </a:lvl8pPr>
            <a:lvl9pPr marL="1828800" algn="l" rtl="0" fontAlgn="base">
              <a:spcBef>
                <a:spcPct val="0"/>
              </a:spcBef>
              <a:spcAft>
                <a:spcPct val="0"/>
              </a:spcAft>
              <a:defRPr sz="2400" b="1">
                <a:solidFill>
                  <a:schemeClr val="tx1"/>
                </a:solidFill>
                <a:latin typeface="Arial" charset="0"/>
              </a:defRPr>
            </a:lvl9pPr>
          </a:lstStyle>
          <a:p>
            <a:r>
              <a:rPr kumimoji="1" lang="ja-JP" altLang="en-US" sz="2800" b="0" dirty="0" smtClean="0">
                <a:solidFill>
                  <a:schemeClr val="bg1"/>
                </a:solidFill>
                <a:latin typeface="HGPｺﾞｼｯｸM" pitchFamily="50" charset="-128"/>
                <a:ea typeface="HGPｺﾞｼｯｸM" pitchFamily="50" charset="-128"/>
              </a:rPr>
              <a:t>　</a:t>
            </a:r>
            <a:r>
              <a:rPr kumimoji="1" lang="en-US" altLang="ja-JP" sz="2800" b="0" dirty="0" smtClean="0">
                <a:solidFill>
                  <a:schemeClr val="bg1"/>
                </a:solidFill>
                <a:latin typeface="+mj-lt"/>
                <a:ea typeface="HGPｺﾞｼｯｸM" pitchFamily="50" charset="-128"/>
              </a:rPr>
              <a:t>LTM4620</a:t>
            </a:r>
          </a:p>
        </p:txBody>
      </p:sp>
      <p:sp>
        <p:nvSpPr>
          <p:cNvPr id="14" name="Rectangle 2"/>
          <p:cNvSpPr txBox="1">
            <a:spLocks noChangeArrowheads="1"/>
          </p:cNvSpPr>
          <p:nvPr/>
        </p:nvSpPr>
        <p:spPr bwMode="auto">
          <a:xfrm>
            <a:off x="381000" y="788725"/>
            <a:ext cx="8305800" cy="914400"/>
          </a:xfrm>
          <a:prstGeom prst="rect">
            <a:avLst/>
          </a:prstGeom>
          <a:noFill/>
          <a:ln w="9525">
            <a:noFill/>
            <a:miter lim="800000"/>
            <a:headEnd/>
            <a:tailEnd/>
          </a:ln>
        </p:spPr>
        <p:txBody>
          <a:bodyPr anchor="b"/>
          <a:lstStyle/>
          <a:p>
            <a:pPr eaLnBrk="0" hangingPunct="0"/>
            <a:r>
              <a:rPr lang="en-US" altLang="ja-JP" sz="1800" b="1" u="sng" dirty="0">
                <a:solidFill>
                  <a:schemeClr val="tx2"/>
                </a:solidFill>
                <a:ea typeface="ＭＳ Ｐゴシック" charset="-128"/>
              </a:rPr>
              <a:t>13A</a:t>
            </a:r>
            <a:r>
              <a:rPr lang="ja-JP" altLang="en-US" sz="1800" b="1" u="sng" dirty="0">
                <a:solidFill>
                  <a:schemeClr val="tx2"/>
                </a:solidFill>
                <a:ea typeface="ＭＳ Ｐゴシック" charset="-128"/>
              </a:rPr>
              <a:t>の</a:t>
            </a:r>
            <a:r>
              <a:rPr lang="en-US" altLang="ja-JP" sz="1800" b="1" u="sng" dirty="0">
                <a:solidFill>
                  <a:schemeClr val="tx2"/>
                </a:solidFill>
                <a:ea typeface="ＭＳ Ｐゴシック" charset="-128"/>
              </a:rPr>
              <a:t>2</a:t>
            </a:r>
            <a:r>
              <a:rPr lang="ja-JP" altLang="en-US" sz="1800" b="1" u="sng" dirty="0">
                <a:solidFill>
                  <a:schemeClr val="tx2"/>
                </a:solidFill>
                <a:ea typeface="ＭＳ Ｐゴシック" charset="-128"/>
              </a:rPr>
              <a:t>出力</a:t>
            </a:r>
            <a:r>
              <a:rPr lang="en-US" altLang="ja-JP" sz="1800" b="1" u="sng" dirty="0">
                <a:solidFill>
                  <a:schemeClr val="tx2"/>
                </a:solidFill>
                <a:ea typeface="ＭＳ Ｐゴシック" charset="-128"/>
              </a:rPr>
              <a:t> </a:t>
            </a:r>
            <a:r>
              <a:rPr lang="ja-JP" altLang="en-US" sz="1800" b="1" u="sng" dirty="0">
                <a:solidFill>
                  <a:schemeClr val="tx2"/>
                </a:solidFill>
                <a:ea typeface="ＭＳ Ｐゴシック" charset="-128"/>
              </a:rPr>
              <a:t>または、</a:t>
            </a:r>
            <a:r>
              <a:rPr lang="en-US" altLang="ja-JP" sz="1800" b="1" u="sng" dirty="0">
                <a:solidFill>
                  <a:schemeClr val="tx2"/>
                </a:solidFill>
                <a:ea typeface="ＭＳ Ｐゴシック" charset="-128"/>
              </a:rPr>
              <a:t> 26A</a:t>
            </a:r>
            <a:r>
              <a:rPr lang="ja-JP" altLang="en-US" sz="1800" b="1" u="sng" dirty="0">
                <a:solidFill>
                  <a:schemeClr val="tx2"/>
                </a:solidFill>
                <a:ea typeface="ＭＳ Ｐゴシック" charset="-128"/>
              </a:rPr>
              <a:t>の</a:t>
            </a:r>
            <a:r>
              <a:rPr lang="en-US" altLang="ja-JP" sz="1800" b="1" u="sng" dirty="0">
                <a:solidFill>
                  <a:schemeClr val="tx2"/>
                </a:solidFill>
                <a:ea typeface="ＭＳ Ｐゴシック" charset="-128"/>
              </a:rPr>
              <a:t>1</a:t>
            </a:r>
            <a:r>
              <a:rPr lang="ja-JP" altLang="en-US" sz="1800" b="1" u="sng" dirty="0" smtClean="0">
                <a:solidFill>
                  <a:schemeClr val="tx2"/>
                </a:solidFill>
                <a:ea typeface="ＭＳ Ｐゴシック" charset="-128"/>
              </a:rPr>
              <a:t>出力</a:t>
            </a:r>
            <a:endParaRPr lang="en-US" altLang="ja-JP" sz="1800" b="1" u="sng" dirty="0" smtClean="0">
              <a:solidFill>
                <a:schemeClr val="tx2"/>
              </a:solidFill>
              <a:ea typeface="ＭＳ Ｐゴシック" charset="-128"/>
            </a:endParaRPr>
          </a:p>
          <a:p>
            <a:pPr eaLnBrk="0" hangingPunct="0"/>
            <a:r>
              <a:rPr lang="ja-JP" altLang="en-US" sz="1800" b="1" dirty="0" smtClean="0">
                <a:solidFill>
                  <a:schemeClr val="tx2"/>
                </a:solidFill>
                <a:ea typeface="ＭＳ Ｐゴシック" charset="-128"/>
              </a:rPr>
              <a:t>降圧</a:t>
            </a:r>
            <a:r>
              <a:rPr lang="ja-JP" altLang="en-US" sz="1800" b="1" dirty="0">
                <a:solidFill>
                  <a:schemeClr val="tx2"/>
                </a:solidFill>
                <a:ea typeface="ＭＳ Ｐゴシック" charset="-128"/>
              </a:rPr>
              <a:t>・ヒートシンク内蔵型</a:t>
            </a:r>
            <a:r>
              <a:rPr lang="en-US" altLang="ja-JP" sz="1800" b="1" dirty="0">
                <a:solidFill>
                  <a:schemeClr val="tx2"/>
                </a:solidFill>
                <a:ea typeface="ＭＳ Ｐゴシック" charset="-128"/>
              </a:rPr>
              <a:t>DC/DC µModule</a:t>
            </a:r>
            <a:r>
              <a:rPr lang="en-US" altLang="ja-JP" sz="1800" b="1" baseline="30000" dirty="0">
                <a:solidFill>
                  <a:schemeClr val="tx2"/>
                </a:solidFill>
                <a:ea typeface="ＭＳ Ｐゴシック" charset="-128"/>
              </a:rPr>
              <a:t>®</a:t>
            </a:r>
            <a:r>
              <a:rPr lang="en-US" altLang="ja-JP" sz="1800" b="1" dirty="0">
                <a:solidFill>
                  <a:schemeClr val="tx2"/>
                </a:solidFill>
                <a:ea typeface="ＭＳ Ｐゴシック" charset="-128"/>
              </a:rPr>
              <a:t> </a:t>
            </a:r>
            <a:r>
              <a:rPr lang="ja-JP" altLang="en-US" sz="1800" b="1" dirty="0">
                <a:solidFill>
                  <a:schemeClr val="tx2"/>
                </a:solidFill>
                <a:ea typeface="ＭＳ Ｐゴシック" charset="-128"/>
              </a:rPr>
              <a:t>　（</a:t>
            </a:r>
            <a:r>
              <a:rPr lang="en-US" altLang="ja-JP" sz="1800" b="1" dirty="0">
                <a:solidFill>
                  <a:schemeClr val="tx2"/>
                </a:solidFill>
                <a:ea typeface="ＭＳ Ｐゴシック" charset="-128"/>
              </a:rPr>
              <a:t>4</a:t>
            </a:r>
            <a:r>
              <a:rPr lang="ja-JP" altLang="en-US" sz="1800" b="1" dirty="0">
                <a:solidFill>
                  <a:schemeClr val="tx2"/>
                </a:solidFill>
                <a:ea typeface="ＭＳ Ｐゴシック" charset="-128"/>
              </a:rPr>
              <a:t>並列で</a:t>
            </a:r>
            <a:r>
              <a:rPr lang="en-US" altLang="ja-JP" sz="1800" b="1" dirty="0">
                <a:solidFill>
                  <a:schemeClr val="tx2"/>
                </a:solidFill>
                <a:ea typeface="ＭＳ Ｐゴシック" charset="-128"/>
              </a:rPr>
              <a:t>100A</a:t>
            </a:r>
            <a:r>
              <a:rPr lang="ja-JP" altLang="en-US" sz="1800" b="1" dirty="0">
                <a:solidFill>
                  <a:schemeClr val="tx2"/>
                </a:solidFill>
                <a:ea typeface="ＭＳ Ｐゴシック" charset="-128"/>
              </a:rPr>
              <a:t>供給可）</a:t>
            </a:r>
            <a:endParaRPr lang="en-US" altLang="ja-JP" sz="2400" b="1" dirty="0">
              <a:solidFill>
                <a:schemeClr val="tx2"/>
              </a:solidFill>
              <a:ea typeface="ＭＳ Ｐゴシック" charset="-128"/>
              <a:cs typeface="Arial" charset="0"/>
            </a:endParaRPr>
          </a:p>
        </p:txBody>
      </p:sp>
      <p:pic>
        <p:nvPicPr>
          <p:cNvPr id="16"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887343" y="3259787"/>
            <a:ext cx="5256657" cy="28438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9750" y="1816973"/>
            <a:ext cx="4343400" cy="2270125"/>
          </a:xfrm>
          <a:prstGeom prst="rect">
            <a:avLst/>
          </a:prstGeom>
          <a:ln>
            <a:noFill/>
          </a:ln>
          <a:effectLst>
            <a:outerShdw blurRad="292100" dist="139700" dir="2700000" algn="tl" rotWithShape="0">
              <a:srgbClr val="333333">
                <a:alpha val="65000"/>
              </a:srgbClr>
            </a:outerShdw>
          </a:effectLst>
        </p:spPr>
      </p:pic>
      <p:cxnSp>
        <p:nvCxnSpPr>
          <p:cNvPr id="18" name="直線矢印コネクタ 17"/>
          <p:cNvCxnSpPr/>
          <p:nvPr/>
        </p:nvCxnSpPr>
        <p:spPr>
          <a:xfrm flipH="1">
            <a:off x="819397" y="3218213"/>
            <a:ext cx="641268" cy="1864426"/>
          </a:xfrm>
          <a:prstGeom prst="straightConnector1">
            <a:avLst/>
          </a:prstGeom>
          <a:ln>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9" name="TextBox 46"/>
          <p:cNvSpPr txBox="1"/>
          <p:nvPr/>
        </p:nvSpPr>
        <p:spPr>
          <a:xfrm>
            <a:off x="579460" y="5181551"/>
            <a:ext cx="2686253" cy="707886"/>
          </a:xfrm>
          <a:prstGeom prst="rect">
            <a:avLst/>
          </a:prstGeom>
          <a:noFill/>
        </p:spPr>
        <p:txBody>
          <a:bodyPr wrap="square" rtlCol="0">
            <a:spAutoFit/>
          </a:bodyPr>
          <a:lstStyle/>
          <a:p>
            <a:r>
              <a:rPr lang="ja-JP" altLang="en-US" sz="2000" b="1" dirty="0" smtClean="0">
                <a:solidFill>
                  <a:srgbClr val="800000"/>
                </a:solidFill>
                <a:latin typeface="HGSｺﾞｼｯｸM" pitchFamily="50" charset="-128"/>
                <a:ea typeface="HGSｺﾞｼｯｸM" pitchFamily="50" charset="-128"/>
                <a:cs typeface="Calibri" pitchFamily="34" charset="0"/>
              </a:rPr>
              <a:t>ヒートシンク内蔵</a:t>
            </a:r>
            <a:endParaRPr lang="en-US" altLang="ja-JP" sz="2000" b="1" dirty="0" smtClean="0">
              <a:solidFill>
                <a:srgbClr val="800000"/>
              </a:solidFill>
              <a:latin typeface="HGSｺﾞｼｯｸM" pitchFamily="50" charset="-128"/>
              <a:ea typeface="HGSｺﾞｼｯｸM" pitchFamily="50" charset="-128"/>
              <a:cs typeface="Calibri" pitchFamily="34" charset="0"/>
            </a:endParaRPr>
          </a:p>
          <a:p>
            <a:r>
              <a:rPr lang="ja-JP" altLang="en-US" sz="2000" b="1" dirty="0" smtClean="0">
                <a:solidFill>
                  <a:srgbClr val="800000"/>
                </a:solidFill>
                <a:latin typeface="HGSｺﾞｼｯｸM" pitchFamily="50" charset="-128"/>
                <a:ea typeface="HGSｺﾞｼｯｸM" pitchFamily="50" charset="-128"/>
                <a:cs typeface="Calibri" pitchFamily="34" charset="0"/>
              </a:rPr>
              <a:t>（特許技術）</a:t>
            </a:r>
            <a:endParaRPr lang="en-US" altLang="ja-JP" sz="2000" b="1" dirty="0" smtClean="0">
              <a:solidFill>
                <a:srgbClr val="800000"/>
              </a:solidFill>
              <a:latin typeface="HGSｺﾞｼｯｸM" pitchFamily="50" charset="-128"/>
              <a:ea typeface="HGSｺﾞｼｯｸM" pitchFamily="50" charset="-128"/>
              <a:cs typeface="Calibri" pitchFamily="34" charset="0"/>
            </a:endParaRPr>
          </a:p>
        </p:txBody>
      </p:sp>
      <p:sp>
        <p:nvSpPr>
          <p:cNvPr id="20" name="TextBox 46"/>
          <p:cNvSpPr txBox="1"/>
          <p:nvPr/>
        </p:nvSpPr>
        <p:spPr>
          <a:xfrm>
            <a:off x="4797632" y="2032611"/>
            <a:ext cx="4049486" cy="707886"/>
          </a:xfrm>
          <a:prstGeom prst="rect">
            <a:avLst/>
          </a:prstGeom>
          <a:noFill/>
        </p:spPr>
        <p:txBody>
          <a:bodyPr wrap="square" rtlCol="0">
            <a:spAutoFit/>
          </a:bodyPr>
          <a:lstStyle/>
          <a:p>
            <a:r>
              <a:rPr lang="en-US" altLang="ja-JP" sz="2000" b="1" dirty="0" smtClean="0">
                <a:solidFill>
                  <a:srgbClr val="800000"/>
                </a:solidFill>
                <a:latin typeface="HGSｺﾞｼｯｸM" pitchFamily="50" charset="-128"/>
                <a:ea typeface="HGSｺﾞｼｯｸM" pitchFamily="50" charset="-128"/>
                <a:cs typeface="Calibri" pitchFamily="34" charset="0"/>
              </a:rPr>
              <a:t>15mm x 15mm x 5mm</a:t>
            </a:r>
            <a:r>
              <a:rPr lang="ja-JP" altLang="en-US" sz="2000" b="1" dirty="0" smtClean="0">
                <a:solidFill>
                  <a:srgbClr val="800000"/>
                </a:solidFill>
                <a:latin typeface="HGSｺﾞｼｯｸM" pitchFamily="50" charset="-128"/>
                <a:ea typeface="HGSｺﾞｼｯｸM" pitchFamily="50" charset="-128"/>
                <a:cs typeface="Calibri" pitchFamily="34" charset="0"/>
              </a:rPr>
              <a:t>で</a:t>
            </a:r>
            <a:r>
              <a:rPr lang="en-US" altLang="ja-JP" sz="2000" b="1" dirty="0" smtClean="0">
                <a:solidFill>
                  <a:srgbClr val="800000"/>
                </a:solidFill>
                <a:latin typeface="HGSｺﾞｼｯｸM" pitchFamily="50" charset="-128"/>
                <a:ea typeface="HGSｺﾞｼｯｸM" pitchFamily="50" charset="-128"/>
                <a:cs typeface="Calibri" pitchFamily="34" charset="0"/>
              </a:rPr>
              <a:t>26A</a:t>
            </a:r>
            <a:r>
              <a:rPr lang="ja-JP" altLang="en-US" sz="2000" b="1" dirty="0" smtClean="0">
                <a:solidFill>
                  <a:srgbClr val="800000"/>
                </a:solidFill>
                <a:latin typeface="HGSｺﾞｼｯｸM" pitchFamily="50" charset="-128"/>
                <a:ea typeface="HGSｺﾞｼｯｸM" pitchFamily="50" charset="-128"/>
                <a:cs typeface="Calibri" pitchFamily="34" charset="0"/>
              </a:rPr>
              <a:t>駆動</a:t>
            </a:r>
            <a:endParaRPr lang="en-US" altLang="ja-JP" sz="2000" b="1" dirty="0" smtClean="0">
              <a:solidFill>
                <a:srgbClr val="800000"/>
              </a:solidFill>
              <a:latin typeface="HGSｺﾞｼｯｸM" pitchFamily="50" charset="-128"/>
              <a:ea typeface="HGSｺﾞｼｯｸM" pitchFamily="50" charset="-128"/>
              <a:cs typeface="Calibri" pitchFamily="34" charset="0"/>
            </a:endParaRPr>
          </a:p>
          <a:p>
            <a:r>
              <a:rPr lang="ja-JP" altLang="en-US" sz="2000" b="1" dirty="0" smtClean="0">
                <a:solidFill>
                  <a:srgbClr val="800000"/>
                </a:solidFill>
                <a:latin typeface="HGSｺﾞｼｯｸM" pitchFamily="50" charset="-128"/>
                <a:ea typeface="HGSｺﾞｼｯｸM" pitchFamily="50" charset="-128"/>
                <a:cs typeface="Calibri" pitchFamily="34" charset="0"/>
              </a:rPr>
              <a:t>（インダクタ内蔵）</a:t>
            </a:r>
            <a:endParaRPr lang="en-US" altLang="ja-JP" sz="2000" b="1" dirty="0" smtClean="0">
              <a:solidFill>
                <a:srgbClr val="800000"/>
              </a:solidFill>
              <a:latin typeface="HGSｺﾞｼｯｸM" pitchFamily="50" charset="-128"/>
              <a:ea typeface="HGSｺﾞｼｯｸM" pitchFamily="50" charset="-128"/>
              <a:cs typeface="Calibri" pitchFamily="34" charset="0"/>
            </a:endParaRPr>
          </a:p>
        </p:txBody>
      </p:sp>
      <p:cxnSp>
        <p:nvCxnSpPr>
          <p:cNvPr id="22" name="直線矢印コネクタ 21"/>
          <p:cNvCxnSpPr/>
          <p:nvPr/>
        </p:nvCxnSpPr>
        <p:spPr>
          <a:xfrm flipH="1">
            <a:off x="6911439" y="2493818"/>
            <a:ext cx="1033153" cy="143691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48393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
          <p:cNvSpPr txBox="1">
            <a:spLocks/>
          </p:cNvSpPr>
          <p:nvPr/>
        </p:nvSpPr>
        <p:spPr>
          <a:xfrm>
            <a:off x="76200" y="219690"/>
            <a:ext cx="6810375" cy="723900"/>
          </a:xfrm>
          <a:prstGeom prst="rect">
            <a:avLst/>
          </a:prstGeom>
        </p:spPr>
        <p:txBody>
          <a:bodyPr/>
          <a:lstStyle>
            <a:lvl1pPr algn="l" rtl="0" eaLnBrk="0" fontAlgn="base" hangingPunct="0">
              <a:spcBef>
                <a:spcPct val="0"/>
              </a:spcBef>
              <a:spcAft>
                <a:spcPct val="0"/>
              </a:spcAft>
              <a:defRPr sz="2400" b="1">
                <a:solidFill>
                  <a:schemeClr val="tx1"/>
                </a:solidFill>
                <a:latin typeface="Arial" pitchFamily="34" charset="0"/>
                <a:ea typeface="+mj-ea"/>
                <a:cs typeface="+mj-cs"/>
              </a:defRPr>
            </a:lvl1pPr>
            <a:lvl2pPr algn="l" rtl="0" eaLnBrk="0" fontAlgn="base" hangingPunct="0">
              <a:spcBef>
                <a:spcPct val="0"/>
              </a:spcBef>
              <a:spcAft>
                <a:spcPct val="0"/>
              </a:spcAft>
              <a:defRPr sz="2400" b="1">
                <a:solidFill>
                  <a:schemeClr val="tx1"/>
                </a:solidFill>
                <a:latin typeface="Arial" charset="0"/>
              </a:defRPr>
            </a:lvl2pPr>
            <a:lvl3pPr algn="l" rtl="0" eaLnBrk="0" fontAlgn="base" hangingPunct="0">
              <a:spcBef>
                <a:spcPct val="0"/>
              </a:spcBef>
              <a:spcAft>
                <a:spcPct val="0"/>
              </a:spcAft>
              <a:defRPr sz="2400" b="1">
                <a:solidFill>
                  <a:schemeClr val="tx1"/>
                </a:solidFill>
                <a:latin typeface="Arial" charset="0"/>
              </a:defRPr>
            </a:lvl3pPr>
            <a:lvl4pPr algn="l" rtl="0" eaLnBrk="0" fontAlgn="base" hangingPunct="0">
              <a:spcBef>
                <a:spcPct val="0"/>
              </a:spcBef>
              <a:spcAft>
                <a:spcPct val="0"/>
              </a:spcAft>
              <a:defRPr sz="2400" b="1">
                <a:solidFill>
                  <a:schemeClr val="tx1"/>
                </a:solidFill>
                <a:latin typeface="Arial" charset="0"/>
              </a:defRPr>
            </a:lvl4pPr>
            <a:lvl5pPr algn="l" rtl="0" eaLnBrk="0" fontAlgn="base" hangingPunct="0">
              <a:spcBef>
                <a:spcPct val="0"/>
              </a:spcBef>
              <a:spcAft>
                <a:spcPct val="0"/>
              </a:spcAft>
              <a:defRPr sz="2400" b="1">
                <a:solidFill>
                  <a:schemeClr val="tx1"/>
                </a:solidFill>
                <a:latin typeface="Arial" charset="0"/>
              </a:defRPr>
            </a:lvl5pPr>
            <a:lvl6pPr marL="457200" algn="l" rtl="0" fontAlgn="base">
              <a:spcBef>
                <a:spcPct val="0"/>
              </a:spcBef>
              <a:spcAft>
                <a:spcPct val="0"/>
              </a:spcAft>
              <a:defRPr sz="2400" b="1">
                <a:solidFill>
                  <a:schemeClr val="tx1"/>
                </a:solidFill>
                <a:latin typeface="Arial" charset="0"/>
              </a:defRPr>
            </a:lvl6pPr>
            <a:lvl7pPr marL="914400" algn="l" rtl="0" fontAlgn="base">
              <a:spcBef>
                <a:spcPct val="0"/>
              </a:spcBef>
              <a:spcAft>
                <a:spcPct val="0"/>
              </a:spcAft>
              <a:defRPr sz="2400" b="1">
                <a:solidFill>
                  <a:schemeClr val="tx1"/>
                </a:solidFill>
                <a:latin typeface="Arial" charset="0"/>
              </a:defRPr>
            </a:lvl7pPr>
            <a:lvl8pPr marL="1371600" algn="l" rtl="0" fontAlgn="base">
              <a:spcBef>
                <a:spcPct val="0"/>
              </a:spcBef>
              <a:spcAft>
                <a:spcPct val="0"/>
              </a:spcAft>
              <a:defRPr sz="2400" b="1">
                <a:solidFill>
                  <a:schemeClr val="tx1"/>
                </a:solidFill>
                <a:latin typeface="Arial" charset="0"/>
              </a:defRPr>
            </a:lvl8pPr>
            <a:lvl9pPr marL="1828800" algn="l" rtl="0" fontAlgn="base">
              <a:spcBef>
                <a:spcPct val="0"/>
              </a:spcBef>
              <a:spcAft>
                <a:spcPct val="0"/>
              </a:spcAft>
              <a:defRPr sz="2400" b="1">
                <a:solidFill>
                  <a:schemeClr val="tx1"/>
                </a:solidFill>
                <a:latin typeface="Arial" charset="0"/>
              </a:defRPr>
            </a:lvl9pPr>
          </a:lstStyle>
          <a:p>
            <a:r>
              <a:rPr kumimoji="1" lang="ja-JP" altLang="en-US" sz="2800" b="0" dirty="0" smtClean="0">
                <a:solidFill>
                  <a:schemeClr val="bg1"/>
                </a:solidFill>
                <a:latin typeface="+mj-lt"/>
                <a:ea typeface="HGPｺﾞｼｯｸM" pitchFamily="50" charset="-128"/>
              </a:rPr>
              <a:t>　</a:t>
            </a:r>
            <a:r>
              <a:rPr kumimoji="1" lang="en-US" altLang="ja-JP" sz="2800" b="0" dirty="0" smtClean="0">
                <a:solidFill>
                  <a:schemeClr val="bg1"/>
                </a:solidFill>
                <a:latin typeface="+mj-lt"/>
                <a:ea typeface="HGPｺﾞｼｯｸM" pitchFamily="50" charset="-128"/>
              </a:rPr>
              <a:t>LTM4620</a:t>
            </a:r>
            <a:r>
              <a:rPr kumimoji="1" lang="ja-JP" altLang="en-US" sz="2800" b="0" dirty="0" smtClean="0">
                <a:solidFill>
                  <a:schemeClr val="bg1"/>
                </a:solidFill>
                <a:latin typeface="+mj-lt"/>
                <a:ea typeface="HGPｺﾞｼｯｸM" pitchFamily="50" charset="-128"/>
              </a:rPr>
              <a:t>の内部構造</a:t>
            </a:r>
            <a:endParaRPr kumimoji="1" lang="en-US" altLang="ja-JP" sz="2800" b="0" dirty="0" smtClean="0">
              <a:solidFill>
                <a:schemeClr val="bg1"/>
              </a:solidFill>
              <a:latin typeface="+mj-lt"/>
              <a:ea typeface="HGPｺﾞｼｯｸM" pitchFamily="50" charset="-128"/>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5754" y="1856096"/>
            <a:ext cx="8597250" cy="3500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71752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角丸四角形 15"/>
          <p:cNvSpPr/>
          <p:nvPr/>
        </p:nvSpPr>
        <p:spPr>
          <a:xfrm>
            <a:off x="465423" y="1053168"/>
            <a:ext cx="4911795" cy="675580"/>
          </a:xfrm>
          <a:prstGeom prst="roundRect">
            <a:avLst/>
          </a:prstGeom>
          <a:solidFill>
            <a:srgbClr val="92D050"/>
          </a:solidFill>
          <a:ln w="19050">
            <a:noFill/>
          </a:ln>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17" name="正方形/長方形 16"/>
          <p:cNvSpPr/>
          <p:nvPr/>
        </p:nvSpPr>
        <p:spPr>
          <a:xfrm>
            <a:off x="528472" y="1129348"/>
            <a:ext cx="5093030" cy="52322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l"/>
            <a:r>
              <a:rPr lang="ja-JP" altLang="en-US" sz="28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電源の設計を簡単・安全設計</a:t>
            </a:r>
            <a:endParaRPr lang="en-US" altLang="ja-JP" sz="2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09674" y="1807254"/>
            <a:ext cx="6315075" cy="2338634"/>
          </a:xfrm>
          <a:prstGeom prst="rect">
            <a:avLst/>
          </a:prstGeom>
        </p:spPr>
      </p:pic>
      <p:sp>
        <p:nvSpPr>
          <p:cNvPr id="6" name="テキスト ボックス 5"/>
          <p:cNvSpPr txBox="1"/>
          <p:nvPr/>
        </p:nvSpPr>
        <p:spPr>
          <a:xfrm>
            <a:off x="123826" y="4276725"/>
            <a:ext cx="8791574" cy="2123658"/>
          </a:xfrm>
          <a:prstGeom prst="rect">
            <a:avLst/>
          </a:prstGeom>
          <a:noFill/>
        </p:spPr>
        <p:txBody>
          <a:bodyPr wrap="square" rtlCol="0">
            <a:spAutoFit/>
          </a:bodyPr>
          <a:lstStyle/>
          <a:p>
            <a:pPr algn="l"/>
            <a:r>
              <a:rPr lang="ja-JP" altLang="en-US" sz="1200" spc="50" dirty="0">
                <a:ln w="11430"/>
                <a:gradFill>
                  <a:gsLst>
                    <a:gs pos="25000">
                      <a:schemeClr val="accent2">
                        <a:satMod val="155000"/>
                      </a:schemeClr>
                    </a:gs>
                    <a:gs pos="100000">
                      <a:schemeClr val="accent2">
                        <a:shade val="45000"/>
                        <a:satMod val="165000"/>
                      </a:schemeClr>
                    </a:gs>
                  </a:gsLst>
                  <a:lin ang="5400000"/>
                </a:gradFill>
              </a:rPr>
              <a:t>●アプリケーションノートの充実</a:t>
            </a:r>
            <a:endParaRPr lang="en-US" altLang="ja-JP" sz="1200" spc="50" dirty="0">
              <a:ln w="11430"/>
              <a:gradFill>
                <a:gsLst>
                  <a:gs pos="25000">
                    <a:schemeClr val="accent2">
                      <a:satMod val="155000"/>
                    </a:schemeClr>
                  </a:gs>
                  <a:gs pos="100000">
                    <a:schemeClr val="accent2">
                      <a:shade val="45000"/>
                      <a:satMod val="165000"/>
                    </a:schemeClr>
                  </a:gs>
                </a:gsLst>
                <a:lin ang="5400000"/>
              </a:gradFill>
            </a:endParaRPr>
          </a:p>
          <a:p>
            <a:pPr algn="l"/>
            <a:r>
              <a:rPr lang="en-US" altLang="ja-JP" sz="1200" spc="50" dirty="0">
                <a:ln w="11430"/>
                <a:gradFill>
                  <a:gsLst>
                    <a:gs pos="25000">
                      <a:schemeClr val="accent2">
                        <a:satMod val="155000"/>
                      </a:schemeClr>
                    </a:gs>
                    <a:gs pos="100000">
                      <a:schemeClr val="accent2">
                        <a:shade val="45000"/>
                        <a:satMod val="165000"/>
                      </a:schemeClr>
                    </a:gs>
                  </a:gsLst>
                  <a:lin ang="5400000"/>
                </a:gradFill>
              </a:rPr>
              <a:t>[</a:t>
            </a:r>
            <a:r>
              <a:rPr lang="ja-JP" altLang="en-US" sz="1200" spc="50" dirty="0">
                <a:ln w="11430"/>
                <a:gradFill>
                  <a:gsLst>
                    <a:gs pos="25000">
                      <a:schemeClr val="accent2">
                        <a:satMod val="155000"/>
                      </a:schemeClr>
                    </a:gs>
                    <a:gs pos="100000">
                      <a:schemeClr val="accent2">
                        <a:shade val="45000"/>
                        <a:satMod val="165000"/>
                      </a:schemeClr>
                    </a:gs>
                  </a:gsLst>
                  <a:lin ang="5400000"/>
                </a:gradFill>
              </a:rPr>
              <a:t>実装・設計</a:t>
            </a:r>
            <a:r>
              <a:rPr lang="en-US" altLang="ja-JP" sz="1200" spc="50" dirty="0">
                <a:ln w="11430"/>
                <a:gradFill>
                  <a:gsLst>
                    <a:gs pos="25000">
                      <a:schemeClr val="accent2">
                        <a:satMod val="155000"/>
                      </a:schemeClr>
                    </a:gs>
                    <a:gs pos="100000">
                      <a:schemeClr val="accent2">
                        <a:shade val="45000"/>
                        <a:satMod val="165000"/>
                      </a:schemeClr>
                    </a:gs>
                  </a:gsLst>
                  <a:lin ang="5400000"/>
                </a:gradFill>
              </a:rPr>
              <a:t>]</a:t>
            </a:r>
            <a:r>
              <a:rPr lang="ja-JP" altLang="en-US" sz="1200" spc="50" dirty="0">
                <a:ln w="11430"/>
                <a:gradFill>
                  <a:gsLst>
                    <a:gs pos="25000">
                      <a:schemeClr val="accent2">
                        <a:satMod val="155000"/>
                      </a:schemeClr>
                    </a:gs>
                    <a:gs pos="100000">
                      <a:schemeClr val="accent2">
                        <a:shade val="45000"/>
                        <a:satMod val="165000"/>
                      </a:schemeClr>
                    </a:gs>
                  </a:gsLst>
                  <a:lin ang="5400000"/>
                </a:gradFill>
              </a:rPr>
              <a:t>　　　　　　　　　　</a:t>
            </a:r>
            <a:endParaRPr lang="en-US" altLang="ja-JP" sz="1200" spc="50" dirty="0">
              <a:ln w="11430"/>
              <a:gradFill>
                <a:gsLst>
                  <a:gs pos="25000">
                    <a:schemeClr val="accent2">
                      <a:satMod val="155000"/>
                    </a:schemeClr>
                  </a:gs>
                  <a:gs pos="100000">
                    <a:schemeClr val="accent2">
                      <a:shade val="45000"/>
                      <a:satMod val="165000"/>
                    </a:schemeClr>
                  </a:gs>
                </a:gsLst>
                <a:lin ang="5400000"/>
              </a:gradFill>
            </a:endParaRPr>
          </a:p>
          <a:p>
            <a:pPr algn="l"/>
            <a:r>
              <a:rPr lang="ja-JP" altLang="en-US" sz="1200" spc="50" dirty="0">
                <a:ln w="11430"/>
                <a:gradFill>
                  <a:gsLst>
                    <a:gs pos="25000">
                      <a:schemeClr val="accent2">
                        <a:satMod val="155000"/>
                      </a:schemeClr>
                    </a:gs>
                    <a:gs pos="100000">
                      <a:schemeClr val="accent2">
                        <a:shade val="45000"/>
                        <a:satMod val="165000"/>
                      </a:schemeClr>
                    </a:gs>
                  </a:gsLst>
                  <a:lin ang="5400000"/>
                </a:gradFill>
              </a:rPr>
              <a:t>・</a:t>
            </a:r>
            <a:r>
              <a:rPr lang="en-US" altLang="ja-JP" sz="1200" spc="50" dirty="0">
                <a:ln w="11430"/>
                <a:gradFill>
                  <a:gsLst>
                    <a:gs pos="25000">
                      <a:schemeClr val="accent2">
                        <a:satMod val="155000"/>
                      </a:schemeClr>
                    </a:gs>
                    <a:gs pos="100000">
                      <a:schemeClr val="accent2">
                        <a:shade val="45000"/>
                        <a:satMod val="165000"/>
                      </a:schemeClr>
                    </a:gs>
                  </a:gsLst>
                  <a:lin ang="5400000"/>
                </a:gradFill>
              </a:rPr>
              <a:t>AN100</a:t>
            </a:r>
            <a:r>
              <a:rPr lang="ja-JP" altLang="en-US" sz="1200" spc="50" dirty="0">
                <a:ln w="11430"/>
                <a:gradFill>
                  <a:gsLst>
                    <a:gs pos="25000">
                      <a:schemeClr val="accent2">
                        <a:satMod val="155000"/>
                      </a:schemeClr>
                    </a:gs>
                    <a:gs pos="100000">
                      <a:schemeClr val="accent2">
                        <a:shade val="45000"/>
                        <a:satMod val="165000"/>
                      </a:schemeClr>
                    </a:gs>
                  </a:gsLst>
                  <a:lin ang="5400000"/>
                </a:gradFill>
              </a:rPr>
              <a:t>　</a:t>
            </a:r>
            <a:r>
              <a:rPr lang="ja-JP" altLang="en-US" sz="1200" spc="50" dirty="0" smtClean="0">
                <a:ln w="11430"/>
                <a:gradFill>
                  <a:gsLst>
                    <a:gs pos="25000">
                      <a:schemeClr val="accent2">
                        <a:satMod val="155000"/>
                      </a:schemeClr>
                    </a:gs>
                    <a:gs pos="100000">
                      <a:schemeClr val="accent2">
                        <a:shade val="45000"/>
                        <a:satMod val="165000"/>
                      </a:schemeClr>
                    </a:gs>
                  </a:gsLst>
                  <a:lin ang="5400000"/>
                </a:gradFill>
              </a:rPr>
              <a:t>　</a:t>
            </a:r>
            <a:r>
              <a:rPr lang="en-US" altLang="ja-JP" sz="1200" spc="50" dirty="0" smtClean="0">
                <a:ln w="11430"/>
                <a:gradFill>
                  <a:gsLst>
                    <a:gs pos="25000">
                      <a:schemeClr val="accent2">
                        <a:satMod val="155000"/>
                      </a:schemeClr>
                    </a:gs>
                    <a:gs pos="100000">
                      <a:schemeClr val="accent2">
                        <a:shade val="45000"/>
                        <a:satMod val="165000"/>
                      </a:schemeClr>
                    </a:gs>
                  </a:gsLst>
                  <a:lin ang="5400000"/>
                </a:gradFill>
              </a:rPr>
              <a:t>–</a:t>
            </a:r>
            <a:r>
              <a:rPr lang="en-US" altLang="ja-JP" sz="1200" spc="50" dirty="0">
                <a:ln w="11430"/>
                <a:gradFill>
                  <a:gsLst>
                    <a:gs pos="25000">
                      <a:schemeClr val="accent2">
                        <a:satMod val="155000"/>
                      </a:schemeClr>
                    </a:gs>
                    <a:gs pos="100000">
                      <a:schemeClr val="accent2">
                        <a:shade val="45000"/>
                        <a:satMod val="165000"/>
                      </a:schemeClr>
                    </a:gs>
                  </a:gsLst>
                  <a:lin ang="5400000"/>
                </a:gradFill>
              </a:rPr>
              <a:t>LGA</a:t>
            </a:r>
            <a:r>
              <a:rPr lang="ja-JP" altLang="en-US" sz="1200" spc="50" dirty="0">
                <a:ln w="11430"/>
                <a:gradFill>
                  <a:gsLst>
                    <a:gs pos="25000">
                      <a:schemeClr val="accent2">
                        <a:satMod val="155000"/>
                      </a:schemeClr>
                    </a:gs>
                    <a:gs pos="100000">
                      <a:schemeClr val="accent2">
                        <a:shade val="45000"/>
                        <a:satMod val="165000"/>
                      </a:schemeClr>
                    </a:gs>
                  </a:gsLst>
                  <a:lin ang="5400000"/>
                </a:gradFill>
              </a:rPr>
              <a:t>パッケージに入った</a:t>
            </a:r>
            <a:r>
              <a:rPr lang="en-US" altLang="ja-JP" sz="1200" spc="50" dirty="0">
                <a:ln w="11430"/>
                <a:gradFill>
                  <a:gsLst>
                    <a:gs pos="25000">
                      <a:schemeClr val="accent2">
                        <a:satMod val="155000"/>
                      </a:schemeClr>
                    </a:gs>
                    <a:gs pos="100000">
                      <a:schemeClr val="accent2">
                        <a:shade val="45000"/>
                        <a:satMod val="165000"/>
                      </a:schemeClr>
                    </a:gs>
                  </a:gsLst>
                  <a:lin ang="5400000"/>
                </a:gradFill>
              </a:rPr>
              <a:t>DC/DC</a:t>
            </a:r>
            <a:r>
              <a:rPr lang="ja-JP" altLang="en-US" sz="1200" spc="50" dirty="0">
                <a:ln w="11430"/>
                <a:gradFill>
                  <a:gsLst>
                    <a:gs pos="25000">
                      <a:schemeClr val="accent2">
                        <a:satMod val="155000"/>
                      </a:schemeClr>
                    </a:gs>
                    <a:gs pos="100000">
                      <a:schemeClr val="accent2">
                        <a:shade val="45000"/>
                        <a:satMod val="165000"/>
                      </a:schemeClr>
                    </a:gs>
                  </a:gsLst>
                  <a:lin ang="5400000"/>
                </a:gradFill>
              </a:rPr>
              <a:t>　</a:t>
            </a:r>
            <a:r>
              <a:rPr lang="en-US" altLang="ja-JP" sz="1200" spc="50" dirty="0">
                <a:ln w="11430"/>
                <a:gradFill>
                  <a:gsLst>
                    <a:gs pos="25000">
                      <a:schemeClr val="accent2">
                        <a:satMod val="155000"/>
                      </a:schemeClr>
                    </a:gs>
                    <a:gs pos="100000">
                      <a:schemeClr val="accent2">
                        <a:shade val="45000"/>
                        <a:satMod val="165000"/>
                      </a:schemeClr>
                    </a:gs>
                  </a:gsLst>
                  <a:lin ang="5400000"/>
                </a:gradFill>
              </a:rPr>
              <a:t>μModule</a:t>
            </a:r>
            <a:r>
              <a:rPr lang="ja-JP" altLang="en-US" sz="1200" spc="50" dirty="0">
                <a:ln w="11430"/>
                <a:gradFill>
                  <a:gsLst>
                    <a:gs pos="25000">
                      <a:schemeClr val="accent2">
                        <a:satMod val="155000"/>
                      </a:schemeClr>
                    </a:gs>
                    <a:gs pos="100000">
                      <a:schemeClr val="accent2">
                        <a:shade val="45000"/>
                        <a:satMod val="165000"/>
                      </a:schemeClr>
                    </a:gs>
                  </a:gsLst>
                  <a:lin ang="5400000"/>
                </a:gradFill>
              </a:rPr>
              <a:t>の推奨ランドパッド設計、アセンブリおよびリワークのガイドライン</a:t>
            </a:r>
            <a:endParaRPr lang="en-US" altLang="ja-JP" sz="1200" spc="50" dirty="0">
              <a:ln w="11430"/>
              <a:gradFill>
                <a:gsLst>
                  <a:gs pos="25000">
                    <a:schemeClr val="accent2">
                      <a:satMod val="155000"/>
                    </a:schemeClr>
                  </a:gs>
                  <a:gs pos="100000">
                    <a:schemeClr val="accent2">
                      <a:shade val="45000"/>
                      <a:satMod val="165000"/>
                    </a:schemeClr>
                  </a:gs>
                </a:gsLst>
                <a:lin ang="5400000"/>
              </a:gradFill>
            </a:endParaRPr>
          </a:p>
          <a:p>
            <a:pPr algn="l"/>
            <a:r>
              <a:rPr lang="ja-JP" altLang="en-US" sz="1200" spc="50" dirty="0">
                <a:ln w="11430"/>
                <a:gradFill>
                  <a:gsLst>
                    <a:gs pos="25000">
                      <a:schemeClr val="accent2">
                        <a:satMod val="155000"/>
                      </a:schemeClr>
                    </a:gs>
                    <a:gs pos="100000">
                      <a:schemeClr val="accent2">
                        <a:shade val="45000"/>
                        <a:satMod val="165000"/>
                      </a:schemeClr>
                    </a:gs>
                  </a:gsLst>
                  <a:lin ang="5400000"/>
                </a:gradFill>
              </a:rPr>
              <a:t>・</a:t>
            </a:r>
            <a:r>
              <a:rPr lang="en-US" altLang="ja-JP" sz="1200" spc="50" dirty="0">
                <a:ln w="11430"/>
                <a:gradFill>
                  <a:gsLst>
                    <a:gs pos="25000">
                      <a:schemeClr val="accent2">
                        <a:satMod val="155000"/>
                      </a:schemeClr>
                    </a:gs>
                    <a:gs pos="100000">
                      <a:schemeClr val="accent2">
                        <a:shade val="45000"/>
                        <a:satMod val="165000"/>
                      </a:schemeClr>
                    </a:gs>
                  </a:gsLst>
                  <a:lin ang="5400000"/>
                </a:gradFill>
              </a:rPr>
              <a:t>AN117</a:t>
            </a:r>
            <a:r>
              <a:rPr lang="ja-JP" altLang="en-US" sz="1200" spc="50" dirty="0">
                <a:ln w="11430"/>
                <a:gradFill>
                  <a:gsLst>
                    <a:gs pos="25000">
                      <a:schemeClr val="accent2">
                        <a:satMod val="155000"/>
                      </a:schemeClr>
                    </a:gs>
                    <a:gs pos="100000">
                      <a:schemeClr val="accent2">
                        <a:shade val="45000"/>
                        <a:satMod val="165000"/>
                      </a:schemeClr>
                    </a:gs>
                  </a:gsLst>
                  <a:lin ang="5400000"/>
                </a:gradFill>
              </a:rPr>
              <a:t>　</a:t>
            </a:r>
            <a:r>
              <a:rPr lang="ja-JP" altLang="en-US" sz="1200" spc="50" dirty="0" smtClean="0">
                <a:ln w="11430"/>
                <a:gradFill>
                  <a:gsLst>
                    <a:gs pos="25000">
                      <a:schemeClr val="accent2">
                        <a:satMod val="155000"/>
                      </a:schemeClr>
                    </a:gs>
                    <a:gs pos="100000">
                      <a:schemeClr val="accent2">
                        <a:shade val="45000"/>
                        <a:satMod val="165000"/>
                      </a:schemeClr>
                    </a:gs>
                  </a:gsLst>
                  <a:lin ang="5400000"/>
                </a:gradFill>
              </a:rPr>
              <a:t>　</a:t>
            </a:r>
            <a:r>
              <a:rPr lang="en-US" altLang="ja-JP" sz="1200" spc="50" dirty="0" smtClean="0">
                <a:ln w="11430"/>
                <a:gradFill>
                  <a:gsLst>
                    <a:gs pos="25000">
                      <a:schemeClr val="accent2">
                        <a:satMod val="155000"/>
                      </a:schemeClr>
                    </a:gs>
                    <a:gs pos="100000">
                      <a:schemeClr val="accent2">
                        <a:shade val="45000"/>
                        <a:satMod val="165000"/>
                      </a:schemeClr>
                    </a:gs>
                  </a:gsLst>
                  <a:lin ang="5400000"/>
                </a:gradFill>
              </a:rPr>
              <a:t>–</a:t>
            </a:r>
            <a:r>
              <a:rPr lang="en-US" altLang="ja-JP" sz="1200" spc="50" dirty="0">
                <a:ln w="11430"/>
                <a:gradFill>
                  <a:gsLst>
                    <a:gs pos="25000">
                      <a:schemeClr val="accent2">
                        <a:satMod val="155000"/>
                      </a:schemeClr>
                    </a:gs>
                    <a:gs pos="100000">
                      <a:schemeClr val="accent2">
                        <a:shade val="45000"/>
                        <a:satMod val="165000"/>
                      </a:schemeClr>
                    </a:gs>
                  </a:gsLst>
                  <a:lin ang="5400000"/>
                </a:gradFill>
              </a:rPr>
              <a:t>DC/DC</a:t>
            </a:r>
            <a:r>
              <a:rPr lang="ja-JP" altLang="en-US" sz="1200" spc="50" dirty="0">
                <a:ln w="11430"/>
                <a:gradFill>
                  <a:gsLst>
                    <a:gs pos="25000">
                      <a:schemeClr val="accent2">
                        <a:satMod val="155000"/>
                      </a:schemeClr>
                    </a:gs>
                    <a:gs pos="100000">
                      <a:schemeClr val="accent2">
                        <a:shade val="45000"/>
                        <a:satMod val="165000"/>
                      </a:schemeClr>
                    </a:gs>
                  </a:gsLst>
                  <a:lin ang="5400000"/>
                </a:gradFill>
              </a:rPr>
              <a:t>　</a:t>
            </a:r>
            <a:r>
              <a:rPr lang="en-US" altLang="ja-JP" sz="1200" spc="50" dirty="0">
                <a:ln w="11430"/>
                <a:gradFill>
                  <a:gsLst>
                    <a:gs pos="25000">
                      <a:schemeClr val="accent2">
                        <a:satMod val="155000"/>
                      </a:schemeClr>
                    </a:gs>
                    <a:gs pos="100000">
                      <a:schemeClr val="accent2">
                        <a:shade val="45000"/>
                        <a:satMod val="165000"/>
                      </a:schemeClr>
                    </a:gs>
                  </a:gsLst>
                  <a:lin ang="5400000"/>
                </a:gradFill>
              </a:rPr>
              <a:t>μModule</a:t>
            </a:r>
            <a:r>
              <a:rPr lang="ja-JP" altLang="en-US" sz="1200" spc="50" dirty="0">
                <a:ln w="11430"/>
                <a:gradFill>
                  <a:gsLst>
                    <a:gs pos="25000">
                      <a:schemeClr val="accent2">
                        <a:satMod val="155000"/>
                      </a:schemeClr>
                    </a:gs>
                    <a:gs pos="100000">
                      <a:schemeClr val="accent2">
                        <a:shade val="45000"/>
                        <a:satMod val="165000"/>
                      </a:schemeClr>
                    </a:gs>
                  </a:gsLst>
                  <a:lin ang="5400000"/>
                </a:gradFill>
              </a:rPr>
              <a:t>レギュレータのプリント開度基板設計ガイドライン　　</a:t>
            </a:r>
            <a:endParaRPr lang="en-US" altLang="ja-JP" sz="1200" spc="50" dirty="0">
              <a:ln w="11430"/>
              <a:gradFill>
                <a:gsLst>
                  <a:gs pos="25000">
                    <a:schemeClr val="accent2">
                      <a:satMod val="155000"/>
                    </a:schemeClr>
                  </a:gs>
                  <a:gs pos="100000">
                    <a:schemeClr val="accent2">
                      <a:shade val="45000"/>
                      <a:satMod val="165000"/>
                    </a:schemeClr>
                  </a:gs>
                </a:gsLst>
                <a:lin ang="5400000"/>
              </a:gradFill>
            </a:endParaRPr>
          </a:p>
          <a:p>
            <a:pPr algn="l"/>
            <a:r>
              <a:rPr lang="ja-JP" altLang="en-US" sz="1200" spc="50" dirty="0">
                <a:ln w="11430"/>
                <a:gradFill>
                  <a:gsLst>
                    <a:gs pos="25000">
                      <a:schemeClr val="accent2">
                        <a:satMod val="155000"/>
                      </a:schemeClr>
                    </a:gs>
                    <a:gs pos="100000">
                      <a:schemeClr val="accent2">
                        <a:shade val="45000"/>
                        <a:satMod val="165000"/>
                      </a:schemeClr>
                    </a:gs>
                  </a:gsLst>
                  <a:lin ang="5400000"/>
                </a:gradFill>
              </a:rPr>
              <a:t>・</a:t>
            </a:r>
            <a:r>
              <a:rPr lang="en-US" altLang="ja-JP" sz="1200" spc="50" dirty="0" smtClean="0">
                <a:ln w="11430"/>
                <a:gradFill>
                  <a:gsLst>
                    <a:gs pos="25000">
                      <a:schemeClr val="accent2">
                        <a:satMod val="155000"/>
                      </a:schemeClr>
                    </a:gs>
                    <a:gs pos="100000">
                      <a:schemeClr val="accent2">
                        <a:shade val="45000"/>
                        <a:satMod val="165000"/>
                      </a:schemeClr>
                    </a:gs>
                  </a:gsLst>
                  <a:lin ang="5400000"/>
                </a:gradFill>
              </a:rPr>
              <a:t>AN119A</a:t>
            </a:r>
            <a:r>
              <a:rPr lang="ja-JP" altLang="en-US" sz="1200" spc="50" dirty="0" smtClean="0">
                <a:ln w="11430"/>
                <a:gradFill>
                  <a:gsLst>
                    <a:gs pos="25000">
                      <a:schemeClr val="accent2">
                        <a:satMod val="155000"/>
                      </a:schemeClr>
                    </a:gs>
                    <a:gs pos="100000">
                      <a:schemeClr val="accent2">
                        <a:shade val="45000"/>
                        <a:satMod val="165000"/>
                      </a:schemeClr>
                    </a:gs>
                  </a:gsLst>
                  <a:lin ang="5400000"/>
                </a:gradFill>
              </a:rPr>
              <a:t>　</a:t>
            </a:r>
            <a:r>
              <a:rPr lang="en-US" altLang="ja-JP" sz="1200" spc="50" dirty="0" smtClean="0">
                <a:ln w="11430"/>
                <a:gradFill>
                  <a:gsLst>
                    <a:gs pos="25000">
                      <a:schemeClr val="accent2">
                        <a:satMod val="155000"/>
                      </a:schemeClr>
                    </a:gs>
                    <a:gs pos="100000">
                      <a:schemeClr val="accent2">
                        <a:shade val="45000"/>
                        <a:satMod val="165000"/>
                      </a:schemeClr>
                    </a:gs>
                  </a:gsLst>
                  <a:lin ang="5400000"/>
                </a:gradFill>
              </a:rPr>
              <a:t>–</a:t>
            </a:r>
            <a:r>
              <a:rPr lang="ja-JP" altLang="en-US" sz="1200" spc="50" dirty="0" smtClean="0">
                <a:ln w="11430"/>
                <a:gradFill>
                  <a:gsLst>
                    <a:gs pos="25000">
                      <a:schemeClr val="accent2">
                        <a:satMod val="155000"/>
                      </a:schemeClr>
                    </a:gs>
                    <a:gs pos="100000">
                      <a:schemeClr val="accent2">
                        <a:shade val="45000"/>
                        <a:satMod val="165000"/>
                      </a:schemeClr>
                    </a:gs>
                  </a:gsLst>
                  <a:lin ang="5400000"/>
                </a:gradFill>
              </a:rPr>
              <a:t>高集積</a:t>
            </a:r>
            <a:r>
              <a:rPr lang="en-US" altLang="ja-JP" sz="1200" spc="50" dirty="0" smtClean="0">
                <a:ln w="11430"/>
                <a:gradFill>
                  <a:gsLst>
                    <a:gs pos="25000">
                      <a:schemeClr val="accent2">
                        <a:satMod val="155000"/>
                      </a:schemeClr>
                    </a:gs>
                    <a:gs pos="100000">
                      <a:schemeClr val="accent2">
                        <a:shade val="45000"/>
                        <a:satMod val="165000"/>
                      </a:schemeClr>
                    </a:gs>
                  </a:gsLst>
                  <a:lin ang="5400000"/>
                </a:gradFill>
              </a:rPr>
              <a:t>DC/DC</a:t>
            </a:r>
            <a:r>
              <a:rPr lang="ja-JP" altLang="en-US" sz="1200" spc="50" dirty="0" smtClean="0">
                <a:ln w="11430"/>
                <a:gradFill>
                  <a:gsLst>
                    <a:gs pos="25000">
                      <a:schemeClr val="accent2">
                        <a:satMod val="155000"/>
                      </a:schemeClr>
                    </a:gs>
                    <a:gs pos="100000">
                      <a:schemeClr val="accent2">
                        <a:shade val="45000"/>
                        <a:satMod val="165000"/>
                      </a:schemeClr>
                    </a:gs>
                  </a:gsLst>
                  <a:lin ang="5400000"/>
                </a:gradFill>
              </a:rPr>
              <a:t>　</a:t>
            </a:r>
            <a:r>
              <a:rPr lang="en-US" altLang="ja-JP" sz="1200" spc="50" dirty="0" smtClean="0">
                <a:ln w="11430"/>
                <a:gradFill>
                  <a:gsLst>
                    <a:gs pos="25000">
                      <a:schemeClr val="accent2">
                        <a:satMod val="155000"/>
                      </a:schemeClr>
                    </a:gs>
                    <a:gs pos="100000">
                      <a:schemeClr val="accent2">
                        <a:shade val="45000"/>
                        <a:satMod val="165000"/>
                      </a:schemeClr>
                    </a:gs>
                  </a:gsLst>
                  <a:lin ang="5400000"/>
                </a:gradFill>
              </a:rPr>
              <a:t>μModule</a:t>
            </a:r>
            <a:r>
              <a:rPr lang="ja-JP" altLang="en-US" sz="1200" spc="50" dirty="0" smtClean="0">
                <a:ln w="11430"/>
                <a:gradFill>
                  <a:gsLst>
                    <a:gs pos="25000">
                      <a:schemeClr val="accent2">
                        <a:satMod val="155000"/>
                      </a:schemeClr>
                    </a:gs>
                    <a:gs pos="100000">
                      <a:schemeClr val="accent2">
                        <a:shade val="45000"/>
                        <a:satMod val="165000"/>
                      </a:schemeClr>
                    </a:gs>
                  </a:gsLst>
                  <a:lin ang="5400000"/>
                </a:gradFill>
              </a:rPr>
              <a:t>レギュレータ・システムネットワークスを使った、複雑な</a:t>
            </a:r>
            <a:r>
              <a:rPr lang="en-US" altLang="ja-JP" sz="1200" spc="50" dirty="0" smtClean="0">
                <a:ln w="11430"/>
                <a:gradFill>
                  <a:gsLst>
                    <a:gs pos="25000">
                      <a:schemeClr val="accent2">
                        <a:satMod val="155000"/>
                      </a:schemeClr>
                    </a:gs>
                    <a:gs pos="100000">
                      <a:schemeClr val="accent2">
                        <a:shade val="45000"/>
                        <a:satMod val="165000"/>
                      </a:schemeClr>
                    </a:gs>
                  </a:gsLst>
                  <a:lin ang="5400000"/>
                </a:gradFill>
              </a:rPr>
              <a:t>FPGA</a:t>
            </a:r>
            <a:r>
              <a:rPr lang="ja-JP" altLang="en-US" sz="1200" spc="50" dirty="0" smtClean="0">
                <a:ln w="11430"/>
                <a:gradFill>
                  <a:gsLst>
                    <a:gs pos="25000">
                      <a:schemeClr val="accent2">
                        <a:satMod val="155000"/>
                      </a:schemeClr>
                    </a:gs>
                    <a:gs pos="100000">
                      <a:schemeClr val="accent2">
                        <a:shade val="45000"/>
                        <a:satMod val="165000"/>
                      </a:schemeClr>
                    </a:gs>
                  </a:gsLst>
                  <a:lin ang="5400000"/>
                </a:gradFill>
              </a:rPr>
              <a:t>ベースのシステムへの給電</a:t>
            </a:r>
            <a:endParaRPr lang="en-US" altLang="ja-JP" sz="1200" spc="50" dirty="0" smtClean="0">
              <a:ln w="11430"/>
              <a:gradFill>
                <a:gsLst>
                  <a:gs pos="25000">
                    <a:schemeClr val="accent2">
                      <a:satMod val="155000"/>
                    </a:schemeClr>
                  </a:gs>
                  <a:gs pos="100000">
                    <a:schemeClr val="accent2">
                      <a:shade val="45000"/>
                      <a:satMod val="165000"/>
                    </a:schemeClr>
                  </a:gs>
                </a:gsLst>
                <a:lin ang="5400000"/>
              </a:gradFill>
            </a:endParaRPr>
          </a:p>
          <a:p>
            <a:pPr algn="l"/>
            <a:r>
              <a:rPr lang="ja-JP" altLang="en-US" sz="1200" spc="50" dirty="0">
                <a:ln w="11430"/>
                <a:gradFill>
                  <a:gsLst>
                    <a:gs pos="25000">
                      <a:schemeClr val="accent2">
                        <a:satMod val="155000"/>
                      </a:schemeClr>
                    </a:gs>
                    <a:gs pos="100000">
                      <a:schemeClr val="accent2">
                        <a:shade val="45000"/>
                        <a:satMod val="165000"/>
                      </a:schemeClr>
                    </a:gs>
                  </a:gsLst>
                  <a:lin ang="5400000"/>
                </a:gradFill>
              </a:rPr>
              <a:t>　</a:t>
            </a:r>
            <a:r>
              <a:rPr lang="ja-JP" altLang="en-US" sz="1200" spc="50" dirty="0" smtClean="0">
                <a:ln w="11430"/>
                <a:gradFill>
                  <a:gsLst>
                    <a:gs pos="25000">
                      <a:schemeClr val="accent2">
                        <a:satMod val="155000"/>
                      </a:schemeClr>
                    </a:gs>
                    <a:gs pos="100000">
                      <a:schemeClr val="accent2">
                        <a:shade val="45000"/>
                        <a:satMod val="165000"/>
                      </a:schemeClr>
                    </a:gs>
                  </a:gsLst>
                  <a:lin ang="5400000"/>
                </a:gradFill>
              </a:rPr>
              <a:t>（回路と電気的性能）</a:t>
            </a:r>
            <a:endParaRPr lang="en-US" altLang="ja-JP" sz="1200" spc="50" dirty="0">
              <a:ln w="11430"/>
              <a:gradFill>
                <a:gsLst>
                  <a:gs pos="25000">
                    <a:schemeClr val="accent2">
                      <a:satMod val="155000"/>
                    </a:schemeClr>
                  </a:gs>
                  <a:gs pos="100000">
                    <a:schemeClr val="accent2">
                      <a:shade val="45000"/>
                      <a:satMod val="165000"/>
                    </a:schemeClr>
                  </a:gs>
                </a:gsLst>
                <a:lin ang="5400000"/>
              </a:gradFill>
            </a:endParaRPr>
          </a:p>
          <a:p>
            <a:pPr algn="l"/>
            <a:r>
              <a:rPr lang="ja-JP" altLang="en-US" sz="1200" spc="50" dirty="0">
                <a:ln w="11430"/>
                <a:gradFill>
                  <a:gsLst>
                    <a:gs pos="25000">
                      <a:schemeClr val="accent2">
                        <a:satMod val="155000"/>
                      </a:schemeClr>
                    </a:gs>
                    <a:gs pos="100000">
                      <a:schemeClr val="accent2">
                        <a:shade val="45000"/>
                        <a:satMod val="165000"/>
                      </a:schemeClr>
                    </a:gs>
                  </a:gsLst>
                  <a:lin ang="5400000"/>
                </a:gradFill>
              </a:rPr>
              <a:t>・</a:t>
            </a:r>
            <a:r>
              <a:rPr lang="en-US" altLang="ja-JP" sz="1200" spc="50" dirty="0" smtClean="0">
                <a:ln w="11430"/>
                <a:gradFill>
                  <a:gsLst>
                    <a:gs pos="25000">
                      <a:schemeClr val="accent2">
                        <a:satMod val="155000"/>
                      </a:schemeClr>
                    </a:gs>
                    <a:gs pos="100000">
                      <a:schemeClr val="accent2">
                        <a:shade val="45000"/>
                        <a:satMod val="165000"/>
                      </a:schemeClr>
                    </a:gs>
                  </a:gsLst>
                  <a:lin ang="5400000"/>
                </a:gradFill>
              </a:rPr>
              <a:t>AN119B</a:t>
            </a:r>
            <a:r>
              <a:rPr lang="ja-JP" altLang="en-US" sz="1200" spc="50" dirty="0">
                <a:ln w="11430"/>
                <a:gradFill>
                  <a:gsLst>
                    <a:gs pos="25000">
                      <a:schemeClr val="accent2">
                        <a:satMod val="155000"/>
                      </a:schemeClr>
                    </a:gs>
                    <a:gs pos="100000">
                      <a:schemeClr val="accent2">
                        <a:shade val="45000"/>
                        <a:satMod val="165000"/>
                      </a:schemeClr>
                    </a:gs>
                  </a:gsLst>
                  <a:lin ang="5400000"/>
                </a:gradFill>
              </a:rPr>
              <a:t>　</a:t>
            </a:r>
            <a:r>
              <a:rPr lang="en-US" altLang="ja-JP" sz="1200" spc="50" dirty="0">
                <a:ln w="11430"/>
                <a:gradFill>
                  <a:gsLst>
                    <a:gs pos="25000">
                      <a:schemeClr val="accent2">
                        <a:satMod val="155000"/>
                      </a:schemeClr>
                    </a:gs>
                    <a:gs pos="100000">
                      <a:schemeClr val="accent2">
                        <a:shade val="45000"/>
                        <a:satMod val="165000"/>
                      </a:schemeClr>
                    </a:gs>
                  </a:gsLst>
                  <a:lin ang="5400000"/>
                </a:gradFill>
              </a:rPr>
              <a:t>–</a:t>
            </a:r>
            <a:r>
              <a:rPr lang="ja-JP" altLang="en-US" sz="1200" spc="50" dirty="0">
                <a:ln w="11430"/>
                <a:gradFill>
                  <a:gsLst>
                    <a:gs pos="25000">
                      <a:schemeClr val="accent2">
                        <a:satMod val="155000"/>
                      </a:schemeClr>
                    </a:gs>
                    <a:gs pos="100000">
                      <a:schemeClr val="accent2">
                        <a:shade val="45000"/>
                        <a:satMod val="165000"/>
                      </a:schemeClr>
                    </a:gs>
                  </a:gsLst>
                  <a:lin ang="5400000"/>
                </a:gradFill>
              </a:rPr>
              <a:t>高集積</a:t>
            </a:r>
            <a:r>
              <a:rPr lang="en-US" altLang="ja-JP" sz="1200" spc="50" dirty="0">
                <a:ln w="11430"/>
                <a:gradFill>
                  <a:gsLst>
                    <a:gs pos="25000">
                      <a:schemeClr val="accent2">
                        <a:satMod val="155000"/>
                      </a:schemeClr>
                    </a:gs>
                    <a:gs pos="100000">
                      <a:schemeClr val="accent2">
                        <a:shade val="45000"/>
                        <a:satMod val="165000"/>
                      </a:schemeClr>
                    </a:gs>
                  </a:gsLst>
                  <a:lin ang="5400000"/>
                </a:gradFill>
              </a:rPr>
              <a:t>DC/DC</a:t>
            </a:r>
            <a:r>
              <a:rPr lang="ja-JP" altLang="en-US" sz="1200" spc="50" dirty="0">
                <a:ln w="11430"/>
                <a:gradFill>
                  <a:gsLst>
                    <a:gs pos="25000">
                      <a:schemeClr val="accent2">
                        <a:satMod val="155000"/>
                      </a:schemeClr>
                    </a:gs>
                    <a:gs pos="100000">
                      <a:schemeClr val="accent2">
                        <a:shade val="45000"/>
                        <a:satMod val="165000"/>
                      </a:schemeClr>
                    </a:gs>
                  </a:gsLst>
                  <a:lin ang="5400000"/>
                </a:gradFill>
              </a:rPr>
              <a:t>　</a:t>
            </a:r>
            <a:r>
              <a:rPr lang="en-US" altLang="ja-JP" sz="1200" spc="50" dirty="0">
                <a:ln w="11430"/>
                <a:gradFill>
                  <a:gsLst>
                    <a:gs pos="25000">
                      <a:schemeClr val="accent2">
                        <a:satMod val="155000"/>
                      </a:schemeClr>
                    </a:gs>
                    <a:gs pos="100000">
                      <a:schemeClr val="accent2">
                        <a:shade val="45000"/>
                        <a:satMod val="165000"/>
                      </a:schemeClr>
                    </a:gs>
                  </a:gsLst>
                  <a:lin ang="5400000"/>
                </a:gradFill>
              </a:rPr>
              <a:t>μModule</a:t>
            </a:r>
            <a:r>
              <a:rPr lang="ja-JP" altLang="en-US" sz="1200" spc="50" dirty="0">
                <a:ln w="11430"/>
                <a:gradFill>
                  <a:gsLst>
                    <a:gs pos="25000">
                      <a:schemeClr val="accent2">
                        <a:satMod val="155000"/>
                      </a:schemeClr>
                    </a:gs>
                    <a:gs pos="100000">
                      <a:schemeClr val="accent2">
                        <a:shade val="45000"/>
                        <a:satMod val="165000"/>
                      </a:schemeClr>
                    </a:gs>
                  </a:gsLst>
                  <a:lin ang="5400000"/>
                </a:gradFill>
              </a:rPr>
              <a:t>レギュレータ・システムネットワークスを使った、複雑な</a:t>
            </a:r>
            <a:r>
              <a:rPr lang="en-US" altLang="ja-JP" sz="1200" spc="50" dirty="0">
                <a:ln w="11430"/>
                <a:gradFill>
                  <a:gsLst>
                    <a:gs pos="25000">
                      <a:schemeClr val="accent2">
                        <a:satMod val="155000"/>
                      </a:schemeClr>
                    </a:gs>
                    <a:gs pos="100000">
                      <a:schemeClr val="accent2">
                        <a:shade val="45000"/>
                        <a:satMod val="165000"/>
                      </a:schemeClr>
                    </a:gs>
                  </a:gsLst>
                  <a:lin ang="5400000"/>
                </a:gradFill>
              </a:rPr>
              <a:t>FPGA</a:t>
            </a:r>
            <a:r>
              <a:rPr lang="ja-JP" altLang="en-US" sz="1200" spc="50" dirty="0">
                <a:ln w="11430"/>
                <a:gradFill>
                  <a:gsLst>
                    <a:gs pos="25000">
                      <a:schemeClr val="accent2">
                        <a:satMod val="155000"/>
                      </a:schemeClr>
                    </a:gs>
                    <a:gs pos="100000">
                      <a:schemeClr val="accent2">
                        <a:shade val="45000"/>
                        <a:satMod val="165000"/>
                      </a:schemeClr>
                    </a:gs>
                  </a:gsLst>
                  <a:lin ang="5400000"/>
                </a:gradFill>
              </a:rPr>
              <a:t>ベースのシステムへの給電</a:t>
            </a:r>
            <a:endParaRPr lang="en-US" altLang="ja-JP" sz="1200" spc="50" dirty="0">
              <a:ln w="11430"/>
              <a:gradFill>
                <a:gsLst>
                  <a:gs pos="25000">
                    <a:schemeClr val="accent2">
                      <a:satMod val="155000"/>
                    </a:schemeClr>
                  </a:gs>
                  <a:gs pos="100000">
                    <a:schemeClr val="accent2">
                      <a:shade val="45000"/>
                      <a:satMod val="165000"/>
                    </a:schemeClr>
                  </a:gs>
                </a:gsLst>
                <a:lin ang="5400000"/>
              </a:gradFill>
            </a:endParaRPr>
          </a:p>
          <a:p>
            <a:pPr algn="l"/>
            <a:r>
              <a:rPr lang="ja-JP" altLang="en-US" sz="1200" spc="50" dirty="0">
                <a:ln w="11430"/>
                <a:gradFill>
                  <a:gsLst>
                    <a:gs pos="25000">
                      <a:schemeClr val="accent2">
                        <a:satMod val="155000"/>
                      </a:schemeClr>
                    </a:gs>
                    <a:gs pos="100000">
                      <a:schemeClr val="accent2">
                        <a:shade val="45000"/>
                        <a:satMod val="165000"/>
                      </a:schemeClr>
                    </a:gs>
                  </a:gsLst>
                  <a:lin ang="5400000"/>
                </a:gradFill>
              </a:rPr>
              <a:t>　</a:t>
            </a:r>
            <a:r>
              <a:rPr lang="ja-JP" altLang="en-US" sz="1200" spc="50" dirty="0" smtClean="0">
                <a:ln w="11430"/>
                <a:gradFill>
                  <a:gsLst>
                    <a:gs pos="25000">
                      <a:schemeClr val="accent2">
                        <a:satMod val="155000"/>
                      </a:schemeClr>
                    </a:gs>
                    <a:gs pos="100000">
                      <a:schemeClr val="accent2">
                        <a:shade val="45000"/>
                        <a:satMod val="165000"/>
                      </a:schemeClr>
                    </a:gs>
                  </a:gsLst>
                  <a:lin ang="5400000"/>
                </a:gradFill>
              </a:rPr>
              <a:t>（</a:t>
            </a:r>
            <a:r>
              <a:rPr lang="ja-JP" altLang="en-US" sz="1200" spc="50" dirty="0">
                <a:ln w="11430"/>
                <a:gradFill>
                  <a:gsLst>
                    <a:gs pos="25000">
                      <a:schemeClr val="accent2">
                        <a:satMod val="155000"/>
                      </a:schemeClr>
                    </a:gs>
                    <a:gs pos="100000">
                      <a:schemeClr val="accent2">
                        <a:shade val="45000"/>
                        <a:satMod val="165000"/>
                      </a:schemeClr>
                    </a:gs>
                  </a:gsLst>
                  <a:lin ang="5400000"/>
                </a:gradFill>
              </a:rPr>
              <a:t>熱</a:t>
            </a:r>
            <a:r>
              <a:rPr lang="ja-JP" altLang="en-US" sz="1200" spc="50" dirty="0" smtClean="0">
                <a:ln w="11430"/>
                <a:gradFill>
                  <a:gsLst>
                    <a:gs pos="25000">
                      <a:schemeClr val="accent2">
                        <a:satMod val="155000"/>
                      </a:schemeClr>
                    </a:gs>
                    <a:gs pos="100000">
                      <a:schemeClr val="accent2">
                        <a:shade val="45000"/>
                        <a:satMod val="165000"/>
                      </a:schemeClr>
                    </a:gs>
                  </a:gsLst>
                  <a:lin ang="5400000"/>
                </a:gradFill>
              </a:rPr>
              <a:t>性能とレイアウト）</a:t>
            </a:r>
            <a:endParaRPr lang="en-US" altLang="ja-JP" sz="1200" spc="50" dirty="0">
              <a:ln w="11430"/>
              <a:gradFill>
                <a:gsLst>
                  <a:gs pos="25000">
                    <a:schemeClr val="accent2">
                      <a:satMod val="155000"/>
                    </a:schemeClr>
                  </a:gs>
                  <a:gs pos="100000">
                    <a:schemeClr val="accent2">
                      <a:shade val="45000"/>
                      <a:satMod val="165000"/>
                    </a:schemeClr>
                  </a:gs>
                </a:gsLst>
                <a:lin ang="5400000"/>
              </a:gradFill>
            </a:endParaRPr>
          </a:p>
          <a:p>
            <a:pPr algn="l"/>
            <a:r>
              <a:rPr lang="en-US" altLang="ja-JP" sz="1200" spc="50" dirty="0">
                <a:ln w="11430"/>
                <a:gradFill>
                  <a:gsLst>
                    <a:gs pos="25000">
                      <a:schemeClr val="accent2">
                        <a:satMod val="155000"/>
                      </a:schemeClr>
                    </a:gs>
                    <a:gs pos="100000">
                      <a:schemeClr val="accent2">
                        <a:shade val="45000"/>
                        <a:satMod val="165000"/>
                      </a:schemeClr>
                    </a:gs>
                  </a:gsLst>
                  <a:lin ang="5400000"/>
                </a:gradFill>
              </a:rPr>
              <a:t>[</a:t>
            </a:r>
            <a:r>
              <a:rPr lang="ja-JP" altLang="en-US" sz="1200" spc="50" dirty="0">
                <a:ln w="11430"/>
                <a:gradFill>
                  <a:gsLst>
                    <a:gs pos="25000">
                      <a:schemeClr val="accent2">
                        <a:satMod val="155000"/>
                      </a:schemeClr>
                    </a:gs>
                    <a:gs pos="100000">
                      <a:schemeClr val="accent2">
                        <a:shade val="45000"/>
                        <a:satMod val="165000"/>
                      </a:schemeClr>
                    </a:gs>
                  </a:gsLst>
                  <a:lin ang="5400000"/>
                </a:gradFill>
              </a:rPr>
              <a:t>熱設計</a:t>
            </a:r>
            <a:r>
              <a:rPr lang="en-US" altLang="ja-JP" sz="1200" spc="50" dirty="0">
                <a:ln w="11430"/>
                <a:gradFill>
                  <a:gsLst>
                    <a:gs pos="25000">
                      <a:schemeClr val="accent2">
                        <a:satMod val="155000"/>
                      </a:schemeClr>
                    </a:gs>
                    <a:gs pos="100000">
                      <a:schemeClr val="accent2">
                        <a:shade val="45000"/>
                        <a:satMod val="165000"/>
                      </a:schemeClr>
                    </a:gs>
                  </a:gsLst>
                  <a:lin ang="5400000"/>
                </a:gradFill>
              </a:rPr>
              <a:t>]</a:t>
            </a:r>
          </a:p>
          <a:p>
            <a:pPr algn="l"/>
            <a:r>
              <a:rPr lang="ja-JP" altLang="en-US" sz="1200" spc="50" dirty="0">
                <a:ln w="11430"/>
                <a:gradFill>
                  <a:gsLst>
                    <a:gs pos="25000">
                      <a:schemeClr val="accent2">
                        <a:satMod val="155000"/>
                      </a:schemeClr>
                    </a:gs>
                    <a:gs pos="100000">
                      <a:schemeClr val="accent2">
                        <a:shade val="45000"/>
                        <a:satMod val="165000"/>
                      </a:schemeClr>
                    </a:gs>
                  </a:gsLst>
                  <a:lin ang="5400000"/>
                </a:gradFill>
              </a:rPr>
              <a:t>・</a:t>
            </a:r>
            <a:r>
              <a:rPr lang="en-US" altLang="ja-JP" sz="1200" spc="50" dirty="0" smtClean="0">
                <a:ln w="11430"/>
                <a:gradFill>
                  <a:gsLst>
                    <a:gs pos="25000">
                      <a:schemeClr val="accent2">
                        <a:satMod val="155000"/>
                      </a:schemeClr>
                    </a:gs>
                    <a:gs pos="100000">
                      <a:schemeClr val="accent2">
                        <a:shade val="45000"/>
                        <a:satMod val="165000"/>
                      </a:schemeClr>
                    </a:gs>
                  </a:gsLst>
                  <a:lin ang="5400000"/>
                </a:gradFill>
              </a:rPr>
              <a:t>AN110</a:t>
            </a:r>
            <a:r>
              <a:rPr lang="ja-JP" altLang="en-US" sz="1200" spc="50" dirty="0" smtClean="0">
                <a:ln w="11430"/>
                <a:gradFill>
                  <a:gsLst>
                    <a:gs pos="25000">
                      <a:schemeClr val="accent2">
                        <a:satMod val="155000"/>
                      </a:schemeClr>
                    </a:gs>
                    <a:gs pos="100000">
                      <a:schemeClr val="accent2">
                        <a:shade val="45000"/>
                        <a:satMod val="165000"/>
                      </a:schemeClr>
                    </a:gs>
                  </a:gsLst>
                  <a:lin ang="5400000"/>
                </a:gradFill>
              </a:rPr>
              <a:t>　</a:t>
            </a:r>
            <a:r>
              <a:rPr lang="en-US" altLang="ja-JP" sz="1200" spc="50" dirty="0" smtClean="0">
                <a:ln w="11430"/>
                <a:gradFill>
                  <a:gsLst>
                    <a:gs pos="25000">
                      <a:schemeClr val="accent2">
                        <a:satMod val="155000"/>
                      </a:schemeClr>
                    </a:gs>
                    <a:gs pos="100000">
                      <a:schemeClr val="accent2">
                        <a:shade val="45000"/>
                        <a:satMod val="165000"/>
                      </a:schemeClr>
                    </a:gs>
                  </a:gsLst>
                  <a:lin ang="5400000"/>
                </a:gradFill>
              </a:rPr>
              <a:t>–LTM4601</a:t>
            </a:r>
            <a:r>
              <a:rPr lang="ja-JP" altLang="en-US" sz="1200" spc="50" dirty="0" smtClean="0">
                <a:ln w="11430"/>
                <a:gradFill>
                  <a:gsLst>
                    <a:gs pos="25000">
                      <a:schemeClr val="accent2">
                        <a:satMod val="155000"/>
                      </a:schemeClr>
                    </a:gs>
                    <a:gs pos="100000">
                      <a:schemeClr val="accent2">
                        <a:shade val="45000"/>
                        <a:satMod val="165000"/>
                      </a:schemeClr>
                    </a:gs>
                  </a:gsLst>
                  <a:lin ang="5400000"/>
                </a:gradFill>
              </a:rPr>
              <a:t>　</a:t>
            </a:r>
            <a:r>
              <a:rPr lang="en-US" altLang="ja-JP" sz="1200" spc="50" dirty="0" smtClean="0">
                <a:ln w="11430"/>
                <a:gradFill>
                  <a:gsLst>
                    <a:gs pos="25000">
                      <a:schemeClr val="accent2">
                        <a:satMod val="155000"/>
                      </a:schemeClr>
                    </a:gs>
                    <a:gs pos="100000">
                      <a:schemeClr val="accent2">
                        <a:shade val="45000"/>
                        <a:satMod val="165000"/>
                      </a:schemeClr>
                    </a:gs>
                  </a:gsLst>
                  <a:lin ang="5400000"/>
                </a:gradFill>
              </a:rPr>
              <a:t>DC/DC</a:t>
            </a:r>
            <a:r>
              <a:rPr lang="ja-JP" altLang="en-US" sz="1200" spc="50" dirty="0">
                <a:ln w="11430"/>
                <a:gradFill>
                  <a:gsLst>
                    <a:gs pos="25000">
                      <a:schemeClr val="accent2">
                        <a:satMod val="155000"/>
                      </a:schemeClr>
                    </a:gs>
                    <a:gs pos="100000">
                      <a:schemeClr val="accent2">
                        <a:shade val="45000"/>
                        <a:satMod val="165000"/>
                      </a:schemeClr>
                    </a:gs>
                  </a:gsLst>
                  <a:lin ang="5400000"/>
                </a:gradFill>
              </a:rPr>
              <a:t>　</a:t>
            </a:r>
            <a:r>
              <a:rPr lang="en-US" altLang="ja-JP" sz="1200" spc="50" dirty="0" smtClean="0">
                <a:ln w="11430"/>
                <a:gradFill>
                  <a:gsLst>
                    <a:gs pos="25000">
                      <a:schemeClr val="accent2">
                        <a:satMod val="155000"/>
                      </a:schemeClr>
                    </a:gs>
                    <a:gs pos="100000">
                      <a:schemeClr val="accent2">
                        <a:shade val="45000"/>
                        <a:satMod val="165000"/>
                      </a:schemeClr>
                    </a:gs>
                  </a:gsLst>
                  <a:lin ang="5400000"/>
                </a:gradFill>
              </a:rPr>
              <a:t>μModule</a:t>
            </a:r>
            <a:r>
              <a:rPr lang="ja-JP" altLang="en-US" sz="1200" spc="50" dirty="0" smtClean="0">
                <a:ln w="11430"/>
                <a:gradFill>
                  <a:gsLst>
                    <a:gs pos="25000">
                      <a:schemeClr val="accent2">
                        <a:satMod val="155000"/>
                      </a:schemeClr>
                    </a:gs>
                    <a:gs pos="100000">
                      <a:schemeClr val="accent2">
                        <a:shade val="45000"/>
                        <a:satMod val="165000"/>
                      </a:schemeClr>
                    </a:gs>
                  </a:gsLst>
                  <a:lin ang="5400000"/>
                </a:gradFill>
              </a:rPr>
              <a:t>の熱性能</a:t>
            </a:r>
            <a:endParaRPr lang="en-US" altLang="ja-JP" sz="1200" spc="50" dirty="0">
              <a:ln w="11430"/>
              <a:gradFill>
                <a:gsLst>
                  <a:gs pos="25000">
                    <a:schemeClr val="accent2">
                      <a:satMod val="155000"/>
                    </a:schemeClr>
                  </a:gs>
                  <a:gs pos="100000">
                    <a:schemeClr val="accent2">
                      <a:shade val="45000"/>
                      <a:satMod val="165000"/>
                    </a:schemeClr>
                  </a:gs>
                </a:gsLst>
                <a:lin ang="5400000"/>
              </a:gradFill>
            </a:endParaRPr>
          </a:p>
          <a:p>
            <a:pPr algn="l"/>
            <a:r>
              <a:rPr lang="ja-JP" altLang="en-US" sz="1200" spc="50" dirty="0">
                <a:ln w="11430"/>
                <a:gradFill>
                  <a:gsLst>
                    <a:gs pos="25000">
                      <a:schemeClr val="accent2">
                        <a:satMod val="155000"/>
                      </a:schemeClr>
                    </a:gs>
                    <a:gs pos="100000">
                      <a:schemeClr val="accent2">
                        <a:shade val="45000"/>
                        <a:satMod val="165000"/>
                      </a:schemeClr>
                    </a:gs>
                  </a:gsLst>
                  <a:lin ang="5400000"/>
                </a:gradFill>
              </a:rPr>
              <a:t>・</a:t>
            </a:r>
            <a:r>
              <a:rPr lang="en-US" altLang="ja-JP" sz="1200" spc="50" dirty="0" smtClean="0">
                <a:ln w="11430"/>
                <a:gradFill>
                  <a:gsLst>
                    <a:gs pos="25000">
                      <a:schemeClr val="accent2">
                        <a:satMod val="155000"/>
                      </a:schemeClr>
                    </a:gs>
                    <a:gs pos="100000">
                      <a:schemeClr val="accent2">
                        <a:shade val="45000"/>
                        <a:satMod val="165000"/>
                      </a:schemeClr>
                    </a:gs>
                  </a:gsLst>
                  <a:lin ang="5400000"/>
                </a:gradFill>
              </a:rPr>
              <a:t>AN103</a:t>
            </a:r>
            <a:r>
              <a:rPr lang="ja-JP" altLang="en-US" sz="1200" spc="50" dirty="0">
                <a:ln w="11430"/>
                <a:gradFill>
                  <a:gsLst>
                    <a:gs pos="25000">
                      <a:schemeClr val="accent2">
                        <a:satMod val="155000"/>
                      </a:schemeClr>
                    </a:gs>
                    <a:gs pos="100000">
                      <a:schemeClr val="accent2">
                        <a:shade val="45000"/>
                        <a:satMod val="165000"/>
                      </a:schemeClr>
                    </a:gs>
                  </a:gsLst>
                  <a:lin ang="5400000"/>
                </a:gradFill>
              </a:rPr>
              <a:t> </a:t>
            </a:r>
            <a:r>
              <a:rPr lang="en-US" altLang="ja-JP" sz="1200" spc="50" dirty="0" smtClean="0">
                <a:ln w="11430"/>
                <a:gradFill>
                  <a:gsLst>
                    <a:gs pos="25000">
                      <a:schemeClr val="accent2">
                        <a:satMod val="155000"/>
                      </a:schemeClr>
                    </a:gs>
                    <a:gs pos="100000">
                      <a:schemeClr val="accent2">
                        <a:shade val="45000"/>
                        <a:satMod val="165000"/>
                      </a:schemeClr>
                    </a:gs>
                  </a:gsLst>
                  <a:lin ang="5400000"/>
                </a:gradFill>
              </a:rPr>
              <a:t> </a:t>
            </a:r>
            <a:r>
              <a:rPr lang="en-US" altLang="ja-JP" sz="1200" spc="50" dirty="0">
                <a:ln w="11430"/>
                <a:gradFill>
                  <a:gsLst>
                    <a:gs pos="25000">
                      <a:schemeClr val="accent2">
                        <a:satMod val="155000"/>
                      </a:schemeClr>
                    </a:gs>
                    <a:gs pos="100000">
                      <a:schemeClr val="accent2">
                        <a:shade val="45000"/>
                        <a:satMod val="165000"/>
                      </a:schemeClr>
                    </a:gs>
                  </a:gsLst>
                  <a:lin ang="5400000"/>
                </a:gradFill>
              </a:rPr>
              <a:t>–</a:t>
            </a:r>
            <a:r>
              <a:rPr lang="en-US" altLang="ja-JP" sz="1200" spc="50" dirty="0" smtClean="0">
                <a:ln w="11430"/>
                <a:gradFill>
                  <a:gsLst>
                    <a:gs pos="25000">
                      <a:schemeClr val="accent2">
                        <a:satMod val="155000"/>
                      </a:schemeClr>
                    </a:gs>
                    <a:gs pos="100000">
                      <a:schemeClr val="accent2">
                        <a:shade val="45000"/>
                        <a:satMod val="165000"/>
                      </a:schemeClr>
                    </a:gs>
                  </a:gsLst>
                  <a:lin ang="5400000"/>
                </a:gradFill>
              </a:rPr>
              <a:t>LTM4600  </a:t>
            </a:r>
            <a:r>
              <a:rPr lang="en-US" altLang="ja-JP" sz="1200" spc="50" dirty="0">
                <a:ln w="11430"/>
                <a:gradFill>
                  <a:gsLst>
                    <a:gs pos="25000">
                      <a:schemeClr val="accent2">
                        <a:satMod val="155000"/>
                      </a:schemeClr>
                    </a:gs>
                    <a:gs pos="100000">
                      <a:schemeClr val="accent2">
                        <a:shade val="45000"/>
                        <a:satMod val="165000"/>
                      </a:schemeClr>
                    </a:gs>
                  </a:gsLst>
                  <a:lin ang="5400000"/>
                </a:gradFill>
              </a:rPr>
              <a:t>DC/DC</a:t>
            </a:r>
            <a:r>
              <a:rPr lang="ja-JP" altLang="en-US" sz="1200" spc="50" dirty="0">
                <a:ln w="11430"/>
                <a:gradFill>
                  <a:gsLst>
                    <a:gs pos="25000">
                      <a:schemeClr val="accent2">
                        <a:satMod val="155000"/>
                      </a:schemeClr>
                    </a:gs>
                    <a:gs pos="100000">
                      <a:schemeClr val="accent2">
                        <a:shade val="45000"/>
                        <a:satMod val="165000"/>
                      </a:schemeClr>
                    </a:gs>
                  </a:gsLst>
                  <a:lin ang="5400000"/>
                </a:gradFill>
              </a:rPr>
              <a:t>　</a:t>
            </a:r>
            <a:r>
              <a:rPr lang="en-US" altLang="ja-JP" sz="1200" spc="50" dirty="0">
                <a:ln w="11430"/>
                <a:gradFill>
                  <a:gsLst>
                    <a:gs pos="25000">
                      <a:schemeClr val="accent2">
                        <a:satMod val="155000"/>
                      </a:schemeClr>
                    </a:gs>
                    <a:gs pos="100000">
                      <a:schemeClr val="accent2">
                        <a:shade val="45000"/>
                        <a:satMod val="165000"/>
                      </a:schemeClr>
                    </a:gs>
                  </a:gsLst>
                  <a:lin ang="5400000"/>
                </a:gradFill>
              </a:rPr>
              <a:t>μModule</a:t>
            </a:r>
            <a:r>
              <a:rPr lang="ja-JP" altLang="en-US" sz="1200" spc="50" dirty="0">
                <a:ln w="11430"/>
                <a:gradFill>
                  <a:gsLst>
                    <a:gs pos="25000">
                      <a:schemeClr val="accent2">
                        <a:satMod val="155000"/>
                      </a:schemeClr>
                    </a:gs>
                    <a:gs pos="100000">
                      <a:schemeClr val="accent2">
                        <a:shade val="45000"/>
                        <a:satMod val="165000"/>
                      </a:schemeClr>
                    </a:gs>
                  </a:gsLst>
                  <a:lin ang="5400000"/>
                </a:gradFill>
              </a:rPr>
              <a:t>の熱性能</a:t>
            </a:r>
            <a:endParaRPr lang="en-US" altLang="ja-JP" sz="1200" spc="50" dirty="0">
              <a:ln w="11430"/>
              <a:gradFill>
                <a:gsLst>
                  <a:gs pos="25000">
                    <a:schemeClr val="accent2">
                      <a:satMod val="155000"/>
                    </a:schemeClr>
                  </a:gs>
                  <a:gs pos="100000">
                    <a:schemeClr val="accent2">
                      <a:shade val="45000"/>
                      <a:satMod val="165000"/>
                    </a:schemeClr>
                  </a:gs>
                </a:gsLst>
                <a:lin ang="5400000"/>
              </a:gradFill>
            </a:endParaRPr>
          </a:p>
        </p:txBody>
      </p:sp>
      <p:sp>
        <p:nvSpPr>
          <p:cNvPr id="8" name="Rectangle 2"/>
          <p:cNvSpPr>
            <a:spLocks noChangeArrowheads="1"/>
          </p:cNvSpPr>
          <p:nvPr/>
        </p:nvSpPr>
        <p:spPr bwMode="auto">
          <a:xfrm>
            <a:off x="203486" y="248907"/>
            <a:ext cx="233910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ja-JP" altLang="en-US" sz="2800" dirty="0" smtClean="0">
                <a:solidFill>
                  <a:schemeClr val="bg1"/>
                </a:solidFill>
                <a:latin typeface="+mn-ea"/>
                <a:ea typeface="+mn-ea"/>
              </a:rPr>
              <a:t>簡単安全設計</a:t>
            </a:r>
            <a:endParaRPr lang="ja-JP" altLang="en-US" sz="2800" b="0" dirty="0">
              <a:solidFill>
                <a:schemeClr val="bg1"/>
              </a:solidFill>
              <a:latin typeface="+mn-ea"/>
              <a:ea typeface="+mn-ea"/>
            </a:endParaRPr>
          </a:p>
        </p:txBody>
      </p:sp>
    </p:spTree>
    <p:extLst>
      <p:ext uri="{BB962C8B-B14F-4D97-AF65-F5344CB8AC3E}">
        <p14:creationId xmlns:p14="http://schemas.microsoft.com/office/powerpoint/2010/main" val="25718959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00726\Desktop\写真 (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36329" y="1611875"/>
            <a:ext cx="3731782" cy="2798835"/>
          </a:xfrm>
          <a:prstGeom prst="rect">
            <a:avLst/>
          </a:prstGeom>
          <a:noFill/>
          <a:extLst>
            <a:ext uri="{909E8E84-426E-40DD-AFC4-6F175D3DCCD1}">
              <a14:hiddenFill xmlns:a14="http://schemas.microsoft.com/office/drawing/2010/main">
                <a:solidFill>
                  <a:srgbClr val="FFFFFF"/>
                </a:solidFill>
              </a14:hiddenFill>
            </a:ext>
          </a:extLst>
        </p:spPr>
      </p:pic>
      <p:sp>
        <p:nvSpPr>
          <p:cNvPr id="16386" name="タイトル 1"/>
          <p:cNvSpPr>
            <a:spLocks noGrp="1"/>
          </p:cNvSpPr>
          <p:nvPr>
            <p:ph type="title"/>
          </p:nvPr>
        </p:nvSpPr>
        <p:spPr>
          <a:xfrm>
            <a:off x="102983" y="204479"/>
            <a:ext cx="8229600" cy="585788"/>
          </a:xfrm>
        </p:spPr>
        <p:txBody>
          <a:bodyPr/>
          <a:lstStyle/>
          <a:p>
            <a:r>
              <a:rPr kumimoji="1" lang="ja-JP" altLang="en-US" dirty="0"/>
              <a:t>　</a:t>
            </a:r>
            <a:r>
              <a:rPr kumimoji="1" lang="en-US" altLang="ja-JP" dirty="0" smtClean="0"/>
              <a:t>50A</a:t>
            </a:r>
            <a:r>
              <a:rPr kumimoji="1" lang="ja-JP" altLang="en-US" dirty="0" smtClean="0"/>
              <a:t>出力の比較（</a:t>
            </a:r>
            <a:r>
              <a:rPr kumimoji="1" lang="en-US" altLang="ja-JP" dirty="0" smtClean="0"/>
              <a:t>LTM4620 / </a:t>
            </a:r>
            <a:r>
              <a:rPr kumimoji="1" lang="ja-JP" altLang="en-US" dirty="0" smtClean="0"/>
              <a:t>コントローラ）</a:t>
            </a:r>
          </a:p>
        </p:txBody>
      </p:sp>
      <p:sp>
        <p:nvSpPr>
          <p:cNvPr id="5" name="テキスト ボックス 4"/>
          <p:cNvSpPr txBox="1"/>
          <p:nvPr/>
        </p:nvSpPr>
        <p:spPr>
          <a:xfrm>
            <a:off x="1254768" y="1059747"/>
            <a:ext cx="1759839" cy="46166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defRPr/>
            </a:pPr>
            <a:r>
              <a:rPr lang="ja-JP" altLang="en-US" sz="2400" dirty="0" smtClean="0">
                <a:solidFill>
                  <a:schemeClr val="tx1"/>
                </a:solidFill>
              </a:rPr>
              <a:t>コントローラ</a:t>
            </a:r>
            <a:endParaRPr lang="ja-JP" altLang="en-US" sz="2400" dirty="0">
              <a:solidFill>
                <a:schemeClr val="tx1"/>
              </a:solidFill>
            </a:endParaRPr>
          </a:p>
        </p:txBody>
      </p:sp>
      <p:pic>
        <p:nvPicPr>
          <p:cNvPr id="1027" name="Picture 3" descr="C:\Users\100726\Desktop\写真.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0800000">
            <a:off x="310871" y="3776570"/>
            <a:ext cx="3348803" cy="25116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41276" y="1708618"/>
            <a:ext cx="3756563" cy="2253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テキスト ボックス 7"/>
          <p:cNvSpPr txBox="1"/>
          <p:nvPr/>
        </p:nvSpPr>
        <p:spPr>
          <a:xfrm>
            <a:off x="5957496" y="1059747"/>
            <a:ext cx="1922883" cy="46166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defRPr/>
            </a:pPr>
            <a:r>
              <a:rPr lang="en-US" altLang="ja-JP" sz="2400" dirty="0" smtClean="0">
                <a:solidFill>
                  <a:schemeClr val="tx1"/>
                </a:solidFill>
              </a:rPr>
              <a:t>LTM4620x2</a:t>
            </a:r>
            <a:endParaRPr lang="ja-JP" altLang="en-US" sz="2400" dirty="0">
              <a:solidFill>
                <a:schemeClr val="tx1"/>
              </a:solidFill>
            </a:endParaRPr>
          </a:p>
        </p:txBody>
      </p:sp>
      <p:sp>
        <p:nvSpPr>
          <p:cNvPr id="9" name="テキスト ボックス 8"/>
          <p:cNvSpPr txBox="1"/>
          <p:nvPr/>
        </p:nvSpPr>
        <p:spPr>
          <a:xfrm>
            <a:off x="3801421" y="2684925"/>
            <a:ext cx="887317" cy="46166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defRPr/>
            </a:pPr>
            <a:r>
              <a:rPr lang="en-US" altLang="ja-JP" sz="2400" dirty="0" smtClean="0">
                <a:solidFill>
                  <a:schemeClr val="tx1"/>
                </a:solidFill>
              </a:rPr>
              <a:t>TOP</a:t>
            </a:r>
            <a:endParaRPr lang="ja-JP" altLang="en-US" sz="2400" dirty="0">
              <a:solidFill>
                <a:schemeClr val="tx1"/>
              </a:solidFill>
            </a:endParaRPr>
          </a:p>
        </p:txBody>
      </p:sp>
      <p:sp>
        <p:nvSpPr>
          <p:cNvPr id="10" name="テキスト ボックス 9"/>
          <p:cNvSpPr txBox="1"/>
          <p:nvPr/>
        </p:nvSpPr>
        <p:spPr>
          <a:xfrm>
            <a:off x="3565359" y="4862870"/>
            <a:ext cx="1675917" cy="46166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defRPr/>
            </a:pPr>
            <a:r>
              <a:rPr lang="en-US" altLang="ja-JP" sz="2400" dirty="0" smtClean="0">
                <a:solidFill>
                  <a:schemeClr val="tx1"/>
                </a:solidFill>
              </a:rPr>
              <a:t>BOTTOM</a:t>
            </a:r>
            <a:endParaRPr lang="ja-JP" altLang="en-US" sz="2400" dirty="0">
              <a:solidFill>
                <a:schemeClr val="tx1"/>
              </a:solidFill>
            </a:endParaRPr>
          </a:p>
        </p:txBody>
      </p:sp>
      <p:sp>
        <p:nvSpPr>
          <p:cNvPr id="2" name="四角形吹き出し 1"/>
          <p:cNvSpPr/>
          <p:nvPr/>
        </p:nvSpPr>
        <p:spPr>
          <a:xfrm>
            <a:off x="2134688" y="3547970"/>
            <a:ext cx="1301239" cy="457200"/>
          </a:xfrm>
          <a:prstGeom prst="wedgeRectCallout">
            <a:avLst>
              <a:gd name="adj1" fmla="val -73957"/>
              <a:gd name="adj2" fmla="val -12687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インダクタ</a:t>
            </a:r>
            <a:endParaRPr kumimoji="1" lang="ja-JP" altLang="en-US" dirty="0">
              <a:solidFill>
                <a:schemeClr val="tx1"/>
              </a:solidFill>
            </a:endParaRPr>
          </a:p>
        </p:txBody>
      </p:sp>
      <p:sp>
        <p:nvSpPr>
          <p:cNvPr id="3" name="円/楕円 2"/>
          <p:cNvSpPr/>
          <p:nvPr/>
        </p:nvSpPr>
        <p:spPr>
          <a:xfrm>
            <a:off x="1480191" y="2031129"/>
            <a:ext cx="505082" cy="123461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円/楕円 12"/>
          <p:cNvSpPr/>
          <p:nvPr/>
        </p:nvSpPr>
        <p:spPr>
          <a:xfrm>
            <a:off x="963412" y="2163156"/>
            <a:ext cx="505082" cy="123461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四角形吹き出し 13"/>
          <p:cNvSpPr/>
          <p:nvPr/>
        </p:nvSpPr>
        <p:spPr>
          <a:xfrm>
            <a:off x="1022577" y="3832337"/>
            <a:ext cx="844039" cy="457200"/>
          </a:xfrm>
          <a:prstGeom prst="wedgeRectCallout">
            <a:avLst>
              <a:gd name="adj1" fmla="val -23250"/>
              <a:gd name="adj2" fmla="val -1814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rPr>
              <a:t>FET</a:t>
            </a:r>
            <a:endParaRPr kumimoji="1" lang="ja-JP" altLang="en-US" dirty="0">
              <a:solidFill>
                <a:schemeClr val="tx1"/>
              </a:solidFill>
            </a:endParaRPr>
          </a:p>
        </p:txBody>
      </p:sp>
      <p:sp>
        <p:nvSpPr>
          <p:cNvPr id="15" name="円/楕円 14"/>
          <p:cNvSpPr/>
          <p:nvPr/>
        </p:nvSpPr>
        <p:spPr>
          <a:xfrm>
            <a:off x="1967415" y="4876799"/>
            <a:ext cx="505082" cy="5403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四角形吹き出し 15"/>
          <p:cNvSpPr/>
          <p:nvPr/>
        </p:nvSpPr>
        <p:spPr>
          <a:xfrm>
            <a:off x="2235142" y="5553135"/>
            <a:ext cx="1181448" cy="457200"/>
          </a:xfrm>
          <a:prstGeom prst="wedgeRectCallout">
            <a:avLst>
              <a:gd name="adj1" fmla="val -45760"/>
              <a:gd name="adj2" fmla="val -1208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デバイス</a:t>
            </a:r>
            <a:endParaRPr kumimoji="1" lang="ja-JP" altLang="en-US" dirty="0">
              <a:solidFill>
                <a:schemeClr val="tx1"/>
              </a:solidFill>
            </a:endParaRPr>
          </a:p>
        </p:txBody>
      </p:sp>
      <p:sp>
        <p:nvSpPr>
          <p:cNvPr id="17" name="円/楕円 16"/>
          <p:cNvSpPr/>
          <p:nvPr/>
        </p:nvSpPr>
        <p:spPr>
          <a:xfrm>
            <a:off x="6555739" y="2780461"/>
            <a:ext cx="614679" cy="6442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四角形吹き出し 17"/>
          <p:cNvSpPr/>
          <p:nvPr/>
        </p:nvSpPr>
        <p:spPr>
          <a:xfrm>
            <a:off x="6863078" y="3698017"/>
            <a:ext cx="1181448" cy="457200"/>
          </a:xfrm>
          <a:prstGeom prst="wedgeRectCallout">
            <a:avLst>
              <a:gd name="adj1" fmla="val -45760"/>
              <a:gd name="adj2" fmla="val -1208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rPr>
              <a:t>LTM4620</a:t>
            </a:r>
            <a:endParaRPr kumimoji="1" lang="ja-JP" altLang="en-US" dirty="0">
              <a:solidFill>
                <a:schemeClr val="tx1"/>
              </a:solidFill>
            </a:endParaRPr>
          </a:p>
        </p:txBody>
      </p:sp>
      <p:sp>
        <p:nvSpPr>
          <p:cNvPr id="19" name="円/楕円 18"/>
          <p:cNvSpPr/>
          <p:nvPr/>
        </p:nvSpPr>
        <p:spPr>
          <a:xfrm>
            <a:off x="1480191" y="4415065"/>
            <a:ext cx="505082" cy="123461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 name="四角形吹き出し 19"/>
          <p:cNvSpPr/>
          <p:nvPr/>
        </p:nvSpPr>
        <p:spPr>
          <a:xfrm>
            <a:off x="541392" y="5324535"/>
            <a:ext cx="844039" cy="457200"/>
          </a:xfrm>
          <a:prstGeom prst="wedgeRectCallout">
            <a:avLst>
              <a:gd name="adj1" fmla="val 67300"/>
              <a:gd name="adj2" fmla="val -888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rPr>
              <a:t>FET</a:t>
            </a:r>
            <a:endParaRPr kumimoji="1" lang="ja-JP" altLang="en-US" dirty="0">
              <a:solidFill>
                <a:schemeClr val="tx1"/>
              </a:solidFill>
            </a:endParaRPr>
          </a:p>
        </p:txBody>
      </p:sp>
    </p:spTree>
    <p:extLst>
      <p:ext uri="{BB962C8B-B14F-4D97-AF65-F5344CB8AC3E}">
        <p14:creationId xmlns:p14="http://schemas.microsoft.com/office/powerpoint/2010/main" val="24994815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44500" y="2908301"/>
            <a:ext cx="8229600" cy="1257300"/>
          </a:xfrm>
        </p:spPr>
        <p:txBody>
          <a:bodyPr/>
          <a:lstStyle/>
          <a:p>
            <a:pPr marL="0" indent="0" algn="ctr">
              <a:buNone/>
            </a:pPr>
            <a:r>
              <a:rPr lang="ja-JP" altLang="en-US" sz="4800" dirty="0" smtClean="0"/>
              <a:t>ご清聴、ありがとうございました</a:t>
            </a:r>
            <a:endParaRPr kumimoji="1" lang="ja-JP" altLang="en-US" sz="4800" dirty="0"/>
          </a:p>
        </p:txBody>
      </p:sp>
      <p:sp>
        <p:nvSpPr>
          <p:cNvPr id="4" name="フッター プレースホルダー 3"/>
          <p:cNvSpPr>
            <a:spLocks noGrp="1"/>
          </p:cNvSpPr>
          <p:nvPr>
            <p:ph type="ftr" sz="quarter" idx="10"/>
          </p:nvPr>
        </p:nvSpPr>
        <p:spPr/>
        <p:txBody>
          <a:bodyPr/>
          <a:lstStyle/>
          <a:p>
            <a:pPr>
              <a:defRPr/>
            </a:pPr>
            <a:r>
              <a:rPr lang="en-US" altLang="ja-JP" smtClean="0"/>
              <a:t>Auther / BU or Group</a:t>
            </a:r>
            <a:br>
              <a:rPr lang="en-US" altLang="ja-JP" smtClean="0"/>
            </a:br>
            <a:r>
              <a:rPr lang="en-US" altLang="ja-JP" smtClean="0"/>
              <a:t>Data/Rev</a:t>
            </a:r>
            <a:endParaRPr lang="en-US" altLang="ja-JP" dirty="0"/>
          </a:p>
        </p:txBody>
      </p:sp>
    </p:spTree>
    <p:extLst>
      <p:ext uri="{BB962C8B-B14F-4D97-AF65-F5344CB8AC3E}">
        <p14:creationId xmlns:p14="http://schemas.microsoft.com/office/powerpoint/2010/main" val="3867151774"/>
      </p:ext>
    </p:extLst>
  </p:cSld>
  <p:clrMapOvr>
    <a:masterClrMapping/>
  </p:clrMapOvr>
</p:sld>
</file>

<file path=ppt/theme/theme1.xml><?xml version="1.0" encoding="utf-8"?>
<a:theme xmlns:a="http://schemas.openxmlformats.org/drawingml/2006/main" name="TED_J">
  <a:themeElements>
    <a:clrScheme name="TED_J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D_J">
      <a:majorFont>
        <a:latin typeface="ＭＳ Ｐゴシック"/>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D_J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D_J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D_J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D_J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D_J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D_J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D_J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D_J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D_J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D_J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D_J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D_J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2570</TotalTime>
  <Words>1658</Words>
  <Application>Microsoft Office PowerPoint</Application>
  <PresentationFormat>画面に合わせる (4:3)</PresentationFormat>
  <Paragraphs>782</Paragraphs>
  <Slides>40</Slides>
  <Notes>6</Notes>
  <HiddenSlides>0</HiddenSlides>
  <MMClips>0</MMClips>
  <ScaleCrop>false</ScaleCrop>
  <HeadingPairs>
    <vt:vector size="4" baseType="variant">
      <vt:variant>
        <vt:lpstr>テーマ</vt:lpstr>
      </vt:variant>
      <vt:variant>
        <vt:i4>1</vt:i4>
      </vt:variant>
      <vt:variant>
        <vt:lpstr>スライド タイトル</vt:lpstr>
      </vt:variant>
      <vt:variant>
        <vt:i4>40</vt:i4>
      </vt:variant>
    </vt:vector>
  </HeadingPairs>
  <TitlesOfParts>
    <vt:vector size="41" baseType="lpstr">
      <vt:lpstr>TED_J</vt:lpstr>
      <vt:lpstr>次世代ＦＰＧＡに向けた電源選択の 重要性とそのポイント リニアテクノロジ－ Power System Management(PSM)のご紹介　　</vt:lpstr>
      <vt:lpstr>PowerPoint プレゼンテーション</vt:lpstr>
      <vt:lpstr>PowerPoint プレゼンテーション</vt:lpstr>
      <vt:lpstr>PowerPoint プレゼンテーション</vt:lpstr>
      <vt:lpstr>システム電源に対する問題点と解決策</vt:lpstr>
      <vt:lpstr>システム電源に対する問題点と解決策</vt:lpstr>
      <vt:lpstr>PowerPoint プレゼンテーション</vt:lpstr>
      <vt:lpstr>Power System Managementとは？</vt:lpstr>
      <vt:lpstr>　PSMのラインアップ</vt:lpstr>
      <vt:lpstr>　PSMのラインアップ</vt:lpstr>
      <vt:lpstr>PowerPoint プレゼンテーション</vt:lpstr>
      <vt:lpstr>PowerPoint プレゼンテーション</vt:lpstr>
      <vt:lpstr>PowerPoint プレゼンテーション</vt:lpstr>
      <vt:lpstr>PowerPoint プレゼンテーション</vt:lpstr>
      <vt:lpstr>PSMのメリット</vt:lpstr>
      <vt:lpstr>PSMのメリット</vt:lpstr>
      <vt:lpstr>PSMのメリット</vt:lpstr>
      <vt:lpstr>PowerPoint プレゼンテーション</vt:lpstr>
      <vt:lpstr>パワー・システム・マネージメント搭載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 　FPGA向け電源について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　50A出力の比較（LTM4620 / コントローラ）</vt:lpstr>
      <vt:lpstr>PowerPoint プレゼンテーション</vt:lpstr>
    </vt:vector>
  </TitlesOfParts>
  <Company>東京エレクトロン デバイス株式会社</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TED HAD Hori Kuniharu</dc:creator>
  <cp:lastModifiedBy>高木 由美子</cp:lastModifiedBy>
  <cp:revision>157</cp:revision>
  <cp:lastPrinted>2013-07-10T05:17:24Z</cp:lastPrinted>
  <dcterms:created xsi:type="dcterms:W3CDTF">2008-02-08T10:47:28Z</dcterms:created>
  <dcterms:modified xsi:type="dcterms:W3CDTF">2014-07-03T06:07:39Z</dcterms:modified>
</cp:coreProperties>
</file>